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63" r:id="rId3"/>
    <p:sldId id="379" r:id="rId4"/>
    <p:sldId id="258" r:id="rId5"/>
    <p:sldId id="259" r:id="rId6"/>
    <p:sldId id="260" r:id="rId7"/>
    <p:sldId id="261" r:id="rId8"/>
    <p:sldId id="396" r:id="rId9"/>
    <p:sldId id="380" r:id="rId10"/>
    <p:sldId id="381" r:id="rId11"/>
    <p:sldId id="289" r:id="rId12"/>
    <p:sldId id="398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5C5C5"/>
    <a:srgbClr val="FF0066"/>
    <a:srgbClr val="FF3300"/>
    <a:srgbClr val="33CC33"/>
    <a:srgbClr val="C89800"/>
    <a:srgbClr val="EAF0F7"/>
    <a:srgbClr val="D3DFEE"/>
    <a:srgbClr val="006EB9"/>
    <a:srgbClr val="067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55" autoAdjust="0"/>
    <p:restoredTop sz="94660"/>
  </p:normalViewPr>
  <p:slideViewPr>
    <p:cSldViewPr>
      <p:cViewPr varScale="1">
        <p:scale>
          <a:sx n="111" d="100"/>
          <a:sy n="111" d="100"/>
        </p:scale>
        <p:origin x="-18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2EABF-C3DD-417E-ABA6-4035F2447D99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4879-25A3-49AC-9B8B-F3E67F41A02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5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65BB-B805-4503-8690-8FD4DB784A36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D649-2DB7-48E1-9C7A-6841EF843FB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64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69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660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3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92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41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4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65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59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07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3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382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7D649-2DB7-48E1-9C7A-6841EF843FB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65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DFB395-37CB-46B2-AB1B-B137A8368270}" type="datetimeFigureOut">
              <a:rPr lang="de-DE" smtClean="0"/>
              <a:pPr/>
              <a:t>11/05/2017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1800D6-E7D1-4625-B668-1B1F5F4FAA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Gerade Verbindung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Gleichschenkliges Dreiec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0800000" flipV="1">
            <a:off x="467544" y="1556791"/>
            <a:ext cx="82296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 smtClean="0"/>
              <a:t>Manche Bewegungen haben eine soziale Zielsetzung,</a:t>
            </a:r>
            <a:br>
              <a:rPr lang="de-DE" sz="1800" b="1" dirty="0" smtClean="0"/>
            </a:br>
            <a:r>
              <a:rPr lang="de-DE" sz="1800" b="1" dirty="0" smtClean="0"/>
              <a:t>andere dagegen eine wirtschaftliche Zielsetzung,</a:t>
            </a:r>
            <a:br>
              <a:rPr lang="de-DE" sz="1800" b="1" dirty="0" smtClean="0"/>
            </a:br>
            <a:r>
              <a:rPr lang="de-DE" sz="1800" b="1" dirty="0" smtClean="0"/>
              <a:t>nur die Genossenschaften haben beide.</a:t>
            </a:r>
            <a:br>
              <a:rPr lang="de-DE" sz="1800" b="1" dirty="0" smtClean="0"/>
            </a:br>
            <a:r>
              <a:rPr lang="de-DE" sz="1800" b="1" dirty="0" smtClean="0"/>
              <a:t>(Alfred Marshall)</a:t>
            </a:r>
            <a:br>
              <a:rPr lang="de-DE" sz="1800" b="1" dirty="0" smtClean="0"/>
            </a:b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/>
              <a:t/>
            </a:r>
            <a:br>
              <a:rPr lang="de-DE" sz="1800" b="1" dirty="0"/>
            </a:br>
            <a:r>
              <a:rPr lang="de-DE" sz="2700" b="1" dirty="0"/>
              <a:t>EUM Genossenschaft</a:t>
            </a:r>
            <a:r>
              <a:rPr lang="de-DE" sz="1800" b="1" dirty="0"/>
              <a:t/>
            </a:r>
            <a:br>
              <a:rPr lang="de-DE" sz="1800" b="1" dirty="0"/>
            </a:br>
            <a:endParaRPr lang="de-DE" sz="1800" b="1" dirty="0"/>
          </a:p>
        </p:txBody>
      </p:sp>
      <p:pic>
        <p:nvPicPr>
          <p:cNvPr id="3" name="Picture 2" descr="Z:\EUM\FOTOS\fotos wasser\P1030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EUM\FOTOS\fotos wasser\DSC_3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97" y="4153650"/>
            <a:ext cx="2808312" cy="186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EUM\FOTOS\fotos wasser\CSC_1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97" y="4521847"/>
            <a:ext cx="2796047" cy="18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980728"/>
            <a:ext cx="8568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76" y="404664"/>
            <a:ext cx="259228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17129" y="6237312"/>
            <a:ext cx="85689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7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cap="all" dirty="0"/>
              <a:t>MANAGEMENTSYSTEM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23177" y="1556792"/>
            <a:ext cx="8229600" cy="4392488"/>
          </a:xfrm>
        </p:spPr>
        <p:txBody>
          <a:bodyPr>
            <a:normAutofit/>
          </a:bodyPr>
          <a:lstStyle/>
          <a:p>
            <a:pPr algn="just"/>
            <a:r>
              <a:rPr lang="de-DE" sz="2000" dirty="0" smtClean="0"/>
              <a:t>Im </a:t>
            </a:r>
            <a:r>
              <a:rPr lang="de-DE" sz="2000" dirty="0"/>
              <a:t>Jahr 2013 hat die EUM Genossenschaft ein i</a:t>
            </a:r>
            <a:r>
              <a:rPr lang="de-DE" sz="2000" dirty="0" smtClean="0"/>
              <a:t>ntegriertes </a:t>
            </a:r>
            <a:r>
              <a:rPr lang="de-DE" sz="2000" dirty="0"/>
              <a:t>Managementsystem </a:t>
            </a:r>
            <a:r>
              <a:rPr lang="de-DE" sz="2000" dirty="0" smtClean="0"/>
              <a:t>eingeführt und </a:t>
            </a:r>
            <a:r>
              <a:rPr lang="de-DE" sz="2000" dirty="0"/>
              <a:t>es wird </a:t>
            </a:r>
            <a:r>
              <a:rPr lang="de-DE" sz="2000" dirty="0" smtClean="0"/>
              <a:t>weiters ein Organisations-, Verwaltungs- und Kontrollsystem gemäß </a:t>
            </a:r>
            <a:r>
              <a:rPr lang="de-DE" sz="2000" dirty="0" err="1" smtClean="0"/>
              <a:t>G.v.D</a:t>
            </a:r>
            <a:r>
              <a:rPr lang="de-DE" sz="2000" dirty="0" smtClean="0"/>
              <a:t>. Nr. 231/2001 angewendet.</a:t>
            </a:r>
          </a:p>
          <a:p>
            <a:pPr algn="just"/>
            <a:endParaRPr lang="de-DE" sz="2000" dirty="0" smtClean="0"/>
          </a:p>
          <a:p>
            <a:pPr algn="just">
              <a:spcAft>
                <a:spcPts val="600"/>
              </a:spcAft>
            </a:pPr>
            <a:r>
              <a:rPr lang="de-DE" sz="2000" dirty="0" smtClean="0"/>
              <a:t>Unser Betrieb und Managementsystem </a:t>
            </a:r>
            <a:r>
              <a:rPr lang="de-DE" sz="2000" dirty="0"/>
              <a:t>ist nach </a:t>
            </a:r>
            <a:r>
              <a:rPr lang="de-DE" sz="2000" dirty="0" smtClean="0"/>
              <a:t>folgenden </a:t>
            </a:r>
            <a:r>
              <a:rPr lang="de-DE" sz="2000" dirty="0"/>
              <a:t>Normen </a:t>
            </a:r>
            <a:r>
              <a:rPr lang="de-DE" sz="2000" dirty="0" smtClean="0"/>
              <a:t>zertifiziert: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chemeClr val="tx1"/>
                </a:solidFill>
              </a:rPr>
              <a:t>	Qualitätsmanagement ISO 9001:2015 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chemeClr val="tx1"/>
                </a:solidFill>
              </a:rPr>
              <a:t>	Umweltmanagement ISO 14001:2015 </a:t>
            </a:r>
          </a:p>
          <a:p>
            <a:pPr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de-DE" sz="1900" dirty="0">
                <a:solidFill>
                  <a:schemeClr val="tx1"/>
                </a:solidFill>
              </a:rPr>
              <a:t>	Arbeitssicherheit und Gesundheitsschutz BS OHSAS 18001:2007 (das 	</a:t>
            </a:r>
            <a:r>
              <a:rPr lang="de-DE" sz="1900" dirty="0" smtClean="0">
                <a:solidFill>
                  <a:schemeClr val="tx1"/>
                </a:solidFill>
              </a:rPr>
              <a:t>Sicherheits- und </a:t>
            </a:r>
            <a:r>
              <a:rPr lang="de-DE" sz="1900" dirty="0">
                <a:solidFill>
                  <a:schemeClr val="tx1"/>
                </a:solidFill>
              </a:rPr>
              <a:t>Gesundheitsschutzmanagementsystem gilt 	außerdem für das Tochterunternehmen EUM GmbH)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42" y="104758"/>
            <a:ext cx="1868835" cy="103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9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Arbeitsplätze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755576" y="1484784"/>
            <a:ext cx="7200800" cy="4464496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19 davon:</a:t>
            </a:r>
          </a:p>
          <a:p>
            <a:pPr marL="0" indent="0">
              <a:buNone/>
            </a:pPr>
            <a:endParaRPr lang="de-DE" sz="400" b="1" dirty="0" smtClean="0"/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1 Geschäftsführer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3 Verwaltungsangestellte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4 Elektriker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1 techn. Mitarbeiter (Internet)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1 Tankwart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2 Mechaniker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4 Verkäuferinnen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1 </a:t>
            </a:r>
            <a:r>
              <a:rPr lang="de-DE" sz="2200" dirty="0" err="1" smtClean="0">
                <a:solidFill>
                  <a:schemeClr val="tx1"/>
                </a:solidFill>
              </a:rPr>
              <a:t>Heizwart</a:t>
            </a:r>
            <a:endParaRPr lang="de-DE" sz="2200" dirty="0" smtClean="0">
              <a:solidFill>
                <a:schemeClr val="tx1"/>
              </a:solidFill>
            </a:endParaRP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1 Reinigungskraft</a:t>
            </a:r>
          </a:p>
          <a:p>
            <a:pPr lvl="1"/>
            <a:r>
              <a:rPr lang="de-DE" sz="2200" dirty="0" smtClean="0">
                <a:solidFill>
                  <a:schemeClr val="tx1"/>
                </a:solidFill>
              </a:rPr>
              <a:t>1 </a:t>
            </a:r>
            <a:r>
              <a:rPr lang="de-DE" sz="2200" dirty="0" err="1" smtClean="0">
                <a:solidFill>
                  <a:schemeClr val="tx1"/>
                </a:solidFill>
              </a:rPr>
              <a:t>Wegewart</a:t>
            </a:r>
            <a:r>
              <a:rPr lang="de-DE" sz="2200" dirty="0" smtClean="0">
                <a:solidFill>
                  <a:schemeClr val="tx1"/>
                </a:solidFill>
              </a:rPr>
              <a:t> (Wegeinstandhaltung Gemeinde Moos)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7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Vielen Dank für die Aufmerksamkeit!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6" y="1219200"/>
            <a:ext cx="7404967" cy="4937125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dirty="0">
                <a:solidFill>
                  <a:schemeClr val="tx1"/>
                </a:solidFill>
              </a:rPr>
              <a:t>Bei der EUM Genossenschaft ist der Name Programm</a:t>
            </a:r>
            <a:r>
              <a:rPr lang="de-DE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„E</a:t>
            </a:r>
            <a:r>
              <a:rPr lang="de-DE" dirty="0">
                <a:solidFill>
                  <a:schemeClr val="tx1"/>
                </a:solidFill>
              </a:rPr>
              <a:t>“ steht für Energie. </a:t>
            </a:r>
          </a:p>
          <a:p>
            <a:pPr marL="457200" lvl="1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„</a:t>
            </a:r>
            <a:r>
              <a:rPr lang="de-DE" dirty="0">
                <a:solidFill>
                  <a:schemeClr val="tx1"/>
                </a:solidFill>
              </a:rPr>
              <a:t>U“ steht für </a:t>
            </a:r>
            <a:r>
              <a:rPr lang="de-DE" dirty="0" smtClean="0">
                <a:solidFill>
                  <a:schemeClr val="tx1"/>
                </a:solidFill>
              </a:rPr>
              <a:t>Umwelt.</a:t>
            </a:r>
          </a:p>
          <a:p>
            <a:pPr marL="457200" lvl="1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„</a:t>
            </a:r>
            <a:r>
              <a:rPr lang="de-DE" dirty="0">
                <a:solidFill>
                  <a:schemeClr val="tx1"/>
                </a:solidFill>
              </a:rPr>
              <a:t>M“ steht </a:t>
            </a:r>
            <a:r>
              <a:rPr lang="de-DE" dirty="0" smtClean="0">
                <a:solidFill>
                  <a:schemeClr val="tx1"/>
                </a:solidFill>
              </a:rPr>
              <a:t>für </a:t>
            </a:r>
            <a:r>
              <a:rPr lang="de-DE" dirty="0">
                <a:solidFill>
                  <a:schemeClr val="tx1"/>
                </a:solidFill>
              </a:rPr>
              <a:t>Moos in </a:t>
            </a:r>
            <a:r>
              <a:rPr lang="de-DE" dirty="0" smtClean="0">
                <a:solidFill>
                  <a:schemeClr val="tx1"/>
                </a:solidFill>
              </a:rPr>
              <a:t>Passeier (BZ).</a:t>
            </a:r>
          </a:p>
          <a:p>
            <a:pPr marL="457200" lvl="1" indent="0" algn="just">
              <a:buNone/>
            </a:pP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Die EUM möchte durch günstige </a:t>
            </a:r>
            <a:r>
              <a:rPr lang="de-DE" dirty="0">
                <a:solidFill>
                  <a:schemeClr val="tx1"/>
                </a:solidFill>
              </a:rPr>
              <a:t>Preise für angebotene Dienste und laufende Investitionen in innovative, umweltfreundliche </a:t>
            </a:r>
            <a:r>
              <a:rPr lang="de-DE" dirty="0" smtClean="0">
                <a:solidFill>
                  <a:schemeClr val="tx1"/>
                </a:solidFill>
              </a:rPr>
              <a:t>Technologien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dazu beitragen, </a:t>
            </a:r>
            <a:r>
              <a:rPr lang="de-DE" dirty="0">
                <a:solidFill>
                  <a:schemeClr val="tx1"/>
                </a:solidFill>
              </a:rPr>
              <a:t>die wirtschaftlichen und sozialen Verhältnisse der Mitglieder </a:t>
            </a:r>
            <a:r>
              <a:rPr lang="de-DE" dirty="0" smtClean="0">
                <a:solidFill>
                  <a:schemeClr val="tx1"/>
                </a:solidFill>
              </a:rPr>
              <a:t>zu </a:t>
            </a:r>
            <a:r>
              <a:rPr lang="de-DE" dirty="0">
                <a:solidFill>
                  <a:schemeClr val="tx1"/>
                </a:solidFill>
              </a:rPr>
              <a:t>verbessern. 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42" y="104758"/>
            <a:ext cx="1868835" cy="103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9110" y="1268760"/>
            <a:ext cx="8435280" cy="493776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de-DE" sz="2000" dirty="0" smtClean="0"/>
          </a:p>
          <a:p>
            <a:pPr marL="457200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2002           </a:t>
            </a:r>
            <a:r>
              <a:rPr lang="de-DE" sz="2200" dirty="0">
                <a:solidFill>
                  <a:schemeClr val="tx1"/>
                </a:solidFill>
              </a:rPr>
              <a:t>	Gründung der Energie- und Umweltbetriebe Moos </a:t>
            </a:r>
            <a:r>
              <a:rPr lang="de-DE" sz="2200" dirty="0" smtClean="0">
                <a:solidFill>
                  <a:schemeClr val="tx1"/>
                </a:solidFill>
              </a:rPr>
              <a:t>und  			Planung Bau E-Werk Bergkristall - Stieber</a:t>
            </a:r>
            <a:endParaRPr lang="de-DE" sz="2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2006 </a:t>
            </a:r>
            <a:r>
              <a:rPr lang="de-DE" sz="2200" dirty="0">
                <a:solidFill>
                  <a:schemeClr val="tx1"/>
                </a:solidFill>
              </a:rPr>
              <a:t>	Inbetriebnahme des E-Werks „Bergkristall-Stieber“ </a:t>
            </a:r>
            <a:r>
              <a:rPr lang="de-DE" sz="2200" dirty="0" smtClean="0">
                <a:solidFill>
                  <a:schemeClr val="tx1"/>
                </a:solidFill>
              </a:rPr>
              <a:t>und </a:t>
            </a:r>
            <a:endParaRPr lang="de-DE" sz="2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	</a:t>
            </a:r>
            <a:r>
              <a:rPr lang="de-DE" sz="2200" dirty="0">
                <a:solidFill>
                  <a:schemeClr val="tx1"/>
                </a:solidFill>
              </a:rPr>
              <a:t>	Übernahme der Stromverteilung </a:t>
            </a:r>
          </a:p>
          <a:p>
            <a:pPr marL="457200" lvl="1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2007 	Die EUM Genossenschaft legt </a:t>
            </a:r>
            <a:r>
              <a:rPr lang="de-DE" sz="2200" dirty="0" smtClean="0">
                <a:solidFill>
                  <a:schemeClr val="tx1"/>
                </a:solidFill>
              </a:rPr>
              <a:t>fixe Mitgliedertarife fest 			und ein </a:t>
            </a:r>
            <a:r>
              <a:rPr lang="de-DE" sz="2200" dirty="0">
                <a:solidFill>
                  <a:schemeClr val="tx1"/>
                </a:solidFill>
              </a:rPr>
              <a:t>zentrales Netzleitsystem wird eingerichtet </a:t>
            </a:r>
          </a:p>
          <a:p>
            <a:pPr marL="457200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2008 </a:t>
            </a:r>
            <a:r>
              <a:rPr lang="de-DE" sz="2200" dirty="0">
                <a:solidFill>
                  <a:schemeClr val="tx1"/>
                </a:solidFill>
              </a:rPr>
              <a:t>	Die Genossenschaftsmitglieder erhalten Anteile </a:t>
            </a:r>
            <a:r>
              <a:rPr lang="de-DE" sz="2200" dirty="0" smtClean="0">
                <a:solidFill>
                  <a:schemeClr val="tx1"/>
                </a:solidFill>
              </a:rPr>
              <a:t>				zurückerstattet  </a:t>
            </a:r>
            <a:endParaRPr lang="de-DE" sz="2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2009 	Installation von fernauslesbaren Zählern </a:t>
            </a:r>
          </a:p>
          <a:p>
            <a:pPr marL="457200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2009 </a:t>
            </a:r>
            <a:r>
              <a:rPr lang="de-DE" sz="2200" dirty="0">
                <a:solidFill>
                  <a:schemeClr val="tx1"/>
                </a:solidFill>
              </a:rPr>
              <a:t>	Start des Pilotprojektes „Internet aus der Steckdose“             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 smtClean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 smtClean="0"/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42" y="104758"/>
            <a:ext cx="1868835" cy="103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-180528" y="1412776"/>
            <a:ext cx="8064896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dirty="0" smtClean="0"/>
              <a:t>	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200" dirty="0" smtClean="0"/>
              <a:t>2011 </a:t>
            </a:r>
            <a:r>
              <a:rPr lang="de-DE" sz="2200" dirty="0"/>
              <a:t>	</a:t>
            </a:r>
            <a:r>
              <a:rPr lang="de-DE" sz="2200" dirty="0" smtClean="0"/>
              <a:t>         Ankauf </a:t>
            </a:r>
            <a:r>
              <a:rPr lang="de-DE" sz="2200" dirty="0"/>
              <a:t>eines </a:t>
            </a:r>
            <a:r>
              <a:rPr lang="de-DE" sz="2200" dirty="0" smtClean="0"/>
              <a:t>Elektroautos</a:t>
            </a:r>
          </a:p>
          <a:p>
            <a:pPr marL="0" indent="0">
              <a:buNone/>
            </a:pPr>
            <a:r>
              <a:rPr lang="de-DE" sz="2200" dirty="0" smtClean="0"/>
              <a:t>	2011 </a:t>
            </a:r>
            <a:r>
              <a:rPr lang="de-DE" sz="2200" dirty="0"/>
              <a:t>	</a:t>
            </a:r>
            <a:r>
              <a:rPr lang="de-DE" sz="2200" dirty="0" smtClean="0"/>
              <a:t>         Inbetriebnahme </a:t>
            </a:r>
            <a:r>
              <a:rPr lang="de-DE" sz="2200" dirty="0"/>
              <a:t>E-Werk „Rabenstein“ </a:t>
            </a:r>
          </a:p>
          <a:p>
            <a:pPr marL="274320" lvl="1" indent="0">
              <a:buNone/>
            </a:pPr>
            <a:r>
              <a:rPr lang="de-DE" sz="2200" dirty="0" smtClean="0">
                <a:solidFill>
                  <a:schemeClr val="tx1"/>
                </a:solidFill>
              </a:rPr>
              <a:t>	2012 </a:t>
            </a:r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 dirty="0" smtClean="0">
                <a:solidFill>
                  <a:schemeClr val="tx1"/>
                </a:solidFill>
              </a:rPr>
              <a:t>         Übernahme </a:t>
            </a:r>
            <a:r>
              <a:rPr lang="de-DE" sz="2200" dirty="0">
                <a:solidFill>
                  <a:schemeClr val="tx1"/>
                </a:solidFill>
              </a:rPr>
              <a:t>der Wärmeversorgung in Pfelders </a:t>
            </a:r>
          </a:p>
          <a:p>
            <a:pPr marL="0" indent="0">
              <a:buNone/>
            </a:pPr>
            <a:r>
              <a:rPr lang="de-DE" sz="2200" dirty="0" smtClean="0"/>
              <a:t>	2013 </a:t>
            </a:r>
            <a:r>
              <a:rPr lang="de-DE" sz="2200" dirty="0"/>
              <a:t>	</a:t>
            </a:r>
            <a:r>
              <a:rPr lang="de-DE" sz="2200" dirty="0" smtClean="0"/>
              <a:t>         Führung </a:t>
            </a:r>
            <a:r>
              <a:rPr lang="de-DE" sz="2200" dirty="0"/>
              <a:t>der Tankstelle Moos </a:t>
            </a:r>
          </a:p>
          <a:p>
            <a:pPr marL="0" indent="0">
              <a:buNone/>
            </a:pPr>
            <a:r>
              <a:rPr lang="de-DE" sz="2200" dirty="0"/>
              <a:t>   </a:t>
            </a:r>
            <a:r>
              <a:rPr lang="de-DE" sz="2200" dirty="0" smtClean="0"/>
              <a:t>	2014</a:t>
            </a:r>
            <a:r>
              <a:rPr lang="de-DE" sz="2200" dirty="0"/>
              <a:t>	</a:t>
            </a:r>
            <a:r>
              <a:rPr lang="de-DE" sz="2200" dirty="0" smtClean="0"/>
              <a:t>         Sicherung </a:t>
            </a:r>
            <a:r>
              <a:rPr lang="de-DE" sz="2200" dirty="0"/>
              <a:t>der Nahversorgung</a:t>
            </a:r>
          </a:p>
          <a:p>
            <a:pPr marL="0" indent="0">
              <a:buNone/>
            </a:pPr>
            <a:r>
              <a:rPr lang="de-DE" sz="2200" dirty="0" smtClean="0"/>
              <a:t>	2014	         Baubeginn Sitz </a:t>
            </a:r>
            <a:r>
              <a:rPr lang="de-DE" sz="2200" dirty="0"/>
              <a:t>EUM sowie Tank-und </a:t>
            </a:r>
            <a:r>
              <a:rPr lang="de-DE" sz="2200" dirty="0" smtClean="0"/>
              <a:t>			         Servicestelle </a:t>
            </a:r>
            <a:r>
              <a:rPr lang="de-DE" sz="2200" dirty="0"/>
              <a:t>Moos</a:t>
            </a:r>
          </a:p>
          <a:p>
            <a:pPr marL="0" indent="0">
              <a:buNone/>
            </a:pPr>
            <a:r>
              <a:rPr lang="de-DE" sz="2200" dirty="0" smtClean="0"/>
              <a:t>	2015</a:t>
            </a:r>
            <a:r>
              <a:rPr lang="de-DE" sz="2200" dirty="0"/>
              <a:t>	</a:t>
            </a:r>
            <a:r>
              <a:rPr lang="de-DE" sz="2200" dirty="0" smtClean="0"/>
              <a:t>         Eröffnung </a:t>
            </a:r>
            <a:r>
              <a:rPr lang="de-DE" sz="2200" dirty="0"/>
              <a:t>des neuen EUM </a:t>
            </a:r>
            <a:r>
              <a:rPr lang="de-DE" sz="2200" dirty="0" smtClean="0"/>
              <a:t>Betriebssitzes und 		         der neuen EUM </a:t>
            </a:r>
            <a:r>
              <a:rPr lang="de-DE" sz="2200" dirty="0"/>
              <a:t>Tank- und Servicestelle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Stromverteilung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 lnSpcReduction="10000"/>
          </a:bodyPr>
          <a:lstStyle/>
          <a:p>
            <a:endParaRPr lang="de-DE" sz="2000" dirty="0"/>
          </a:p>
          <a:p>
            <a:pPr>
              <a:lnSpc>
                <a:spcPct val="120000"/>
              </a:lnSpc>
            </a:pPr>
            <a:r>
              <a:rPr lang="de-DE" sz="2000" dirty="0"/>
              <a:t>Die EUM setzt auf Versorgungssicherheit und kostengünstige Preise.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Jahresproduktion E-Werk Bergkristall – Stieber: 	ca. 45 Millionen kWh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Jahresproduktion E-Werk Rabenstein: 	ca. 15 Millionen kWh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Unterirdische Verlegung der Mittelspannung- und Niederspannungsleitung (insgesamt 56 km), mit zeitgleicher Verlegung des Glasfasernetzes 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Wartung und Betreuung von 7 E-Werken, sowie des gesamten Stromnetzes mit 45 MS-Kabinen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Anschlüsse: 	</a:t>
            </a:r>
            <a:r>
              <a:rPr lang="de-DE" sz="2000" dirty="0" smtClean="0"/>
              <a:t>			830 </a:t>
            </a:r>
            <a:r>
              <a:rPr lang="de-DE" sz="2000" dirty="0"/>
              <a:t>Haushalte und Betriebe 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Stromverbrauch Mitglieder 2016:               </a:t>
            </a:r>
            <a:r>
              <a:rPr lang="de-DE" sz="2000" dirty="0" smtClean="0"/>
              <a:t>12,7 </a:t>
            </a:r>
            <a:r>
              <a:rPr lang="de-DE" sz="2000" dirty="0"/>
              <a:t>Millionen kWh</a:t>
            </a:r>
          </a:p>
          <a:p>
            <a:pPr>
              <a:lnSpc>
                <a:spcPct val="120000"/>
              </a:lnSpc>
            </a:pPr>
            <a:r>
              <a:rPr lang="de-DE" sz="2000" dirty="0"/>
              <a:t>Strompreis Mitglieder:     </a:t>
            </a:r>
            <a:r>
              <a:rPr lang="de-DE" sz="2000" dirty="0" smtClean="0"/>
              <a:t>		6 </a:t>
            </a:r>
            <a:r>
              <a:rPr lang="de-DE" sz="2000" dirty="0"/>
              <a:t>Cent pro kWh/Tag </a:t>
            </a:r>
            <a:endParaRPr lang="de-DE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/>
              <a:t>	</a:t>
            </a:r>
            <a:r>
              <a:rPr lang="de-DE" sz="2000" dirty="0" smtClean="0"/>
              <a:t>				5 </a:t>
            </a:r>
            <a:r>
              <a:rPr lang="de-DE" sz="2000" dirty="0"/>
              <a:t>Cent pro kWh/Nacht 	</a:t>
            </a:r>
          </a:p>
          <a:p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Internet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46856" y="1340768"/>
            <a:ext cx="8229600" cy="4937760"/>
          </a:xfrm>
        </p:spPr>
        <p:txBody>
          <a:bodyPr vert="horz">
            <a:normAutofit fontScale="92500" lnSpcReduction="10000"/>
          </a:bodyPr>
          <a:lstStyle/>
          <a:p>
            <a:r>
              <a:rPr lang="de-DE" sz="2000" dirty="0"/>
              <a:t>380 Kunden</a:t>
            </a:r>
          </a:p>
          <a:p>
            <a:r>
              <a:rPr lang="de-DE" sz="2000" dirty="0"/>
              <a:t>Grabungsarbeiten, Anschluss inkl. Router und Support gratis</a:t>
            </a:r>
          </a:p>
          <a:p>
            <a:r>
              <a:rPr lang="de-DE" sz="2000" dirty="0"/>
              <a:t>Unsere Kunden können aus folgenden Paketen wählen:</a:t>
            </a:r>
          </a:p>
          <a:p>
            <a:pPr lvl="1"/>
            <a:r>
              <a:rPr lang="de-DE" sz="2100" dirty="0">
                <a:solidFill>
                  <a:schemeClr val="tx1"/>
                </a:solidFill>
              </a:rPr>
              <a:t>20/20 Mbit/s (Down- als auch im Upload) mit </a:t>
            </a:r>
            <a:r>
              <a:rPr lang="de-DE" sz="2100" dirty="0" err="1">
                <a:solidFill>
                  <a:schemeClr val="tx1"/>
                </a:solidFill>
              </a:rPr>
              <a:t>dynam</a:t>
            </a:r>
            <a:r>
              <a:rPr lang="de-DE" sz="2100" dirty="0">
                <a:solidFill>
                  <a:schemeClr val="tx1"/>
                </a:solidFill>
              </a:rPr>
              <a:t>. IP-Adresse a </a:t>
            </a:r>
            <a:endParaRPr lang="de-DE" sz="21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de-DE" sz="2100" dirty="0" smtClean="0">
                <a:solidFill>
                  <a:schemeClr val="tx1"/>
                </a:solidFill>
              </a:rPr>
              <a:t>	€ </a:t>
            </a:r>
            <a:r>
              <a:rPr lang="de-DE" sz="2100" dirty="0">
                <a:solidFill>
                  <a:schemeClr val="tx1"/>
                </a:solidFill>
              </a:rPr>
              <a:t>22,00 pro Monat (IVA inklusive)</a:t>
            </a:r>
          </a:p>
          <a:p>
            <a:pPr lvl="1"/>
            <a:r>
              <a:rPr lang="de-DE" sz="2100" dirty="0">
                <a:solidFill>
                  <a:schemeClr val="tx1"/>
                </a:solidFill>
              </a:rPr>
              <a:t>35/35Mbit/s (Down- als auch im Upload) mit </a:t>
            </a:r>
            <a:r>
              <a:rPr lang="de-DE" sz="2100" dirty="0" err="1">
                <a:solidFill>
                  <a:schemeClr val="tx1"/>
                </a:solidFill>
              </a:rPr>
              <a:t>dynam</a:t>
            </a:r>
            <a:r>
              <a:rPr lang="de-DE" sz="2100" dirty="0">
                <a:solidFill>
                  <a:schemeClr val="tx1"/>
                </a:solidFill>
              </a:rPr>
              <a:t>. IP-Adresse a </a:t>
            </a:r>
            <a:endParaRPr lang="de-DE" sz="21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de-DE" sz="2100" dirty="0">
                <a:solidFill>
                  <a:schemeClr val="tx1"/>
                </a:solidFill>
              </a:rPr>
              <a:t>	</a:t>
            </a:r>
            <a:r>
              <a:rPr lang="de-DE" sz="2100" dirty="0" smtClean="0">
                <a:solidFill>
                  <a:schemeClr val="tx1"/>
                </a:solidFill>
              </a:rPr>
              <a:t>€ </a:t>
            </a:r>
            <a:r>
              <a:rPr lang="de-DE" sz="2100" dirty="0">
                <a:solidFill>
                  <a:schemeClr val="tx1"/>
                </a:solidFill>
              </a:rPr>
              <a:t>35,00 pro Monat (IVA inklusive)</a:t>
            </a:r>
          </a:p>
          <a:p>
            <a:pPr lvl="1"/>
            <a:r>
              <a:rPr lang="de-DE" sz="2100" dirty="0">
                <a:solidFill>
                  <a:schemeClr val="tx1"/>
                </a:solidFill>
              </a:rPr>
              <a:t>50/50 Mbit/s (Down- als auch im Upload) mit fixer IP-Adresse a </a:t>
            </a:r>
            <a:endParaRPr lang="de-DE" sz="21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de-DE" sz="2100" dirty="0">
                <a:solidFill>
                  <a:schemeClr val="tx1"/>
                </a:solidFill>
              </a:rPr>
              <a:t>	</a:t>
            </a:r>
            <a:r>
              <a:rPr lang="de-DE" sz="2100" dirty="0" smtClean="0">
                <a:solidFill>
                  <a:schemeClr val="tx1"/>
                </a:solidFill>
              </a:rPr>
              <a:t>€ </a:t>
            </a:r>
            <a:r>
              <a:rPr lang="de-DE" sz="2100" dirty="0">
                <a:solidFill>
                  <a:schemeClr val="tx1"/>
                </a:solidFill>
              </a:rPr>
              <a:t>89,00 pro Monat (IVA inklusive)</a:t>
            </a:r>
          </a:p>
          <a:p>
            <a:pPr lvl="1"/>
            <a:r>
              <a:rPr lang="de-DE" sz="2100" dirty="0">
                <a:solidFill>
                  <a:schemeClr val="tx1"/>
                </a:solidFill>
              </a:rPr>
              <a:t>fixe. IP-Adresse a </a:t>
            </a:r>
          </a:p>
          <a:p>
            <a:pPr marL="274320" lvl="1" indent="0">
              <a:buNone/>
            </a:pPr>
            <a:r>
              <a:rPr lang="de-DE" sz="2100" dirty="0" smtClean="0">
                <a:solidFill>
                  <a:schemeClr val="tx1"/>
                </a:solidFill>
              </a:rPr>
              <a:t>	</a:t>
            </a:r>
            <a:r>
              <a:rPr lang="de-DE" sz="2100" dirty="0">
                <a:solidFill>
                  <a:schemeClr val="tx1"/>
                </a:solidFill>
              </a:rPr>
              <a:t>€ 5,00 pro Monat (IVA inklusive)</a:t>
            </a:r>
          </a:p>
          <a:p>
            <a:r>
              <a:rPr lang="de-DE" sz="2000" dirty="0" err="1" smtClean="0"/>
              <a:t>Weiters</a:t>
            </a:r>
            <a:r>
              <a:rPr lang="de-DE" sz="2000" dirty="0" smtClean="0"/>
              <a:t> </a:t>
            </a:r>
            <a:r>
              <a:rPr lang="de-DE" sz="2000" dirty="0"/>
              <a:t>und um den rechtlichen Anforderungen wie Authentifizierung, </a:t>
            </a:r>
            <a:r>
              <a:rPr lang="de-DE" sz="2000" dirty="0" err="1" smtClean="0"/>
              <a:t>Logging</a:t>
            </a:r>
            <a:r>
              <a:rPr lang="de-DE" sz="2000" dirty="0" smtClean="0"/>
              <a:t>, </a:t>
            </a:r>
            <a:r>
              <a:rPr lang="de-DE" sz="2000" dirty="0"/>
              <a:t>Registrierung, fixen IP-Adressen usw. vollauf gerecht zu werden, haben wir 2017 eine Konvention mit der Fa. Telmekom aus Lana  abgeschlossen. </a:t>
            </a:r>
          </a:p>
          <a:p>
            <a:pPr lvl="1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383159" y="4665906"/>
            <a:ext cx="5737278" cy="1800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608" y="111964"/>
            <a:ext cx="8229600" cy="990600"/>
          </a:xfrm>
          <a:noFill/>
        </p:spPr>
        <p:txBody>
          <a:bodyPr/>
          <a:lstStyle/>
          <a:p>
            <a:r>
              <a:rPr lang="de-DE" dirty="0" smtClean="0"/>
              <a:t>Heizwerk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227544"/>
            <a:ext cx="8575888" cy="4937760"/>
          </a:xfrm>
        </p:spPr>
        <p:txBody>
          <a:bodyPr vert="horz">
            <a:normAutofit/>
          </a:bodyPr>
          <a:lstStyle/>
          <a:p>
            <a:r>
              <a:rPr lang="de-DE" sz="1900" dirty="0"/>
              <a:t>Die EUM beliefert über 60 Mitglieder mit erneuerbarer Wärmeenergie. </a:t>
            </a:r>
          </a:p>
          <a:p>
            <a:r>
              <a:rPr lang="de-DE" sz="1900" dirty="0"/>
              <a:t>Das verwendete Brennholz stammt ausschließlich aus heimischen Waldbeständen (€ 700,00 pro Fuhre für die Bauern)</a:t>
            </a:r>
          </a:p>
          <a:p>
            <a:r>
              <a:rPr lang="de-DE" sz="1900" dirty="0"/>
              <a:t>Der Preis für die Wärmelieferung beträgt von </a:t>
            </a:r>
            <a:endParaRPr lang="de-DE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900" dirty="0"/>
              <a:t>	</a:t>
            </a:r>
            <a:r>
              <a:rPr lang="de-DE" sz="1900" dirty="0" smtClean="0"/>
              <a:t>0 </a:t>
            </a:r>
            <a:r>
              <a:rPr lang="de-DE" sz="1900" dirty="0"/>
              <a:t>- 50.000 kWh jährlich 0,10 € / kWh und </a:t>
            </a:r>
            <a:endParaRPr lang="de-DE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900" dirty="0" smtClean="0"/>
              <a:t>	über 50.000 </a:t>
            </a:r>
            <a:r>
              <a:rPr lang="de-DE" sz="1900" dirty="0"/>
              <a:t>kWh jährlich 0,095 € / kWh, </a:t>
            </a:r>
            <a:endParaRPr lang="de-DE" sz="19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1900" dirty="0"/>
              <a:t>	</a:t>
            </a:r>
            <a:r>
              <a:rPr lang="de-DE" sz="1900" dirty="0" smtClean="0"/>
              <a:t>abzüglich </a:t>
            </a:r>
            <a:r>
              <a:rPr lang="de-DE" sz="1900" dirty="0"/>
              <a:t>der Steuergutschrift </a:t>
            </a:r>
            <a:r>
              <a:rPr lang="de-DE" sz="1900" dirty="0" smtClean="0"/>
              <a:t>„</a:t>
            </a:r>
            <a:r>
              <a:rPr lang="de-DE" sz="1900" dirty="0" err="1"/>
              <a:t>Carbontax</a:t>
            </a:r>
            <a:r>
              <a:rPr lang="de-DE" sz="1900" dirty="0"/>
              <a:t>“ von derzeit 0,02194 € / kWh.</a:t>
            </a:r>
          </a:p>
          <a:p>
            <a:r>
              <a:rPr lang="de-DE" sz="1900" dirty="0"/>
              <a:t>Für Neuanschlüsse wird eine Anschlussgebühr von 1.500,- € </a:t>
            </a:r>
            <a:r>
              <a:rPr lang="de-DE" sz="1900" dirty="0" smtClean="0"/>
              <a:t>eingehoben</a:t>
            </a:r>
            <a:r>
              <a:rPr lang="de-DE" sz="1900" dirty="0"/>
              <a:t>.</a:t>
            </a:r>
          </a:p>
          <a:p>
            <a:r>
              <a:rPr lang="de-DE" sz="1900" dirty="0"/>
              <a:t>Die Grabarbeiten gehen dabei zu Lasten des </a:t>
            </a:r>
            <a:r>
              <a:rPr lang="de-DE" sz="1900" dirty="0" smtClean="0"/>
              <a:t>Abnehmers</a:t>
            </a:r>
            <a:r>
              <a:rPr lang="de-DE" sz="1900" dirty="0"/>
              <a:t>.</a:t>
            </a:r>
          </a:p>
          <a:p>
            <a:r>
              <a:rPr lang="de-DE" sz="1900" dirty="0"/>
              <a:t>Die Leitungsverlegung und Heiztherme wird von der EUM Genossenschaft finanziert.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Lebensmittelgeschäfte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018088" algn="r"/>
              </a:tabLst>
            </a:pPr>
            <a:endParaRPr lang="de-DE" dirty="0" smtClean="0"/>
          </a:p>
          <a:p>
            <a:pPr algn="just">
              <a:tabLst>
                <a:tab pos="5018088" algn="r"/>
              </a:tabLst>
            </a:pPr>
            <a:r>
              <a:rPr lang="de-DE" sz="2000" dirty="0" smtClean="0"/>
              <a:t>Damit unsere Mitglieder ihr Gemüse </a:t>
            </a:r>
            <a:r>
              <a:rPr lang="de-DE" sz="2000" dirty="0"/>
              <a:t>auch noch morgen bei uns im Dorf kaufen </a:t>
            </a:r>
            <a:r>
              <a:rPr lang="de-DE" sz="2000" dirty="0" smtClean="0"/>
              <a:t>können, hat die EUM im Jahr 2014 die Konsum Moos übernommen (4 Geschäfte) und setzt sich somit </a:t>
            </a:r>
            <a:r>
              <a:rPr lang="de-DE" sz="2000" dirty="0"/>
              <a:t>aktiv für die Aufrechterhaltung der Nahversorgung ein. </a:t>
            </a:r>
            <a:endParaRPr lang="de-DE" sz="2000" dirty="0" smtClean="0"/>
          </a:p>
          <a:p>
            <a:pPr algn="just">
              <a:tabLst>
                <a:tab pos="5018088" algn="r"/>
              </a:tabLst>
            </a:pPr>
            <a:r>
              <a:rPr lang="de-DE" sz="2000" dirty="0" smtClean="0"/>
              <a:t>Wir </a:t>
            </a:r>
            <a:r>
              <a:rPr lang="de-DE" sz="2000" dirty="0"/>
              <a:t>sichern die lokale Versorgung mit Gütern des täglichen Bedarfs. Der Dorfladen als wichtiger sozialer Treffpunkt ist bedeutend für das gesellschaftliche Leben </a:t>
            </a:r>
            <a:r>
              <a:rPr lang="de-DE" sz="2000" dirty="0" smtClean="0"/>
              <a:t>im ländlichen Raum.</a:t>
            </a:r>
          </a:p>
          <a:p>
            <a:pPr algn="just">
              <a:tabLst>
                <a:tab pos="5018088" algn="r"/>
              </a:tabLst>
            </a:pPr>
            <a:r>
              <a:rPr lang="de-DE" sz="2000" dirty="0" smtClean="0"/>
              <a:t>Seit 2017 nur mehr 2 Geschäfte</a:t>
            </a:r>
          </a:p>
          <a:p>
            <a:pPr algn="just">
              <a:tabLst>
                <a:tab pos="5018088" algn="r"/>
              </a:tabLst>
            </a:pPr>
            <a:endParaRPr lang="de-DE" sz="2000" dirty="0"/>
          </a:p>
          <a:p>
            <a:pPr marL="0" indent="0">
              <a:buNone/>
              <a:tabLst>
                <a:tab pos="5018088" algn="r"/>
              </a:tabLst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66" y="100494"/>
            <a:ext cx="1871634" cy="104250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 rotWithShape="1">
          <a:blip r:embed="rId4"/>
          <a:srcRect l="26664" t="43806" r="21358" b="35893"/>
          <a:stretch/>
        </p:blipFill>
        <p:spPr bwMode="auto">
          <a:xfrm>
            <a:off x="3419872" y="4437112"/>
            <a:ext cx="494000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84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Tankstelle - Werkstatt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de-DE" sz="2000" dirty="0"/>
              <a:t>Verkauf Treibstoff </a:t>
            </a:r>
            <a:r>
              <a:rPr lang="de-DE" sz="2000" dirty="0" smtClean="0"/>
              <a:t>2016: </a:t>
            </a:r>
            <a:r>
              <a:rPr lang="de-DE" sz="2000" dirty="0"/>
              <a:t>	</a:t>
            </a:r>
            <a:r>
              <a:rPr lang="de-DE" sz="2000" dirty="0" smtClean="0"/>
              <a:t>2.250.000 </a:t>
            </a:r>
            <a:r>
              <a:rPr lang="de-DE" sz="2000" dirty="0"/>
              <a:t>Liter</a:t>
            </a:r>
          </a:p>
          <a:p>
            <a:r>
              <a:rPr lang="de-DE" sz="2000" dirty="0"/>
              <a:t>Eingelagerte Reifen </a:t>
            </a:r>
            <a:r>
              <a:rPr lang="de-DE" sz="2000" dirty="0" smtClean="0"/>
              <a:t>2016:</a:t>
            </a:r>
            <a:r>
              <a:rPr lang="de-DE" sz="2000" dirty="0"/>
              <a:t>	ca. 600 Stück pro Saison</a:t>
            </a:r>
          </a:p>
          <a:p>
            <a:r>
              <a:rPr lang="de-DE" sz="2000" dirty="0"/>
              <a:t>Mechanische Werkstätte</a:t>
            </a:r>
          </a:p>
          <a:p>
            <a:r>
              <a:rPr lang="de-DE" sz="2000" dirty="0"/>
              <a:t>Verleih von E-Bikes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42" y="104758"/>
            <a:ext cx="1868835" cy="103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068960"/>
            <a:ext cx="831589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297</Words>
  <Application>Microsoft Office PowerPoint</Application>
  <PresentationFormat>Bildschirmpräsentation (4:3)</PresentationFormat>
  <Paragraphs>110</Paragraphs>
  <Slides>12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Okeanos</vt:lpstr>
      <vt:lpstr>    Manche Bewegungen haben eine soziale Zielsetzung, andere dagegen eine wirtschaftliche Zielsetzung, nur die Genossenschaften haben beide. (Alfred Marshall)   EUM Genossenschaft </vt:lpstr>
      <vt:lpstr>Name</vt:lpstr>
      <vt:lpstr>Meilensteine</vt:lpstr>
      <vt:lpstr>Meilensteine</vt:lpstr>
      <vt:lpstr>Stromverteilung</vt:lpstr>
      <vt:lpstr>Internet</vt:lpstr>
      <vt:lpstr>Heizwerk</vt:lpstr>
      <vt:lpstr>Lebensmittelgeschäfte</vt:lpstr>
      <vt:lpstr>Tankstelle - Werkstatt</vt:lpstr>
      <vt:lpstr>MANAGEMENTSYSTEM</vt:lpstr>
      <vt:lpstr>Arbeitsplätze </vt:lpstr>
      <vt:lpstr>Vielen Dank für die Aufmerksamkeit!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E.U.M. Genossenschaft</dc:title>
  <dc:creator>EUM</dc:creator>
  <cp:lastModifiedBy>EUM</cp:lastModifiedBy>
  <cp:revision>681</cp:revision>
  <cp:lastPrinted>2017-05-09T14:10:09Z</cp:lastPrinted>
  <dcterms:created xsi:type="dcterms:W3CDTF">2011-04-15T13:34:25Z</dcterms:created>
  <dcterms:modified xsi:type="dcterms:W3CDTF">2017-05-11T09:17:15Z</dcterms:modified>
</cp:coreProperties>
</file>