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04" r:id="rId3"/>
    <p:sldId id="318" r:id="rId4"/>
    <p:sldId id="316" r:id="rId5"/>
    <p:sldId id="319" r:id="rId6"/>
    <p:sldId id="317" r:id="rId7"/>
    <p:sldId id="321" r:id="rId8"/>
    <p:sldId id="320" r:id="rId9"/>
  </p:sldIdLst>
  <p:sldSz cx="6858000" cy="9906000" type="A4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6" autoAdjust="0"/>
    <p:restoredTop sz="94660"/>
  </p:normalViewPr>
  <p:slideViewPr>
    <p:cSldViewPr showGuides="1">
      <p:cViewPr varScale="1">
        <p:scale>
          <a:sx n="76" d="100"/>
          <a:sy n="76" d="100"/>
        </p:scale>
        <p:origin x="1770" y="96"/>
      </p:cViewPr>
      <p:guideLst>
        <p:guide orient="horz" pos="316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73030-EB66-44CA-B8C6-5523D8EA8A79}" type="datetimeFigureOut">
              <a:rPr lang="it-IT" smtClean="0"/>
              <a:pPr/>
              <a:t>04/12/2018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12E9-7B5E-46D2-8A58-EB61354927E3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52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5547-1711-4739-B959-11B2E8BA53C9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58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C387-AF74-4A40-A1CB-32A316AA8504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0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FE6F-1158-40FD-9821-62A408AB84A8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05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F3D1-E57F-41D1-9B7A-57C0845133DA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70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D3B1-5B36-4375-8C4A-3EE7902F9FEC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18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71E4-A7EE-4C54-80B4-03B288AC77D4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02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90B-C302-4541-91FE-29F22C64E24B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72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200-0CE2-4872-8307-49EEAB011237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57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9636-3123-4923-BA9B-EEDFE3942375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9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1DAF-691D-4B59-B7FB-78F9807C02AB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80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71B8-2834-4CCD-9309-8E9F29569384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03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CF5F-C1DB-45AD-B251-64D6201499C5}" type="datetime1">
              <a:rPr lang="it-IT" smtClean="0"/>
              <a:pPr/>
              <a:t>04/12/2018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70F3-E277-46F6-9681-7B8BE43B43E1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9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3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3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vet@provinz.bz.it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31.png"/><Relationship Id="rId3" Type="http://schemas.openxmlformats.org/officeDocument/2006/relationships/image" Target="../media/image29.jpeg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2.png"/><Relationship Id="rId16" Type="http://schemas.openxmlformats.org/officeDocument/2006/relationships/image" Target="../media/image26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21.png"/><Relationship Id="rId5" Type="http://schemas.openxmlformats.org/officeDocument/2006/relationships/hyperlink" Target="http://www.biocrime.org/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6943875-9847-49A1-B31B-6F113761A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19" y="9031466"/>
            <a:ext cx="1285200" cy="64169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9722" y="240547"/>
            <a:ext cx="6324740" cy="6463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pic>
        <p:nvPicPr>
          <p:cNvPr id="4" name="Picture 8" descr="biocrime-logo green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97" y="344487"/>
            <a:ext cx="335071" cy="3223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2108" y="318331"/>
            <a:ext cx="2160240" cy="498598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BIO-CRIME</a:t>
            </a:r>
          </a:p>
        </p:txBody>
      </p:sp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53" y="304420"/>
            <a:ext cx="1728192" cy="5068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/>
          <p:cNvSpPr txBox="1"/>
          <p:nvPr/>
        </p:nvSpPr>
        <p:spPr>
          <a:xfrm>
            <a:off x="1124744" y="6839724"/>
            <a:ext cx="4498119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cap="all" dirty="0">
                <a:solidFill>
                  <a:srgbClr val="FF0000"/>
                </a:solidFill>
              </a:rPr>
              <a:t>Bozen, 5. </a:t>
            </a:r>
            <a:r>
              <a:rPr lang="it-IT" sz="1600" b="1" cap="all" dirty="0" err="1">
                <a:solidFill>
                  <a:srgbClr val="FF0000"/>
                </a:solidFill>
              </a:rPr>
              <a:t>Dezember</a:t>
            </a:r>
            <a:r>
              <a:rPr lang="it-IT" sz="1600" b="1" cap="all" dirty="0">
                <a:solidFill>
                  <a:srgbClr val="FF0000"/>
                </a:solidFill>
              </a:rPr>
              <a:t> 2018 </a:t>
            </a:r>
          </a:p>
          <a:p>
            <a:pPr algn="ctr"/>
            <a:r>
              <a:rPr lang="it-IT" sz="1600" b="1" cap="all" dirty="0">
                <a:solidFill>
                  <a:srgbClr val="FF0000"/>
                </a:solidFill>
              </a:rPr>
              <a:t>Bolzano, 5 dicembre 2018</a:t>
            </a:r>
          </a:p>
          <a:p>
            <a:pPr algn="ctr"/>
            <a:r>
              <a:rPr lang="it-IT" sz="1600" cap="small" dirty="0" err="1">
                <a:solidFill>
                  <a:schemeClr val="tx2"/>
                </a:solidFill>
              </a:rPr>
              <a:t>Silvius</a:t>
            </a:r>
            <a:r>
              <a:rPr lang="it-IT" sz="1600" cap="small" dirty="0">
                <a:solidFill>
                  <a:schemeClr val="tx2"/>
                </a:solidFill>
              </a:rPr>
              <a:t>-Magnago-</a:t>
            </a:r>
            <a:r>
              <a:rPr lang="it-IT" sz="1600" cap="small" dirty="0" err="1">
                <a:solidFill>
                  <a:schemeClr val="tx2"/>
                </a:solidFill>
              </a:rPr>
              <a:t>Platz</a:t>
            </a:r>
            <a:r>
              <a:rPr lang="it-IT" sz="1600" cap="small" dirty="0">
                <a:solidFill>
                  <a:schemeClr val="tx2"/>
                </a:solidFill>
              </a:rPr>
              <a:t> 1, 39100 Bozen</a:t>
            </a:r>
          </a:p>
          <a:p>
            <a:pPr algn="ctr"/>
            <a:r>
              <a:rPr lang="it-IT" sz="1600" cap="small" dirty="0">
                <a:solidFill>
                  <a:schemeClr val="tx2"/>
                </a:solidFill>
              </a:rPr>
              <a:t>Piazza </a:t>
            </a:r>
            <a:r>
              <a:rPr lang="it-IT" sz="1600" cap="small" dirty="0" err="1">
                <a:solidFill>
                  <a:schemeClr val="tx2"/>
                </a:solidFill>
              </a:rPr>
              <a:t>Silvius</a:t>
            </a:r>
            <a:r>
              <a:rPr lang="it-IT" sz="1600" cap="small" dirty="0">
                <a:solidFill>
                  <a:schemeClr val="tx2"/>
                </a:solidFill>
              </a:rPr>
              <a:t> Magnago 1, 39100 Bolzano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319722" y="1208584"/>
            <a:ext cx="6324740" cy="892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600" b="1" i="1" cap="small" dirty="0">
                <a:solidFill>
                  <a:schemeClr val="tx2"/>
                </a:solidFill>
              </a:rPr>
              <a:t>Illegaler Tierhandel, die neuen Formen</a:t>
            </a:r>
          </a:p>
          <a:p>
            <a:pPr algn="ctr"/>
            <a:r>
              <a:rPr lang="de-DE" sz="2600" b="1" i="1" cap="small" dirty="0" err="1">
                <a:solidFill>
                  <a:schemeClr val="tx2"/>
                </a:solidFill>
              </a:rPr>
              <a:t>Commercio</a:t>
            </a:r>
            <a:r>
              <a:rPr lang="de-DE" sz="2600" b="1" i="1" cap="small" dirty="0">
                <a:solidFill>
                  <a:schemeClr val="tx2"/>
                </a:solidFill>
              </a:rPr>
              <a:t> illegale di </a:t>
            </a:r>
            <a:r>
              <a:rPr lang="de-DE" sz="2600" b="1" i="1" cap="small" dirty="0" err="1">
                <a:solidFill>
                  <a:schemeClr val="tx2"/>
                </a:solidFill>
              </a:rPr>
              <a:t>animali</a:t>
            </a:r>
            <a:r>
              <a:rPr lang="de-DE" sz="2600" b="1" i="1" cap="small" dirty="0">
                <a:solidFill>
                  <a:schemeClr val="tx2"/>
                </a:solidFill>
              </a:rPr>
              <a:t>, le </a:t>
            </a:r>
            <a:r>
              <a:rPr lang="de-DE" sz="2600" b="1" i="1" cap="small" dirty="0" err="1">
                <a:solidFill>
                  <a:schemeClr val="tx2"/>
                </a:solidFill>
              </a:rPr>
              <a:t>nuove</a:t>
            </a:r>
            <a:r>
              <a:rPr lang="de-DE" sz="2600" b="1" i="1" cap="small" dirty="0">
                <a:solidFill>
                  <a:schemeClr val="tx2"/>
                </a:solidFill>
              </a:rPr>
              <a:t> forme</a:t>
            </a:r>
            <a:endParaRPr lang="de-AT" sz="2600" b="1" i="1" cap="small" dirty="0">
              <a:solidFill>
                <a:schemeClr val="tx2"/>
              </a:solidFill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"/>
          <a:stretch/>
        </p:blipFill>
        <p:spPr>
          <a:xfrm>
            <a:off x="3452865" y="4448944"/>
            <a:ext cx="2876933" cy="209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uppo 30"/>
          <p:cNvGrpSpPr/>
          <p:nvPr/>
        </p:nvGrpSpPr>
        <p:grpSpPr>
          <a:xfrm>
            <a:off x="319722" y="8473735"/>
            <a:ext cx="6218555" cy="1097744"/>
            <a:chOff x="391926" y="7109854"/>
            <a:chExt cx="6218555" cy="1097744"/>
          </a:xfrm>
        </p:grpSpPr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00" y="7250052"/>
              <a:ext cx="1476867" cy="328193"/>
            </a:xfrm>
            <a:prstGeom prst="rect">
              <a:avLst/>
            </a:prstGeom>
          </p:spPr>
        </p:pic>
        <p:pic>
          <p:nvPicPr>
            <p:cNvPr id="33" name="Immagin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26" y="7711607"/>
              <a:ext cx="439572" cy="4959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1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" descr="Logo%20AREA%20Science%20Park%20%281%29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927" y="7201569"/>
              <a:ext cx="961705" cy="426637"/>
            </a:xfrm>
            <a:prstGeom prst="rect">
              <a:avLst/>
            </a:prstGeom>
          </p:spPr>
        </p:pic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7907" y="7146199"/>
              <a:ext cx="864096" cy="441606"/>
            </a:xfrm>
            <a:prstGeom prst="rect">
              <a:avLst/>
            </a:prstGeom>
          </p:spPr>
        </p:pic>
        <p:pic>
          <p:nvPicPr>
            <p:cNvPr id="37" name="Picture 9" descr="Screen Shot 2017-03-09 at 19.49.24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06" y="7820345"/>
              <a:ext cx="934965" cy="326639"/>
            </a:xfrm>
            <a:prstGeom prst="rect">
              <a:avLst/>
            </a:prstGeom>
          </p:spPr>
        </p:pic>
        <p:pic>
          <p:nvPicPr>
            <p:cNvPr id="39" name="Picture 11" descr="Screen Shot 2017-03-09 at 19.58.40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56" y="7802047"/>
              <a:ext cx="1197705" cy="363234"/>
            </a:xfrm>
            <a:prstGeom prst="rect">
              <a:avLst/>
            </a:prstGeom>
          </p:spPr>
        </p:pic>
        <p:pic>
          <p:nvPicPr>
            <p:cNvPr id="40" name="Picture 1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13286" y="7730362"/>
              <a:ext cx="455467" cy="458479"/>
            </a:xfrm>
            <a:prstGeom prst="rect">
              <a:avLst/>
            </a:prstGeom>
          </p:spPr>
        </p:pic>
        <p:pic>
          <p:nvPicPr>
            <p:cNvPr id="41" name="Picture 4" descr="logo-land-kaernten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" t="21557" b="28617"/>
            <a:stretch/>
          </p:blipFill>
          <p:spPr>
            <a:xfrm>
              <a:off x="2177652" y="7109854"/>
              <a:ext cx="1501212" cy="522408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472" y="7820345"/>
              <a:ext cx="1222009" cy="261964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1F96C4F5-8868-4481-8D88-1669BD6C7F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7382" y="4438183"/>
            <a:ext cx="2761554" cy="2109292"/>
          </a:xfrm>
          <a:prstGeom prst="rect">
            <a:avLst/>
          </a:prstGeom>
        </p:spPr>
      </p:pic>
      <p:pic>
        <p:nvPicPr>
          <p:cNvPr id="23" name="Segnaposto contenuto 4">
            <a:extLst>
              <a:ext uri="{FF2B5EF4-FFF2-40B4-BE49-F238E27FC236}">
                <a16:creationId xmlns:a16="http://schemas.microsoft.com/office/drawing/2014/main" id="{67CA9A47-7AD5-4932-AA80-4FB03BA5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4" y="2315661"/>
            <a:ext cx="2770662" cy="19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680315B-A2E5-4654-A750-D65D58C4D89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213" b="23308"/>
          <a:stretch/>
        </p:blipFill>
        <p:spPr>
          <a:xfrm>
            <a:off x="3452865" y="2333675"/>
            <a:ext cx="2876933" cy="19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185" y="-10907"/>
            <a:ext cx="6858000" cy="9906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11580" r="-68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619743" y="200472"/>
            <a:ext cx="386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tx2"/>
                </a:solidFill>
              </a:rPr>
              <a:t>Mittwoch</a:t>
            </a:r>
            <a:r>
              <a:rPr lang="it-IT" sz="2400" b="1" dirty="0">
                <a:solidFill>
                  <a:schemeClr val="tx2"/>
                </a:solidFill>
              </a:rPr>
              <a:t>, 5. </a:t>
            </a:r>
            <a:r>
              <a:rPr lang="it-IT" sz="2400" b="1" dirty="0" err="1">
                <a:solidFill>
                  <a:schemeClr val="tx2"/>
                </a:solidFill>
              </a:rPr>
              <a:t>Dezember</a:t>
            </a:r>
            <a:r>
              <a:rPr lang="it-IT" sz="2400" b="1" dirty="0">
                <a:solidFill>
                  <a:schemeClr val="tx2"/>
                </a:solidFill>
              </a:rPr>
              <a:t> 2018</a:t>
            </a: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67213"/>
              </p:ext>
            </p:extLst>
          </p:nvPr>
        </p:nvGraphicFramePr>
        <p:xfrm>
          <a:off x="915362" y="776539"/>
          <a:ext cx="5681990" cy="81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u="none" strike="noStrike" dirty="0">
                          <a:effectLst/>
                          <a:latin typeface="+mn-lt"/>
                        </a:rPr>
                        <a:t>9.00-9.15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u="none" strike="noStrike">
                          <a:effectLst/>
                          <a:latin typeface="+mn-lt"/>
                        </a:rPr>
                        <a:t>Anmeldung der Teilnehmer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77493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9.15-9.30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de-DE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lnSpc>
                          <a:spcPts val="1250"/>
                        </a:lnSpc>
                      </a:pPr>
                      <a:r>
                        <a:rPr lang="de-DE" sz="1100" b="1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Begrüßung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tx1"/>
                          </a:solidFill>
                        </a:rPr>
                        <a:t>Arno Kompatscher</a:t>
                      </a: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, Landeshauptmann</a:t>
                      </a:r>
                      <a:endParaRPr lang="de-DE" sz="1100" b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Arnold Schuler</a:t>
                      </a:r>
                      <a:r>
                        <a:rPr lang="de-DE" sz="1100" b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Landesrat für </a:t>
                      </a:r>
                      <a:r>
                        <a:rPr lang="de-DE" sz="1100" noProof="0">
                          <a:solidFill>
                            <a:schemeClr val="tx1"/>
                          </a:solidFill>
                        </a:rPr>
                        <a:t>Landwirtschaft</a:t>
                      </a:r>
                      <a:endParaRPr lang="de-DE" sz="1100" b="0" u="none" strike="noStrike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Paolo Zambotto</a:t>
                      </a:r>
                      <a:r>
                        <a:rPr lang="de-DE" sz="1100" b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de-DE" sz="1100" b="1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Landesveterinärdirektor</a:t>
                      </a:r>
                      <a:endParaRPr lang="de-DE" sz="1100" b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046810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u="none" strike="noStrike" baseline="0">
                          <a:effectLst/>
                          <a:latin typeface="+mn-lt"/>
                        </a:rPr>
                        <a:t>Moderator Ernst Stifter, Autonome Provinz Bozen - Südtirol</a:t>
                      </a:r>
                      <a:endParaRPr lang="de-DE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18511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9.30-10.00</a:t>
                      </a:r>
                      <a:endParaRPr lang="de-DE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Vorstellung des INTERREG-Projekts </a:t>
                      </a:r>
                      <a:r>
                        <a:rPr lang="de-DE" sz="11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BioCrime</a:t>
                      </a:r>
                      <a:endParaRPr lang="de-DE" sz="110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Marie Christin Rossmann</a:t>
                      </a:r>
                      <a:r>
                        <a:rPr lang="de-DE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Land Kärnten</a:t>
                      </a:r>
                      <a:br>
                        <a:rPr lang="de-DE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Paolo </a:t>
                      </a:r>
                      <a:r>
                        <a:rPr lang="de-DE" sz="11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Zucca</a:t>
                      </a:r>
                      <a:r>
                        <a:rPr lang="de-DE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 Friaul-Julisch Venetien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10.00-10.30</a:t>
                      </a:r>
                      <a:endParaRPr lang="de-DE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100" b="1">
                          <a:solidFill>
                            <a:srgbClr val="1F497D"/>
                          </a:solidFill>
                          <a:effectLst/>
                          <a:latin typeface="+mn-lt"/>
                          <a:ea typeface="Calibri"/>
                        </a:rPr>
                        <a:t>Tierschutz - Perspektiven und künftige Vorgehensweise der EU-Kommission </a:t>
                      </a:r>
                      <a:endParaRPr lang="de-DE" sz="1100" b="1">
                        <a:effectLst/>
                        <a:latin typeface="+mn-lt"/>
                        <a:ea typeface="Calibri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kumimoji="0" lang="de-DE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Eva Maria Zamora Escribano</a:t>
                      </a: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, EU-Kommission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</a:pPr>
                      <a:r>
                        <a:rPr lang="de-DE" sz="1100" b="1" u="none" strike="noStrike" dirty="0">
                          <a:effectLst/>
                          <a:latin typeface="+mn-lt"/>
                        </a:rPr>
                        <a:t>10.30-11.00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="1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Kaffeepause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de-DE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11.00-11.30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1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Innovative </a:t>
                      </a:r>
                      <a:r>
                        <a:rPr lang="de-DE" sz="1100" b="1" kern="1200" noProof="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kompetenzorientierte Aus- und Weiterbildung der Tierärzte</a:t>
                      </a:r>
                      <a:endParaRPr lang="de-DE" sz="11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kumimoji="0" lang="de-DE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Petra Winter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, Veterinärmedizinische Universität Wien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11.30-12.15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</a:rPr>
                        <a:t>Neue Ansätze im Verständnis von Verhaltensmustern bei Tieren</a:t>
                      </a:r>
                      <a:endParaRPr lang="de-DE" sz="11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Jean-Loup </a:t>
                      </a:r>
                      <a:r>
                        <a:rPr lang="de-DE" sz="11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Rault</a:t>
                      </a:r>
                      <a:r>
                        <a:rPr lang="de-DE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 Veterinärmedizinische </a:t>
                      </a: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Universität Wien</a:t>
                      </a:r>
                      <a:r>
                        <a:rPr lang="de-DE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12.15-12.45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chemeClr val="tx2"/>
                          </a:solidFill>
                        </a:rPr>
                        <a:t>Diskussion</a:t>
                      </a:r>
                      <a:r>
                        <a:rPr lang="de-DE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1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Diskussionsleiter Paolo Zambotto</a:t>
                      </a:r>
                      <a:r>
                        <a:rPr lang="de-DE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100">
                          <a:solidFill>
                            <a:schemeClr val="tx1"/>
                          </a:solidFill>
                        </a:rPr>
                        <a:t>Autonome Provinz Bozen - Südtirol</a:t>
                      </a:r>
                      <a:endParaRPr lang="de-DE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Bef>
                          <a:spcPts val="0"/>
                        </a:spcBef>
                      </a:pPr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12.45-13.45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41388" fontAlgn="ctr">
                        <a:lnSpc>
                          <a:spcPts val="1250"/>
                        </a:lnSpc>
                        <a:spcBef>
                          <a:spcPts val="0"/>
                        </a:spcBef>
                      </a:pPr>
                      <a:r>
                        <a:rPr lang="de-DE" sz="11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Mittagspause</a:t>
                      </a:r>
                      <a:endParaRPr lang="de-DE" sz="11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u="none" strike="noStrike" baseline="0">
                          <a:effectLst/>
                          <a:latin typeface="+mn-lt"/>
                        </a:rPr>
                        <a:t>Moderator Paolo Zambotto, Autonome Provinz Bozen - Südtirol</a:t>
                      </a:r>
                      <a:endParaRPr lang="de-DE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it-IT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9943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de-DE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13.45-14.10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Handhabung von abgegebenen, aufgefundenen und beschlagnahmten Tieren und ihre Unterbringung im Land Kärnten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Ingrid Fischinger</a:t>
                      </a:r>
                      <a:r>
                        <a:rPr lang="de-DE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 </a:t>
                      </a:r>
                      <a:r>
                        <a:rPr lang="de-DE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Kärnten</a:t>
                      </a:r>
                      <a:endParaRPr lang="de-DE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11425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14.10-14.35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Handhabung von abgegebenen, aufgefundenen und beschlagnahmten Tieren und ihre Unterbringung in der Region Friaul-Julisch Venetien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Paolo Zucca</a:t>
                      </a:r>
                      <a:r>
                        <a:rPr lang="de-DE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 Friaul-Julisch Venetien</a:t>
                      </a:r>
                      <a:endParaRPr lang="de-DE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9914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14.35-15.00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Handhabung von abgegebenen, aufgefundenen und beschlagnahmten Tieren und ihre Unterbringung in Südtirol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Piffer </a:t>
                      </a:r>
                      <a:r>
                        <a:rPr lang="de-DE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</a:t>
                      </a:r>
                      <a:r>
                        <a:rPr lang="de-DE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Giovanni Lorenzi</a:t>
                      </a:r>
                      <a:r>
                        <a:rPr lang="de-DE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Südtiroler Sanitätsbetrieb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6133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</a:pPr>
                      <a:r>
                        <a:rPr lang="de-DE" sz="1100" b="1" u="none" strike="noStrike" dirty="0">
                          <a:effectLst/>
                          <a:latin typeface="+mn-lt"/>
                        </a:rPr>
                        <a:t>15.00-15.30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="1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Kaffeepause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92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de-DE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15.30-16.10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Die Aufgabe der Abteilung der </a:t>
                      </a:r>
                      <a:r>
                        <a:rPr lang="de-DE" sz="11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Carabinieri</a:t>
                      </a:r>
                      <a:r>
                        <a:rPr lang="de-DE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CITES bei der Umsetzung der </a:t>
                      </a: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CITES-</a:t>
                      </a:r>
                      <a:r>
                        <a:rPr lang="it-IT" sz="11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Bestimmungen</a:t>
                      </a: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und bei </a:t>
                      </a:r>
                      <a:r>
                        <a:rPr lang="it-IT" sz="11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der</a:t>
                      </a: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it-IT" sz="11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Bekämpfung</a:t>
                      </a: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it-IT" sz="11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der</a:t>
                      </a: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it-IT" sz="11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Verbrechen</a:t>
                      </a: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it-IT" sz="11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gegen</a:t>
                      </a: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it-IT" sz="1100" b="1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Tiere</a:t>
                      </a:r>
                      <a:endParaRPr lang="de-DE" sz="11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Luisa Corbetta, 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Operative </a:t>
                      </a:r>
                      <a:r>
                        <a:rPr lang="it-IT" sz="11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Abteilung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 Carabinieri CITES </a:t>
                      </a:r>
                      <a:r>
                        <a:rPr lang="it-IT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t-IT" sz="7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</a:t>
                      </a:r>
                      <a:r>
                        <a:rPr lang="it-IT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700" b="0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bestätigen</a:t>
                      </a:r>
                      <a:r>
                        <a:rPr lang="it-IT" sz="7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085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de-DE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16.10-16.50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Tor-Netzwerk und Darknet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Giuseppe </a:t>
                      </a:r>
                      <a:r>
                        <a:rPr lang="de-DE" sz="11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Panarello</a:t>
                      </a:r>
                      <a:r>
                        <a:rPr lang="de-DE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Postpolizei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74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de-DE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16.50-17.20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>
                          <a:solidFill>
                            <a:schemeClr val="tx2"/>
                          </a:solidFill>
                        </a:rPr>
                        <a:t>Diskussion</a:t>
                      </a:r>
                      <a:r>
                        <a:rPr lang="de-DE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100" b="1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Diskussionsleiter Manlio Palei</a:t>
                      </a:r>
                      <a:r>
                        <a:rPr lang="de-DE" sz="11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 Friaul-Julisch Venetien</a:t>
                      </a:r>
                      <a:endParaRPr lang="de-DE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12477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de-DE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17.20-17.25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Verabschiedung und Abgabe der ECM-Fragebögen für Fortbildungspunkte </a:t>
                      </a:r>
                      <a:r>
                        <a:rPr lang="de-DE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(nur für italienische Tierärzte), </a:t>
                      </a:r>
                      <a:r>
                        <a:rPr lang="de-DE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Ernst Stifter</a:t>
                      </a:r>
                      <a:r>
                        <a:rPr lang="de-DE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Autonome Provinz Bozen - Südtirol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923248"/>
                  </a:ext>
                </a:extLst>
              </a:tr>
            </a:tbl>
          </a:graphicData>
        </a:graphic>
      </p:graphicFrame>
      <p:sp>
        <p:nvSpPr>
          <p:cNvPr id="33" name="CasellaDiTesto 32"/>
          <p:cNvSpPr txBox="1"/>
          <p:nvPr/>
        </p:nvSpPr>
        <p:spPr>
          <a:xfrm>
            <a:off x="188640" y="776536"/>
            <a:ext cx="400110" cy="8568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it-IT" sz="1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Autonome </a:t>
            </a:r>
            <a:r>
              <a:rPr lang="it-IT" sz="1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Provinz</a:t>
            </a:r>
            <a:r>
              <a:rPr lang="it-IT" sz="1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Bozen - Südtirol - Autonome </a:t>
            </a:r>
            <a:r>
              <a:rPr lang="it-IT" sz="1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Provinz</a:t>
            </a:r>
            <a:r>
              <a:rPr lang="it-IT" sz="1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Bozen - Südtirol - Autonome </a:t>
            </a:r>
            <a:r>
              <a:rPr lang="it-IT" sz="1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Provinz</a:t>
            </a:r>
            <a:r>
              <a:rPr lang="it-IT" sz="1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Bozen - Südtirol  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906993" y="9204754"/>
            <a:ext cx="5616624" cy="367292"/>
            <a:chOff x="876791" y="8960515"/>
            <a:chExt cx="5616624" cy="367292"/>
          </a:xfrm>
        </p:grpSpPr>
        <p:sp>
          <p:nvSpPr>
            <p:cNvPr id="28" name="Rettangolo 27"/>
            <p:cNvSpPr/>
            <p:nvPr/>
          </p:nvSpPr>
          <p:spPr>
            <a:xfrm>
              <a:off x="876791" y="8960515"/>
              <a:ext cx="5616624" cy="367292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2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915" y="9037587"/>
              <a:ext cx="219786" cy="2479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1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" descr="Logo%20AREA%20Science%20Park%20%281%29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67" y="9048746"/>
              <a:ext cx="463981" cy="205834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4935" y="9022128"/>
              <a:ext cx="432048" cy="220803"/>
            </a:xfrm>
            <a:prstGeom prst="rect">
              <a:avLst/>
            </a:prstGeom>
          </p:spPr>
        </p:pic>
        <p:pic>
          <p:nvPicPr>
            <p:cNvPr id="36" name="Picture 9" descr="Screen Shot 2017-03-09 at 19.49.2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119" y="9090402"/>
              <a:ext cx="467484" cy="163320"/>
            </a:xfrm>
            <a:prstGeom prst="rect">
              <a:avLst/>
            </a:prstGeom>
          </p:spPr>
        </p:pic>
        <p:pic>
          <p:nvPicPr>
            <p:cNvPr id="38" name="Picture 11" descr="Screen Shot 2017-03-09 at 19.58.40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175" y="9074644"/>
              <a:ext cx="573348" cy="173882"/>
            </a:xfrm>
            <a:prstGeom prst="rect">
              <a:avLst/>
            </a:prstGeom>
          </p:spPr>
        </p:pic>
        <p:pic>
          <p:nvPicPr>
            <p:cNvPr id="39" name="Picture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9978" y="9024482"/>
              <a:ext cx="227734" cy="229240"/>
            </a:xfrm>
            <a:prstGeom prst="rect">
              <a:avLst/>
            </a:prstGeom>
          </p:spPr>
        </p:pic>
        <p:pic>
          <p:nvPicPr>
            <p:cNvPr id="40" name="Picture 4" descr="logo-land-kaernten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" t="21557" b="28617"/>
            <a:stretch/>
          </p:blipFill>
          <p:spPr>
            <a:xfrm>
              <a:off x="1750210" y="9018666"/>
              <a:ext cx="721257" cy="250991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092" y="9090402"/>
              <a:ext cx="533425" cy="114352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28" y="9066196"/>
              <a:ext cx="715873" cy="159083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AB82F5F3-2365-4FD7-B2BF-06C1E9FFF6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69" y="9252141"/>
            <a:ext cx="615600" cy="3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7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11580" r="-6841"/>
            </a:stretch>
          </a:blipFill>
          <a:ln>
            <a:noFill/>
          </a:ln>
          <a:scene3d>
            <a:camera prst="orthographicFront">
              <a:rot lat="0" lon="10799947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619743" y="200472"/>
            <a:ext cx="385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Mercoledì, 5 dicembre 2018</a:t>
            </a: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0046"/>
              </p:ext>
            </p:extLst>
          </p:nvPr>
        </p:nvGraphicFramePr>
        <p:xfrm>
          <a:off x="339298" y="776539"/>
          <a:ext cx="5681990" cy="8126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9.00-9.15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Registrazione dei partecipanti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77493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9.15-9.30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lnSpc>
                          <a:spcPts val="1250"/>
                        </a:lnSpc>
                      </a:pPr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Messaggio di benvenuto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</a:rPr>
                        <a:t>Arno Kompatscher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, Presidente della Provincia</a:t>
                      </a:r>
                      <a:endParaRPr lang="it-IT" sz="11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Arnold Schuler</a:t>
                      </a:r>
                      <a:r>
                        <a:rPr lang="it-IT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Assessore all’Agricoltura</a:t>
                      </a:r>
                      <a:endParaRPr lang="it-IT" sz="1100" b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Paolo Zambotto</a:t>
                      </a:r>
                      <a:r>
                        <a:rPr lang="it-IT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it-IT" sz="11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Direttore del Servizio veterinario provinciale</a:t>
                      </a:r>
                      <a:endParaRPr lang="it-IT" sz="1100" b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046810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baseline="0" dirty="0">
                          <a:effectLst/>
                          <a:latin typeface="+mn-lt"/>
                        </a:rPr>
                        <a:t>Moderatore Ernst Stifter, Provincia Autonoma di Bolzano - Alto Adige</a:t>
                      </a:r>
                      <a:endParaRPr lang="it-IT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18511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9.30-10.00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Presentazione del progetto INTERREG </a:t>
                      </a:r>
                      <a:r>
                        <a:rPr lang="it-IT" sz="11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BioCrime</a:t>
                      </a:r>
                      <a:endParaRPr lang="it-IT" sz="1100" b="1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Marie </a:t>
                      </a:r>
                      <a:r>
                        <a:rPr lang="it-IT" sz="11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Christin</a:t>
                      </a:r>
                      <a:r>
                        <a:rPr lang="it-IT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1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Rossmann</a:t>
                      </a:r>
                      <a: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Land Carinzia</a:t>
                      </a:r>
                      <a:b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Paolo Zucca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Regione Friuli Venezia Giulia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10.00-10.30</a:t>
                      </a:r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1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Calibri"/>
                        </a:rPr>
                        <a:t>Benessere animale - Prospettive e approccio futuro della Commissione europea</a:t>
                      </a:r>
                      <a:endParaRPr lang="it-IT" sz="11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kumimoji="0" lang="it-IT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Eva Maria Zamora </a:t>
                      </a:r>
                      <a:r>
                        <a:rPr kumimoji="0" lang="it-IT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Escribano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, Commissione europea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10.30-11.00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pausa caffè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it-IT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11.00-11.30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2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1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Formazione e aggiornamento specialistico innovativo </a:t>
                      </a:r>
                      <a:r>
                        <a:rPr lang="it-IT" sz="1100" b="1" kern="1200" noProof="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dei veterinari</a:t>
                      </a:r>
                      <a:endParaRPr lang="it-IT" sz="11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kumimoji="0" lang="it-IT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Petra </a:t>
                      </a:r>
                      <a:r>
                        <a:rPr kumimoji="0" lang="it-IT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Winter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, Università di Medicina Veterinaria di Vienna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11.30-12.15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</a:rPr>
                        <a:t>Nuovi approcci nella comprensione dei modelli comportamentali degli animali</a:t>
                      </a:r>
                      <a:endParaRPr lang="it-IT" sz="11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/>
                      </a:endParaRP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Jean-Loup </a:t>
                      </a:r>
                      <a:r>
                        <a:rPr lang="it-IT" sz="11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Rault</a:t>
                      </a:r>
                      <a: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</a:rPr>
                        <a:t> Università di Medicina Veterinaria di Vienna</a:t>
                      </a:r>
                      <a: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12.15-12.45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/>
                          </a:solidFill>
                        </a:rPr>
                        <a:t>Discussione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moderatore Paolo Zambotto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Provincia A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utonoma di Bolzano - Alto Adige</a:t>
                      </a:r>
                      <a:endParaRPr lang="it-IT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Bef>
                          <a:spcPts val="0"/>
                        </a:spcBef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12.45-13.45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41388" fontAlgn="ctr">
                        <a:lnSpc>
                          <a:spcPts val="1250"/>
                        </a:lnSpc>
                        <a:spcBef>
                          <a:spcPts val="0"/>
                        </a:spcBef>
                      </a:pPr>
                      <a:r>
                        <a:rPr lang="it-IT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pausa pranzo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u="none" strike="noStrike" baseline="0" dirty="0">
                          <a:effectLst/>
                          <a:latin typeface="+mn-lt"/>
                        </a:rPr>
                        <a:t>Moderatore Paolo Zambotto, Provincia Autonoma di Bolzano - Alto Adige</a:t>
                      </a:r>
                      <a:endParaRPr lang="it-IT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it-IT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9943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13.45-14.10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Gestione e sistemazione degli animali ceduti, abbandonati e sequestrati nel Land Carinzia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Ingrid </a:t>
                      </a:r>
                      <a:r>
                        <a:rPr lang="it-IT" sz="11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Fischinger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 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Carinzia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11425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14.10-14.35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Gestione  e sistemazione degli animali ceduti, abbandonati e sequestrati  nella Regione Friuli Venezia Giulia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Paolo Zucca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Regione Friuli Venezia Giulia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9914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14.35-15.00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Gestione e sistemazione degli animali ceduti, abbandonati e sequestrati in </a:t>
                      </a:r>
                      <a:b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</a:b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Alto Adige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</a:t>
                      </a:r>
                      <a:r>
                        <a:rPr lang="it-IT" sz="11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Piffer</a:t>
                      </a: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Giovanni Lorenzi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Azienda Sanitaria dell’Alto Adige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6133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15.00-15.30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pausa caffè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92757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15.30-16.10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Il ruolo del Raggruppamento Carabinieri CITES nell’attuazione della CITES e nel contrasto dei reati a </a:t>
                      </a:r>
                      <a:r>
                        <a:rPr lang="it-IT" sz="11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danno di </a:t>
                      </a: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animali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Luisa Corbetta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Reparto operativo del raggruppamento Carabinieri CITES </a:t>
                      </a:r>
                      <a:r>
                        <a:rPr lang="it-IT" sz="5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 confermare)</a:t>
                      </a:r>
                      <a:endParaRPr lang="it-IT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085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16.10-16.50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La rete Tor e il dark web</a:t>
                      </a:r>
                    </a:p>
                    <a:p>
                      <a:pPr algn="l" font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Giuseppe Panarello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Polizia Postale e delle Comunicazioni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74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16.50-17.20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2"/>
                          </a:solidFill>
                        </a:rPr>
                        <a:t>Discussione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moderatore Manlio Palei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Regione Friuli Venezia Giulia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12477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lang="it-IT" sz="11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17.20-17.25</a:t>
                      </a: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Saluto e consegna dei questionari ECM 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(solo per i veterinari italiani)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Ernst Stifter</a:t>
                      </a:r>
                      <a:r>
                        <a:rPr lang="it-IT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Provincia A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utonoma di Bolzano - Alto Adige</a:t>
                      </a:r>
                      <a:endParaRPr lang="it-IT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15" marR="4115" marT="41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923248"/>
                  </a:ext>
                </a:extLst>
              </a:tr>
            </a:tbl>
          </a:graphicData>
        </a:graphic>
      </p:graphicFrame>
      <p:sp>
        <p:nvSpPr>
          <p:cNvPr id="33" name="CasellaDiTesto 32"/>
          <p:cNvSpPr txBox="1"/>
          <p:nvPr/>
        </p:nvSpPr>
        <p:spPr>
          <a:xfrm>
            <a:off x="6269250" y="746056"/>
            <a:ext cx="400110" cy="8568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it-IT" sz="1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Provincia Autonoma di Bolzano - Alto Adige - Provincia Autonoma di Bolzano - Alto Adige - Provincia Autonoma   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351709" y="8942313"/>
            <a:ext cx="5616624" cy="367292"/>
            <a:chOff x="876791" y="8960515"/>
            <a:chExt cx="5616624" cy="367292"/>
          </a:xfrm>
        </p:grpSpPr>
        <p:sp>
          <p:nvSpPr>
            <p:cNvPr id="28" name="Rettangolo 27"/>
            <p:cNvSpPr/>
            <p:nvPr/>
          </p:nvSpPr>
          <p:spPr>
            <a:xfrm>
              <a:off x="876791" y="8960515"/>
              <a:ext cx="5616624" cy="367292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2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915" y="9037587"/>
              <a:ext cx="219786" cy="2479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1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" descr="Logo%20AREA%20Science%20Park%20%281%29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67" y="9048746"/>
              <a:ext cx="463981" cy="205834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4935" y="9022128"/>
              <a:ext cx="432048" cy="220803"/>
            </a:xfrm>
            <a:prstGeom prst="rect">
              <a:avLst/>
            </a:prstGeom>
          </p:spPr>
        </p:pic>
        <p:pic>
          <p:nvPicPr>
            <p:cNvPr id="36" name="Picture 9" descr="Screen Shot 2017-03-09 at 19.49.2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119" y="9090402"/>
              <a:ext cx="467484" cy="163320"/>
            </a:xfrm>
            <a:prstGeom prst="rect">
              <a:avLst/>
            </a:prstGeom>
          </p:spPr>
        </p:pic>
        <p:pic>
          <p:nvPicPr>
            <p:cNvPr id="38" name="Picture 11" descr="Screen Shot 2017-03-09 at 19.58.40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175" y="9074644"/>
              <a:ext cx="573348" cy="173882"/>
            </a:xfrm>
            <a:prstGeom prst="rect">
              <a:avLst/>
            </a:prstGeom>
          </p:spPr>
        </p:pic>
        <p:pic>
          <p:nvPicPr>
            <p:cNvPr id="39" name="Picture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9978" y="9024482"/>
              <a:ext cx="227734" cy="229240"/>
            </a:xfrm>
            <a:prstGeom prst="rect">
              <a:avLst/>
            </a:prstGeom>
          </p:spPr>
        </p:pic>
        <p:pic>
          <p:nvPicPr>
            <p:cNvPr id="40" name="Picture 4" descr="logo-land-kaernten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" t="21557" b="28617"/>
            <a:stretch/>
          </p:blipFill>
          <p:spPr>
            <a:xfrm>
              <a:off x="1750210" y="9018666"/>
              <a:ext cx="721257" cy="250991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092" y="9090402"/>
              <a:ext cx="533425" cy="114352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28" y="9066196"/>
              <a:ext cx="715873" cy="159083"/>
            </a:xfrm>
            <a:prstGeom prst="rect">
              <a:avLst/>
            </a:prstGeom>
          </p:spPr>
        </p:pic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887E99F6-0B75-4E3D-BFDB-E46EA5F9E0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53" y="8989700"/>
            <a:ext cx="615600" cy="3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11580" r="-68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548680" y="240547"/>
            <a:ext cx="5844009" cy="646331"/>
            <a:chOff x="737617" y="240547"/>
            <a:chExt cx="5655072" cy="646331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737617" y="240547"/>
              <a:ext cx="5655072" cy="64633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de-DE" b="1" dirty="0"/>
            </a:p>
            <a:p>
              <a:pPr algn="ctr"/>
              <a:endParaRPr lang="de-DE" b="1" dirty="0"/>
            </a:p>
          </p:txBody>
        </p:sp>
        <p:pic>
          <p:nvPicPr>
            <p:cNvPr id="21" name="Immagine 2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52" y="304420"/>
              <a:ext cx="1728192" cy="5068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Picture 8" descr="biocrime-logo green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44" y="344487"/>
            <a:ext cx="335071" cy="322351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30683"/>
              </p:ext>
            </p:extLst>
          </p:nvPr>
        </p:nvGraphicFramePr>
        <p:xfrm>
          <a:off x="548680" y="990000"/>
          <a:ext cx="5976664" cy="8323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Oberstleutnant CORBETTA LUISA - </a:t>
                      </a:r>
                      <a:r>
                        <a:rPr lang="de-DE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Kommandant der operativen Abteilung der </a:t>
                      </a:r>
                      <a:r>
                        <a:rPr lang="de-DE" sz="1200" b="0" kern="1200" noProof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Carabinieri</a:t>
                      </a:r>
                      <a:r>
                        <a:rPr lang="de-DE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CITES, Rom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9925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Mag. Vet. Med. FISCHINGER INGRID - </a:t>
                      </a:r>
                      <a:r>
                        <a:rPr lang="de-DE" sz="1200" b="0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Projektsekretariat Bio-Crime, Land Kärnten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7596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>
                          <a:solidFill>
                            <a:srgbClr val="FF0000"/>
                          </a:solidFill>
                        </a:rPr>
                        <a:t>Dr. KOMPATSCHER ARNO</a:t>
                      </a:r>
                      <a:r>
                        <a:rPr lang="de-DE" sz="1200" b="1" baseline="0" noProof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de-DE" sz="1200" b="0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Landeshauptmann der Autonomen Provinz Bozen - Südtirol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 dirty="0">
                          <a:solidFill>
                            <a:srgbClr val="FF0000"/>
                          </a:solidFill>
                        </a:rPr>
                        <a:t>Dr. </a:t>
                      </a:r>
                      <a:r>
                        <a:rPr lang="de-DE" sz="1200" b="1" noProof="0">
                          <a:solidFill>
                            <a:srgbClr val="FF0000"/>
                          </a:solidFill>
                        </a:rPr>
                        <a:t>LORENZI GIOVANNI - </a:t>
                      </a:r>
                      <a:r>
                        <a:rPr lang="de-DE" sz="1200" b="0" noProof="0">
                          <a:solidFill>
                            <a:schemeClr val="tx2"/>
                          </a:solidFill>
                        </a:rPr>
                        <a:t>Amtstierarzt des betrieblichen tierärztlichen Dienstes des Südtiroler Sanitätsbetriebs und verantwortlicher Tierarzt im sanitären Hundezwinger mit Tierheim Sill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36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>
                          <a:solidFill>
                            <a:srgbClr val="FF0000"/>
                          </a:solidFill>
                        </a:rPr>
                        <a:t>Dr. PALEI MANLIO - </a:t>
                      </a:r>
                      <a:r>
                        <a:rPr lang="de-DE" sz="1200" b="0" noProof="0">
                          <a:solidFill>
                            <a:schemeClr val="tx2"/>
                          </a:solidFill>
                        </a:rPr>
                        <a:t>Direktor der Abteilung Veterinärwesen - öffentliche Tiergesundheit der Region Friaul-Julisch Venetien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74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 dirty="0">
                          <a:solidFill>
                            <a:srgbClr val="FF0000"/>
                          </a:solidFill>
                        </a:rPr>
                        <a:t>Dir. </a:t>
                      </a:r>
                      <a:r>
                        <a:rPr lang="de-DE" sz="1200" b="1" noProof="0" dirty="0" err="1">
                          <a:solidFill>
                            <a:srgbClr val="FF0000"/>
                          </a:solidFill>
                        </a:rPr>
                        <a:t>Tec</a:t>
                      </a:r>
                      <a:r>
                        <a:rPr lang="de-DE" sz="1200" b="1" noProof="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de-DE" sz="1200" b="1" noProof="0" dirty="0" err="1">
                          <a:solidFill>
                            <a:srgbClr val="FF0000"/>
                          </a:solidFill>
                        </a:rPr>
                        <a:t>Princ</a:t>
                      </a:r>
                      <a:r>
                        <a:rPr lang="de-DE" sz="1200" b="1" noProof="0" dirty="0">
                          <a:solidFill>
                            <a:srgbClr val="FF0000"/>
                          </a:solidFill>
                        </a:rPr>
                        <a:t>. Ing. PANARELLO GIUSEPPE - </a:t>
                      </a:r>
                      <a:r>
                        <a:rPr lang="de-DE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Erster technischer Leiter der Abteilung Post- und Kommunikationspolizei in der Region Friaul-Julisch Venetien</a:t>
                      </a:r>
                      <a:endParaRPr lang="de-DE" sz="12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52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Dr. PIFFER CHRISTIAN - </a:t>
                      </a:r>
                      <a:r>
                        <a:rPr lang="de-DE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Direktor Bereich Tiergesundheit </a:t>
                      </a:r>
                      <a:r>
                        <a:rPr lang="de-DE" sz="1200" b="0" noProof="0" dirty="0">
                          <a:solidFill>
                            <a:schemeClr val="tx2"/>
                          </a:solidFill>
                        </a:rPr>
                        <a:t>des betrieblichen tierärztlichen Dienstes des Südtiroler Sanitätsbetriebs</a:t>
                      </a:r>
                      <a:endParaRPr lang="de-DE" sz="1200" b="0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511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 dirty="0">
                          <a:solidFill>
                            <a:srgbClr val="FF0000"/>
                          </a:solidFill>
                        </a:rPr>
                        <a:t>Univ.-Prof. PhD. RAULT JEAN-LOUP -</a:t>
                      </a:r>
                      <a:r>
                        <a:rPr lang="de-DE" sz="1200" noProof="0" dirty="0">
                          <a:solidFill>
                            <a:schemeClr val="tx2"/>
                          </a:solidFill>
                        </a:rPr>
                        <a:t> Institut für Tierhaltung und Tierschutz</a:t>
                      </a:r>
                      <a:r>
                        <a:rPr lang="de-DE" sz="1200" b="0" noProof="0" dirty="0">
                          <a:solidFill>
                            <a:schemeClr val="tx2"/>
                          </a:solidFill>
                        </a:rPr>
                        <a:t> der Veterinärmedizinischen Universität Wien</a:t>
                      </a:r>
                      <a:endParaRPr lang="de-DE" sz="12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308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>
                          <a:solidFill>
                            <a:srgbClr val="FF0000"/>
                          </a:solidFill>
                        </a:rPr>
                        <a:t>Dr.</a:t>
                      </a:r>
                      <a:r>
                        <a:rPr lang="de-DE" sz="1200" b="1" cap="all" baseline="0" noProof="0">
                          <a:solidFill>
                            <a:srgbClr val="FF0000"/>
                          </a:solidFill>
                        </a:rPr>
                        <a:t> RoSSmann Marie-Christin - </a:t>
                      </a:r>
                      <a:r>
                        <a:rPr lang="de-DE" sz="1200" noProof="0">
                          <a:solidFill>
                            <a:schemeClr val="tx2"/>
                          </a:solidFill>
                        </a:rPr>
                        <a:t>Sachgebietsleiterin für Infektionskrankheiten, internationalen Tierhandel und Tierschutz, Amt der Kärntner Landesregierung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17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>
                          <a:solidFill>
                            <a:srgbClr val="FF0000"/>
                          </a:solidFill>
                        </a:rPr>
                        <a:t>SCHULER ARNOLD - </a:t>
                      </a:r>
                      <a:r>
                        <a:rPr lang="de-DE" sz="1200" b="0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Landesrat für Landwirtschaft der Autonomen Provinz Bozen - Südtirol</a:t>
                      </a:r>
                      <a:endParaRPr lang="de-DE" sz="1200" b="0" noProof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>
                          <a:solidFill>
                            <a:srgbClr val="FF0000"/>
                          </a:solidFill>
                        </a:rPr>
                        <a:t>Dr.</a:t>
                      </a:r>
                      <a:r>
                        <a:rPr lang="de-DE" sz="1200" b="1" kern="1200" cap="all" baseline="0" noProof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STIFTER ERNST - </a:t>
                      </a:r>
                      <a:r>
                        <a:rPr lang="de-DE" sz="1200" b="0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stellvertretender Landesveterinärdirektor der Autonomen Provinz Bozen - Südtirol</a:t>
                      </a:r>
                      <a:endParaRPr lang="de-DE" sz="1200" b="0" noProof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128085"/>
                  </a:ext>
                </a:extLst>
              </a:tr>
              <a:tr h="412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>
                          <a:solidFill>
                            <a:srgbClr val="FF0000"/>
                          </a:solidFill>
                        </a:rPr>
                        <a:t>Univ.-Prof. Dr. WINTER PETRA - </a:t>
                      </a:r>
                      <a:r>
                        <a:rPr lang="de-DE" sz="1200" b="0" noProof="0">
                          <a:solidFill>
                            <a:schemeClr val="tx2"/>
                          </a:solidFill>
                        </a:rPr>
                        <a:t>Rektorin der Veterinärmedizinischen Universität Wien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609021"/>
                  </a:ext>
                </a:extLst>
              </a:tr>
              <a:tr h="412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>
                          <a:solidFill>
                            <a:srgbClr val="FF0000"/>
                          </a:solidFill>
                        </a:rPr>
                        <a:t>Dr. ZAMBOTTO PAOLO - </a:t>
                      </a:r>
                      <a:r>
                        <a:rPr lang="de-DE" sz="1200" b="0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Landesveterinärdirektor der Autonomen Provinz Bozen - Südtirol</a:t>
                      </a:r>
                      <a:endParaRPr lang="de-DE" sz="1200" b="0" noProof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 dirty="0">
                          <a:solidFill>
                            <a:srgbClr val="FF0000"/>
                          </a:solidFill>
                        </a:rPr>
                        <a:t>Dr. ZAMORA ESCRIBANO EVA MARIA - </a:t>
                      </a:r>
                      <a:r>
                        <a:rPr lang="de-DE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Referatsleiterin für Tiergesundheit und Tierschutz der EU-Kommission, DG SANCO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992235"/>
                  </a:ext>
                </a:extLst>
              </a:tr>
              <a:tr h="27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noProof="0" dirty="0">
                          <a:solidFill>
                            <a:srgbClr val="FF0000"/>
                          </a:solidFill>
                        </a:rPr>
                        <a:t>Dr. ZUCCA PAOLO - </a:t>
                      </a:r>
                      <a:r>
                        <a:rPr lang="de-DE" sz="1200" b="0" noProof="0" dirty="0">
                          <a:solidFill>
                            <a:schemeClr val="tx2"/>
                          </a:solidFill>
                        </a:rPr>
                        <a:t>Leitender Veterinärbeamte  Dienst für öffentliche Tiergesundheit der </a:t>
                      </a:r>
                      <a:r>
                        <a:rPr lang="de-DE" sz="1200" b="0" baseline="0" noProof="0" dirty="0">
                          <a:solidFill>
                            <a:schemeClr val="tx2"/>
                          </a:solidFill>
                        </a:rPr>
                        <a:t>Region Friaul-Julisch Venetien</a:t>
                      </a:r>
                      <a:endParaRPr lang="de-DE" sz="1200" b="1" baseline="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789688" y="30442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MODERATORI E RELATORI / MODERATOREN UND REDNER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28873" y="9259688"/>
            <a:ext cx="5616624" cy="367292"/>
            <a:chOff x="876791" y="8960515"/>
            <a:chExt cx="5616624" cy="367292"/>
          </a:xfrm>
        </p:grpSpPr>
        <p:sp>
          <p:nvSpPr>
            <p:cNvPr id="10" name="Rettangolo 9"/>
            <p:cNvSpPr/>
            <p:nvPr/>
          </p:nvSpPr>
          <p:spPr>
            <a:xfrm>
              <a:off x="876791" y="8960515"/>
              <a:ext cx="5616624" cy="367292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915" y="9037587"/>
              <a:ext cx="219786" cy="2479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1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 descr="Logo%20AREA%20Science%20Park%20%281%29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67" y="9048746"/>
              <a:ext cx="463981" cy="205834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4935" y="9022128"/>
              <a:ext cx="432048" cy="220803"/>
            </a:xfrm>
            <a:prstGeom prst="rect">
              <a:avLst/>
            </a:prstGeom>
          </p:spPr>
        </p:pic>
        <p:pic>
          <p:nvPicPr>
            <p:cNvPr id="14" name="Picture 9" descr="Screen Shot 2017-03-09 at 19.49.24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119" y="9090402"/>
              <a:ext cx="467484" cy="163320"/>
            </a:xfrm>
            <a:prstGeom prst="rect">
              <a:avLst/>
            </a:prstGeom>
          </p:spPr>
        </p:pic>
        <p:pic>
          <p:nvPicPr>
            <p:cNvPr id="16" name="Picture 11" descr="Screen Shot 2017-03-09 at 19.58.40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175" y="9074644"/>
              <a:ext cx="573348" cy="173882"/>
            </a:xfrm>
            <a:prstGeom prst="rect">
              <a:avLst/>
            </a:prstGeom>
          </p:spPr>
        </p:pic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9978" y="9024482"/>
              <a:ext cx="227734" cy="229240"/>
            </a:xfrm>
            <a:prstGeom prst="rect">
              <a:avLst/>
            </a:prstGeom>
          </p:spPr>
        </p:pic>
        <p:pic>
          <p:nvPicPr>
            <p:cNvPr id="20" name="Picture 4" descr="logo-land-kaernten.jp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" t="21557" b="28617"/>
            <a:stretch/>
          </p:blipFill>
          <p:spPr>
            <a:xfrm>
              <a:off x="1750210" y="9018666"/>
              <a:ext cx="721257" cy="250991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092" y="9090402"/>
              <a:ext cx="533425" cy="114352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28" y="9066196"/>
              <a:ext cx="715873" cy="159083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A69DF620-95A6-476A-BA4F-EB01DCDD78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30" y="9297134"/>
            <a:ext cx="615600" cy="3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11580" r="-6841"/>
            </a:stretch>
          </a:blipFill>
          <a:ln>
            <a:noFill/>
          </a:ln>
          <a:scene3d>
            <a:camera prst="orthographicFront">
              <a:rot lat="0" lon="10799947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548680" y="240547"/>
            <a:ext cx="5844009" cy="646331"/>
            <a:chOff x="737617" y="240547"/>
            <a:chExt cx="5655072" cy="646331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737617" y="240547"/>
              <a:ext cx="5655072" cy="64633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de-DE" b="1" dirty="0"/>
            </a:p>
            <a:p>
              <a:pPr algn="ctr"/>
              <a:endParaRPr lang="de-DE" b="1" dirty="0"/>
            </a:p>
          </p:txBody>
        </p:sp>
        <p:pic>
          <p:nvPicPr>
            <p:cNvPr id="21" name="Immagine 2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52" y="304420"/>
              <a:ext cx="1728192" cy="5068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Picture 8" descr="biocrime-logo green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44" y="344487"/>
            <a:ext cx="335071" cy="322351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10007"/>
              </p:ext>
            </p:extLst>
          </p:nvPr>
        </p:nvGraphicFramePr>
        <p:xfrm>
          <a:off x="332656" y="792000"/>
          <a:ext cx="6192688" cy="8550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Ten. Col. CORBETTA LUISA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Comandante Reparto Operativo del Raggruppamento </a:t>
                      </a:r>
                      <a:b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Carabinieri </a:t>
                      </a:r>
                      <a:r>
                        <a:rPr lang="it-IT" sz="1200" b="0" kern="1200" noProof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Cites</a:t>
                      </a:r>
                      <a:endParaRPr lang="it-IT" sz="1200" b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9925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Mag. </a:t>
                      </a:r>
                      <a:r>
                        <a:rPr lang="it-IT" sz="1200" b="1" kern="1200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</a:t>
                      </a:r>
                      <a:r>
                        <a:rPr lang="it-IT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1200" b="1" kern="1200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r>
                        <a:rPr lang="it-IT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FISCHINGER INGRID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Segretaria operativa del progetto </a:t>
                      </a:r>
                      <a:r>
                        <a:rPr lang="it-IT" sz="1200" b="0" kern="1200" noProof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-Crime, Land Carinzia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7596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Dott. KOMPATSCHER ARNO</a:t>
                      </a:r>
                      <a:r>
                        <a:rPr lang="it-IT" sz="1200" b="1" baseline="0" noProof="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della Provincia Autonoma di Bolzano - Alto Adige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Dott. LORENZI GIOVANNI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Veterinario ufficiale presso l’Azienda Sanitaria dell’Alto Adige e veterinario responsabile del Canile Sanitario con rifugio per animali </a:t>
                      </a:r>
                      <a:r>
                        <a:rPr lang="it-IT" sz="1200" b="0" kern="1200" noProof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Sill</a:t>
                      </a:r>
                      <a:endParaRPr lang="it-IT" sz="12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36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Dott. PALEI MANLIO - </a:t>
                      </a:r>
                      <a:r>
                        <a:rPr lang="it-IT" sz="1200" b="0" noProof="0" dirty="0">
                          <a:solidFill>
                            <a:schemeClr val="tx2"/>
                          </a:solidFill>
                        </a:rPr>
                        <a:t>Direttore del Servizio di Sanità Pubblica Veterinaria della </a:t>
                      </a:r>
                      <a:br>
                        <a:rPr lang="it-IT" sz="1200" b="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it-IT" sz="1200" b="0" noProof="0" dirty="0">
                          <a:solidFill>
                            <a:schemeClr val="tx2"/>
                          </a:solidFill>
                        </a:rPr>
                        <a:t>Regione Friuli Venezia Giulia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74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Dir. </a:t>
                      </a:r>
                      <a:r>
                        <a:rPr lang="it-IT" sz="1200" b="1" noProof="0" dirty="0" err="1">
                          <a:solidFill>
                            <a:srgbClr val="FF0000"/>
                          </a:solidFill>
                        </a:rPr>
                        <a:t>Tec</a:t>
                      </a: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it-IT" sz="1200" b="1" noProof="0" dirty="0" err="1">
                          <a:solidFill>
                            <a:srgbClr val="FF0000"/>
                          </a:solidFill>
                        </a:rPr>
                        <a:t>Princ</a:t>
                      </a: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. Ing. PANARELLO GIUSEPPE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 Tecnico Principale - Compartimento Polizia Postale e delle Comunicazioni </a:t>
                      </a:r>
                      <a:r>
                        <a:rPr lang="it-IT" sz="1200" b="0" noProof="0" dirty="0">
                          <a:solidFill>
                            <a:schemeClr val="tx2"/>
                          </a:solidFill>
                        </a:rPr>
                        <a:t>Friuli Venezia Giulia</a:t>
                      </a:r>
                      <a:endParaRPr lang="it-IT" sz="120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052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Dott. PIFFER CHRISTIAN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Direttore del settore Sanità animale del Servizio Veterinario aziendale dell‘Azienda Sanitaria dell‘Alto Adige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511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 err="1">
                          <a:solidFill>
                            <a:srgbClr val="FF0000"/>
                          </a:solidFill>
                        </a:rPr>
                        <a:t>Univ</a:t>
                      </a: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.-Prof. </a:t>
                      </a:r>
                      <a:r>
                        <a:rPr lang="it-IT" sz="1200" b="1" noProof="0" dirty="0" err="1">
                          <a:solidFill>
                            <a:srgbClr val="FF0000"/>
                          </a:solidFill>
                        </a:rPr>
                        <a:t>PhD</a:t>
                      </a: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. RAULT JEAN-LOUP –</a:t>
                      </a:r>
                      <a:r>
                        <a:rPr lang="it-IT" sz="1200" noProof="0" dirty="0">
                          <a:solidFill>
                            <a:schemeClr val="tx2"/>
                          </a:solidFill>
                        </a:rPr>
                        <a:t> Istituto per la detenzione e il benessere degli animali dell’Università di Medicina Veterinaria di Vienna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308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Dott.ssa</a:t>
                      </a:r>
                      <a:r>
                        <a:rPr lang="it-IT" sz="1200" b="1" cap="all" baseline="0" noProof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200" b="1" cap="all" baseline="0" noProof="0" dirty="0" err="1">
                          <a:solidFill>
                            <a:srgbClr val="FF0000"/>
                          </a:solidFill>
                        </a:rPr>
                        <a:t>RoSSmann</a:t>
                      </a:r>
                      <a:r>
                        <a:rPr lang="it-IT" sz="1200" b="1" cap="all" baseline="0" noProof="0" dirty="0">
                          <a:solidFill>
                            <a:srgbClr val="FF0000"/>
                          </a:solidFill>
                        </a:rPr>
                        <a:t> Marie-Christin - </a:t>
                      </a:r>
                      <a:r>
                        <a:rPr lang="it-IT" sz="1200" noProof="0" dirty="0">
                          <a:solidFill>
                            <a:schemeClr val="tx2"/>
                          </a:solidFill>
                        </a:rPr>
                        <a:t>Capo del dipartimento per le malattie infettive, commercio internazionale e benessere animale, Ufficio del Governo del Land Carinzia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173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SCHULER ARNOLD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Assessore all‘Agricoltura della Provincia Autonoma di Bolzano - Alto Adige</a:t>
                      </a:r>
                      <a:endParaRPr lang="it-IT" sz="12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Dott.</a:t>
                      </a:r>
                      <a:r>
                        <a:rPr lang="it-IT" sz="1200" b="1" kern="1200" cap="all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STIFTER ERNST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 sostituto del Servizio veterinario provinciale della </a:t>
                      </a:r>
                      <a:b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Provincia Autonoma di Bolzano - Alto Adige</a:t>
                      </a:r>
                      <a:endParaRPr lang="it-IT" sz="12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128085"/>
                  </a:ext>
                </a:extLst>
              </a:tr>
              <a:tr h="4127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 err="1">
                          <a:solidFill>
                            <a:srgbClr val="FF0000"/>
                          </a:solidFill>
                        </a:rPr>
                        <a:t>Univ</a:t>
                      </a: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.-Prof. Dott.ssa WINTER PETRA - </a:t>
                      </a:r>
                      <a:r>
                        <a:rPr lang="it-IT" sz="1200" b="0" noProof="0" dirty="0">
                          <a:solidFill>
                            <a:schemeClr val="tx2"/>
                          </a:solidFill>
                        </a:rPr>
                        <a:t>Rettrice dell‘Università di Medicina Veterinaria di Vienna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609021"/>
                  </a:ext>
                </a:extLst>
              </a:tr>
              <a:tr h="4127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Dott. ZAMBOTTO PAOLO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Direttore del Servizio veterinario provinciale della </a:t>
                      </a:r>
                      <a:b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Provincia Autonoma di Bolzano - Alto Adige</a:t>
                      </a:r>
                      <a:endParaRPr lang="it-IT" sz="12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6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Dott.ssa ZAMORA ESCRIBANO EVA MARIA - </a:t>
                      </a:r>
                      <a:r>
                        <a:rPr lang="it-IT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Capo unità per la Salute e il benessere degli animali della Commissione europea, DG SANCO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992235"/>
                  </a:ext>
                </a:extLst>
              </a:tr>
              <a:tr h="45023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noProof="0" dirty="0">
                          <a:solidFill>
                            <a:srgbClr val="FF0000"/>
                          </a:solidFill>
                        </a:rPr>
                        <a:t>Dott. ZUCCA PAOLO - </a:t>
                      </a:r>
                      <a:r>
                        <a:rPr lang="it-IT" sz="1200" b="0" noProof="0" dirty="0">
                          <a:solidFill>
                            <a:schemeClr val="tx2"/>
                          </a:solidFill>
                        </a:rPr>
                        <a:t>Dirigente Veterinario Servizio Sanità Pubblica Veterinaria della </a:t>
                      </a:r>
                      <a:br>
                        <a:rPr lang="it-IT" sz="1200" b="0" noProof="0" dirty="0">
                          <a:solidFill>
                            <a:schemeClr val="tx2"/>
                          </a:solidFill>
                        </a:rPr>
                      </a:br>
                      <a:r>
                        <a:rPr lang="it-IT" sz="1200" b="0" noProof="0" dirty="0">
                          <a:solidFill>
                            <a:schemeClr val="tx2"/>
                          </a:solidFill>
                        </a:rPr>
                        <a:t>Regione Friuli Venezia Giulia</a:t>
                      </a:r>
                      <a:endParaRPr lang="it-IT" sz="1200" b="1" baseline="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789688" y="30442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MODERATORI E RELATORI / MODERATOREN UND REDNER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20688" y="9324127"/>
            <a:ext cx="5616624" cy="367292"/>
            <a:chOff x="876791" y="8960515"/>
            <a:chExt cx="5616624" cy="367292"/>
          </a:xfrm>
        </p:grpSpPr>
        <p:sp>
          <p:nvSpPr>
            <p:cNvPr id="10" name="Rettangolo 9"/>
            <p:cNvSpPr/>
            <p:nvPr/>
          </p:nvSpPr>
          <p:spPr>
            <a:xfrm>
              <a:off x="876791" y="8960515"/>
              <a:ext cx="5616624" cy="367292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915" y="9037587"/>
              <a:ext cx="219786" cy="2479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1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 descr="Logo%20AREA%20Science%20Park%20%281%29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67" y="9048746"/>
              <a:ext cx="463981" cy="205834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4935" y="9022128"/>
              <a:ext cx="432048" cy="220803"/>
            </a:xfrm>
            <a:prstGeom prst="rect">
              <a:avLst/>
            </a:prstGeom>
          </p:spPr>
        </p:pic>
        <p:pic>
          <p:nvPicPr>
            <p:cNvPr id="14" name="Picture 9" descr="Screen Shot 2017-03-09 at 19.49.24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119" y="9090402"/>
              <a:ext cx="467484" cy="163320"/>
            </a:xfrm>
            <a:prstGeom prst="rect">
              <a:avLst/>
            </a:prstGeom>
          </p:spPr>
        </p:pic>
        <p:pic>
          <p:nvPicPr>
            <p:cNvPr id="16" name="Picture 11" descr="Screen Shot 2017-03-09 at 19.58.40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175" y="9074644"/>
              <a:ext cx="573348" cy="173882"/>
            </a:xfrm>
            <a:prstGeom prst="rect">
              <a:avLst/>
            </a:prstGeom>
          </p:spPr>
        </p:pic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9978" y="9024482"/>
              <a:ext cx="227734" cy="229240"/>
            </a:xfrm>
            <a:prstGeom prst="rect">
              <a:avLst/>
            </a:prstGeom>
          </p:spPr>
        </p:pic>
        <p:pic>
          <p:nvPicPr>
            <p:cNvPr id="20" name="Picture 4" descr="logo-land-kaernten.jp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" t="21557" b="28617"/>
            <a:stretch/>
          </p:blipFill>
          <p:spPr>
            <a:xfrm>
              <a:off x="1750210" y="9018666"/>
              <a:ext cx="721257" cy="250991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092" y="9090402"/>
              <a:ext cx="533425" cy="114352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28" y="9066196"/>
              <a:ext cx="715873" cy="159083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D13F542E-4289-4ADD-BD65-81DEAF8E561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99" y="9363480"/>
            <a:ext cx="615600" cy="3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2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/>
          <p:cNvGrpSpPr/>
          <p:nvPr/>
        </p:nvGrpSpPr>
        <p:grpSpPr>
          <a:xfrm>
            <a:off x="737617" y="240547"/>
            <a:ext cx="5655072" cy="646331"/>
            <a:chOff x="737617" y="240547"/>
            <a:chExt cx="5655072" cy="646331"/>
          </a:xfrm>
        </p:grpSpPr>
        <p:sp>
          <p:nvSpPr>
            <p:cNvPr id="40" name="CasellaDiTesto 39"/>
            <p:cNvSpPr txBox="1"/>
            <p:nvPr/>
          </p:nvSpPr>
          <p:spPr>
            <a:xfrm>
              <a:off x="737617" y="240547"/>
              <a:ext cx="5655072" cy="64633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de-DE" b="1" dirty="0"/>
            </a:p>
            <a:p>
              <a:pPr algn="ctr"/>
              <a:endParaRPr lang="de-DE" b="1" dirty="0"/>
            </a:p>
          </p:txBody>
        </p:sp>
        <p:pic>
          <p:nvPicPr>
            <p:cNvPr id="41" name="Picture 8" descr="biocrime-logo green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044" y="344488"/>
              <a:ext cx="362260" cy="348508"/>
            </a:xfrm>
            <a:prstGeom prst="rect">
              <a:avLst/>
            </a:prstGeom>
          </p:spPr>
        </p:pic>
        <p:sp>
          <p:nvSpPr>
            <p:cNvPr id="42" name="CasellaDiTesto 41"/>
            <p:cNvSpPr txBox="1"/>
            <p:nvPr/>
          </p:nvSpPr>
          <p:spPr>
            <a:xfrm>
              <a:off x="990640" y="318331"/>
              <a:ext cx="2160240" cy="498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it-IT" sz="2400" b="1" dirty="0">
                  <a:solidFill>
                    <a:schemeClr val="tx2"/>
                  </a:solidFill>
                </a:rPr>
                <a:t>BIO-CRIME</a:t>
              </a:r>
            </a:p>
          </p:txBody>
        </p:sp>
        <p:pic>
          <p:nvPicPr>
            <p:cNvPr id="43" name="Immagine 4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52" y="304420"/>
              <a:ext cx="1728192" cy="5068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CasellaDiTesto 34"/>
          <p:cNvSpPr txBox="1"/>
          <p:nvPr/>
        </p:nvSpPr>
        <p:spPr>
          <a:xfrm>
            <a:off x="713208" y="6897216"/>
            <a:ext cx="153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Seguici su:</a:t>
            </a:r>
          </a:p>
          <a:p>
            <a:r>
              <a:rPr lang="it-IT" sz="1400" dirty="0">
                <a:hlinkClick r:id="rId5"/>
              </a:rPr>
              <a:t>www.biocrime.org</a:t>
            </a:r>
            <a:endParaRPr lang="it-IT" sz="14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813860" y="6897216"/>
            <a:ext cx="1544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Folgen</a:t>
            </a:r>
            <a:r>
              <a:rPr lang="it-IT" sz="1400" dirty="0"/>
              <a:t> </a:t>
            </a:r>
            <a:r>
              <a:rPr lang="it-IT" sz="1400" dirty="0" err="1"/>
              <a:t>Sie</a:t>
            </a:r>
            <a:r>
              <a:rPr lang="it-IT" sz="1400" dirty="0"/>
              <a:t> </a:t>
            </a:r>
            <a:r>
              <a:rPr lang="it-IT" sz="1400" dirty="0" err="1"/>
              <a:t>uns</a:t>
            </a:r>
            <a:r>
              <a:rPr lang="it-IT" sz="1400" dirty="0"/>
              <a:t> </a:t>
            </a:r>
            <a:r>
              <a:rPr lang="it-IT" sz="1400" dirty="0" err="1"/>
              <a:t>auf</a:t>
            </a:r>
            <a:r>
              <a:rPr lang="it-IT" sz="1400" dirty="0"/>
              <a:t>:</a:t>
            </a:r>
          </a:p>
          <a:p>
            <a:r>
              <a:rPr lang="it-IT" sz="1400" dirty="0">
                <a:hlinkClick r:id="rId5"/>
              </a:rPr>
              <a:t>www.biocrime.org</a:t>
            </a:r>
            <a:endParaRPr lang="it-IT" sz="14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861838" y="3153148"/>
            <a:ext cx="51835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cap="small" dirty="0">
                <a:solidFill>
                  <a:schemeClr val="tx2"/>
                </a:solidFill>
              </a:rPr>
              <a:t>Autonome </a:t>
            </a:r>
            <a:r>
              <a:rPr lang="it-IT" sz="1200" cap="small" dirty="0" err="1">
                <a:solidFill>
                  <a:schemeClr val="tx2"/>
                </a:solidFill>
              </a:rPr>
              <a:t>Provinz</a:t>
            </a:r>
            <a:r>
              <a:rPr lang="it-IT" sz="1200" cap="small" dirty="0">
                <a:solidFill>
                  <a:schemeClr val="tx2"/>
                </a:solidFill>
              </a:rPr>
              <a:t> Bozen - Südtirol / Provincia Autonoma di Bolzano - Alto Adige </a:t>
            </a:r>
            <a:br>
              <a:rPr lang="it-IT" sz="1200" cap="small" dirty="0">
                <a:solidFill>
                  <a:schemeClr val="tx2"/>
                </a:solidFill>
              </a:rPr>
            </a:br>
            <a:r>
              <a:rPr lang="it-IT" sz="1200" cap="small" dirty="0" err="1">
                <a:solidFill>
                  <a:schemeClr val="tx2"/>
                </a:solidFill>
              </a:rPr>
              <a:t>Silvius</a:t>
            </a:r>
            <a:r>
              <a:rPr lang="it-IT" sz="1200" cap="small" dirty="0">
                <a:solidFill>
                  <a:schemeClr val="tx2"/>
                </a:solidFill>
              </a:rPr>
              <a:t>-Magnago-</a:t>
            </a:r>
            <a:r>
              <a:rPr lang="it-IT" sz="1200" cap="small" dirty="0" err="1">
                <a:solidFill>
                  <a:schemeClr val="tx2"/>
                </a:solidFill>
              </a:rPr>
              <a:t>Platz</a:t>
            </a:r>
            <a:r>
              <a:rPr lang="it-IT" sz="1200" cap="small" dirty="0">
                <a:solidFill>
                  <a:schemeClr val="tx2"/>
                </a:solidFill>
              </a:rPr>
              <a:t> 1, 39100 Bozen / Piazza </a:t>
            </a:r>
            <a:r>
              <a:rPr lang="it-IT" sz="1200" cap="small" dirty="0" err="1">
                <a:solidFill>
                  <a:schemeClr val="tx2"/>
                </a:solidFill>
              </a:rPr>
              <a:t>Silvius</a:t>
            </a:r>
            <a:r>
              <a:rPr lang="it-IT" sz="1200" cap="small" dirty="0">
                <a:solidFill>
                  <a:schemeClr val="tx2"/>
                </a:solidFill>
              </a:rPr>
              <a:t> Magnago 1, 39100 Bolzano</a:t>
            </a:r>
          </a:p>
        </p:txBody>
      </p:sp>
      <p:pic>
        <p:nvPicPr>
          <p:cNvPr id="45" name="Picture 8" descr="biocrime-logo green.jpg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54" y="5430064"/>
            <a:ext cx="1977995" cy="1728762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2563724" y="8162110"/>
            <a:ext cx="167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/>
              <a:t>Contact</a:t>
            </a:r>
            <a:r>
              <a:rPr lang="it-IT" sz="1400" dirty="0"/>
              <a:t>:</a:t>
            </a:r>
          </a:p>
          <a:p>
            <a:pPr algn="ctr"/>
            <a:r>
              <a:rPr lang="it-IT" sz="1400" dirty="0">
                <a:hlinkClick r:id="rId8"/>
              </a:rPr>
              <a:t>vet@provincia.bz.it</a:t>
            </a:r>
            <a:r>
              <a:rPr lang="it-IT" sz="1400" dirty="0"/>
              <a:t>  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2701615" y="4448944"/>
            <a:ext cx="147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tx2"/>
                </a:solidFill>
              </a:rPr>
              <a:t>SECURE AREA LOGIN</a:t>
            </a:r>
          </a:p>
        </p:txBody>
      </p:sp>
      <p:grpSp>
        <p:nvGrpSpPr>
          <p:cNvPr id="51" name="Gruppo 50"/>
          <p:cNvGrpSpPr/>
          <p:nvPr/>
        </p:nvGrpSpPr>
        <p:grpSpPr>
          <a:xfrm>
            <a:off x="645325" y="9012436"/>
            <a:ext cx="5616624" cy="367292"/>
            <a:chOff x="876791" y="8960515"/>
            <a:chExt cx="5616624" cy="367292"/>
          </a:xfrm>
        </p:grpSpPr>
        <p:sp>
          <p:nvSpPr>
            <p:cNvPr id="52" name="Rettangolo 51"/>
            <p:cNvSpPr/>
            <p:nvPr/>
          </p:nvSpPr>
          <p:spPr>
            <a:xfrm>
              <a:off x="876791" y="8960515"/>
              <a:ext cx="5616624" cy="367292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3" name="Immagin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915" y="9037587"/>
              <a:ext cx="219786" cy="2479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1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" descr="Logo%20AREA%20Science%20Park%20%281%29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467" y="9048746"/>
              <a:ext cx="463981" cy="205834"/>
            </a:xfrm>
            <a:prstGeom prst="rect">
              <a:avLst/>
            </a:prstGeom>
          </p:spPr>
        </p:pic>
        <p:pic>
          <p:nvPicPr>
            <p:cNvPr id="55" name="Picture 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4935" y="9022128"/>
              <a:ext cx="432048" cy="220803"/>
            </a:xfrm>
            <a:prstGeom prst="rect">
              <a:avLst/>
            </a:prstGeom>
          </p:spPr>
        </p:pic>
        <p:pic>
          <p:nvPicPr>
            <p:cNvPr id="56" name="Picture 9" descr="Screen Shot 2017-03-09 at 19.49.24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119" y="9090402"/>
              <a:ext cx="467484" cy="163320"/>
            </a:xfrm>
            <a:prstGeom prst="rect">
              <a:avLst/>
            </a:prstGeom>
          </p:spPr>
        </p:pic>
        <p:pic>
          <p:nvPicPr>
            <p:cNvPr id="58" name="Picture 11" descr="Screen Shot 2017-03-09 at 19.58.40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175" y="9074644"/>
              <a:ext cx="573348" cy="173882"/>
            </a:xfrm>
            <a:prstGeom prst="rect">
              <a:avLst/>
            </a:prstGeom>
          </p:spPr>
        </p:pic>
        <p:pic>
          <p:nvPicPr>
            <p:cNvPr id="59" name="Picture 1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19978" y="9024482"/>
              <a:ext cx="227734" cy="229240"/>
            </a:xfrm>
            <a:prstGeom prst="rect">
              <a:avLst/>
            </a:prstGeom>
          </p:spPr>
        </p:pic>
        <p:pic>
          <p:nvPicPr>
            <p:cNvPr id="60" name="Picture 4" descr="logo-land-kaernten.jp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" t="21557" b="28617"/>
            <a:stretch/>
          </p:blipFill>
          <p:spPr>
            <a:xfrm>
              <a:off x="1750210" y="9018666"/>
              <a:ext cx="721257" cy="250991"/>
            </a:xfrm>
            <a:prstGeom prst="rect">
              <a:avLst/>
            </a:prstGeom>
          </p:spPr>
        </p:pic>
        <p:pic>
          <p:nvPicPr>
            <p:cNvPr id="61" name="Immagine 6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092" y="9090402"/>
              <a:ext cx="533425" cy="114352"/>
            </a:xfrm>
            <a:prstGeom prst="rect">
              <a:avLst/>
            </a:prstGeom>
          </p:spPr>
        </p:pic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28" y="9066196"/>
              <a:ext cx="715873" cy="159083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0DB6BE1A-0AE8-4335-AB78-69A687A1605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640" y="1095596"/>
            <a:ext cx="2298809" cy="19094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07E674-F30E-4260-B5ED-13CD3D14156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2531" y="1073352"/>
            <a:ext cx="2282658" cy="1932762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B3A1FE76-B75C-4B6A-B228-B211E05B9AB0}"/>
              </a:ext>
            </a:extLst>
          </p:cNvPr>
          <p:cNvSpPr/>
          <p:nvPr/>
        </p:nvSpPr>
        <p:spPr>
          <a:xfrm rot="14809049">
            <a:off x="4860422" y="2030121"/>
            <a:ext cx="467424" cy="2550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00DFBA15-107C-4D34-85FE-8E7106B50195}"/>
              </a:ext>
            </a:extLst>
          </p:cNvPr>
          <p:cNvSpPr/>
          <p:nvPr/>
        </p:nvSpPr>
        <p:spPr>
          <a:xfrm rot="14809049">
            <a:off x="2414146" y="2093333"/>
            <a:ext cx="467424" cy="2550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CasellaDiTesto 43">
            <a:extLst>
              <a:ext uri="{FF2B5EF4-FFF2-40B4-BE49-F238E27FC236}">
                <a16:creationId xmlns:a16="http://schemas.microsoft.com/office/drawing/2014/main" id="{E78B060A-23E4-4049-B3D0-C78165F6101D}"/>
              </a:ext>
            </a:extLst>
          </p:cNvPr>
          <p:cNvSpPr txBox="1"/>
          <p:nvPr/>
        </p:nvSpPr>
        <p:spPr>
          <a:xfrm>
            <a:off x="2181241" y="3944888"/>
            <a:ext cx="25448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dirty="0" err="1">
                <a:solidFill>
                  <a:schemeClr val="tx2"/>
                </a:solidFill>
              </a:rPr>
              <a:t>Anmeldung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  <a:r>
              <a:rPr lang="it-IT" sz="1200" dirty="0" err="1">
                <a:solidFill>
                  <a:schemeClr val="tx2"/>
                </a:solidFill>
              </a:rPr>
              <a:t>unter</a:t>
            </a:r>
            <a:r>
              <a:rPr lang="it-IT" sz="1200" dirty="0">
                <a:solidFill>
                  <a:schemeClr val="tx2"/>
                </a:solidFill>
              </a:rPr>
              <a:t>: </a:t>
            </a:r>
            <a:r>
              <a:rPr lang="it-IT" sz="1200" dirty="0">
                <a:solidFill>
                  <a:schemeClr val="tx2"/>
                </a:solidFill>
                <a:hlinkClick r:id="rId5"/>
              </a:rPr>
              <a:t>www.biocrime.org</a:t>
            </a:r>
            <a:endParaRPr lang="it-IT" sz="1200" dirty="0">
              <a:solidFill>
                <a:schemeClr val="tx2"/>
              </a:solidFill>
            </a:endParaRPr>
          </a:p>
          <a:p>
            <a:pPr algn="ctr"/>
            <a:r>
              <a:rPr lang="it-IT" sz="1200" dirty="0">
                <a:solidFill>
                  <a:schemeClr val="tx2"/>
                </a:solidFill>
              </a:rPr>
              <a:t>Iscrizione: </a:t>
            </a:r>
            <a:r>
              <a:rPr lang="it-IT" sz="1200" dirty="0">
                <a:solidFill>
                  <a:schemeClr val="tx2"/>
                </a:solidFill>
                <a:hlinkClick r:id="rId5"/>
              </a:rPr>
              <a:t>www.biocrime.org</a:t>
            </a:r>
            <a:endParaRPr lang="it-IT" sz="1200" dirty="0">
              <a:solidFill>
                <a:schemeClr val="tx2"/>
              </a:solidFill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45734D92-8ECD-43D2-8B38-E1295132086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36" y="9059823"/>
            <a:ext cx="615600" cy="3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4BD75-215D-48FE-A30E-78A62165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379837"/>
          </a:xfrm>
        </p:spPr>
        <p:txBody>
          <a:bodyPr>
            <a:noAutofit/>
          </a:bodyPr>
          <a:lstStyle/>
          <a:p>
            <a:pPr algn="l"/>
            <a:r>
              <a:rPr lang="de-DE" sz="3200" dirty="0">
                <a:solidFill>
                  <a:schemeClr val="tx2"/>
                </a:solidFill>
              </a:rPr>
              <a:t>Notizen – </a:t>
            </a:r>
            <a:r>
              <a:rPr lang="de-DE" sz="3200" dirty="0" err="1">
                <a:solidFill>
                  <a:schemeClr val="tx2"/>
                </a:solidFill>
              </a:rPr>
              <a:t>Appunti</a:t>
            </a:r>
            <a:r>
              <a:rPr lang="de-DE" sz="32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0FFCF8-C360-49A0-95B1-FB9A5C989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64568"/>
            <a:ext cx="6172200" cy="8352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164D33-4BF2-42F9-9355-D442BE9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0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4BD75-215D-48FE-A30E-78A62165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379837"/>
          </a:xfrm>
        </p:spPr>
        <p:txBody>
          <a:bodyPr>
            <a:noAutofit/>
          </a:bodyPr>
          <a:lstStyle/>
          <a:p>
            <a:pPr algn="l"/>
            <a:r>
              <a:rPr lang="de-DE" sz="3200" dirty="0">
                <a:solidFill>
                  <a:schemeClr val="tx2"/>
                </a:solidFill>
              </a:rPr>
              <a:t>Notizen – </a:t>
            </a:r>
            <a:r>
              <a:rPr lang="de-DE" sz="3200" dirty="0" err="1">
                <a:solidFill>
                  <a:schemeClr val="tx2"/>
                </a:solidFill>
              </a:rPr>
              <a:t>Appunti</a:t>
            </a:r>
            <a:r>
              <a:rPr lang="de-DE" sz="32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0FFCF8-C360-49A0-95B1-FB9A5C989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64568"/>
            <a:ext cx="6172200" cy="8352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164D33-4BF2-42F9-9355-D442BE9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70F3-E277-46F6-9681-7B8BE43B43E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49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A4-Papier (210 x 297 mm)</PresentationFormat>
  <Paragraphs>157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Notizen – Appunti:</vt:lpstr>
      <vt:lpstr>Notizen – Appunti: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Zucca Paolo</dc:creator>
  <cp:lastModifiedBy>Clara, Maria Margarethe</cp:lastModifiedBy>
  <cp:revision>414</cp:revision>
  <cp:lastPrinted>2018-10-11T14:07:02Z</cp:lastPrinted>
  <dcterms:created xsi:type="dcterms:W3CDTF">2017-09-07T08:17:37Z</dcterms:created>
  <dcterms:modified xsi:type="dcterms:W3CDTF">2018-12-04T16:21:09Z</dcterms:modified>
</cp:coreProperties>
</file>