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22" r:id="rId3"/>
    <p:sldId id="280" r:id="rId4"/>
    <p:sldId id="332" r:id="rId5"/>
    <p:sldId id="331" r:id="rId6"/>
    <p:sldId id="323" r:id="rId7"/>
    <p:sldId id="325" r:id="rId8"/>
    <p:sldId id="326" r:id="rId9"/>
    <p:sldId id="316" r:id="rId10"/>
    <p:sldId id="317" r:id="rId11"/>
    <p:sldId id="327" r:id="rId12"/>
    <p:sldId id="328" r:id="rId13"/>
    <p:sldId id="329" r:id="rId14"/>
    <p:sldId id="318" r:id="rId15"/>
    <p:sldId id="321" r:id="rId16"/>
    <p:sldId id="320" r:id="rId17"/>
    <p:sldId id="302" r:id="rId18"/>
    <p:sldId id="295" r:id="rId19"/>
  </p:sldIdLst>
  <p:sldSz cx="9144000" cy="6858000" type="screen4x3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108" d="100"/>
          <a:sy n="108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68616D-0EC4-4DCF-A778-A807E87521A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9F24EE-A044-4282-AA7A-AE1F866EBDC4}" type="slidenum">
              <a:rPr lang="de-DE" altLang="de-DE" smtClean="0">
                <a:latin typeface="Arial" charset="0"/>
                <a:cs typeface="Arial" charset="0"/>
              </a:rPr>
              <a:pPr/>
              <a:t>1</a:t>
            </a:fld>
            <a:endParaRPr lang="de-DE" altLang="de-DE" smtClean="0">
              <a:latin typeface="Arial" charset="0"/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912813"/>
            <a:fld id="{5A7A26C4-5097-413B-A3B6-CC32837F1993}" type="slidenum">
              <a:rPr lang="de-DE" altLang="de-DE" sz="1200"/>
              <a:pPr algn="r" defTabSz="912813"/>
              <a:t>1</a:t>
            </a:fld>
            <a:endParaRPr lang="de-DE" altLang="de-DE" sz="12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4" rIns="91370" bIns="45684" anchor="b"/>
          <a:lstStyle/>
          <a:p>
            <a:pPr algn="r" defTabSz="912813" eaLnBrk="0" hangingPunct="0"/>
            <a:fld id="{71C91207-8ED9-4E95-9D9E-F0B248877B92}" type="slidenum">
              <a:rPr lang="de-DE" altLang="en-US" sz="1300">
                <a:latin typeface="Times New Roman" pitchFamily="18" charset="0"/>
              </a:rPr>
              <a:pPr algn="r" defTabSz="912813" eaLnBrk="0" hangingPunct="0"/>
              <a:t>1</a:t>
            </a:fld>
            <a:endParaRPr lang="de-DE" altLang="en-US" sz="130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  <a:noFill/>
        </p:spPr>
        <p:txBody>
          <a:bodyPr lIns="91370" tIns="45684" rIns="91370" bIns="45684"/>
          <a:lstStyle/>
          <a:p>
            <a:pPr eaLnBrk="1" hangingPunct="1"/>
            <a:endParaRPr lang="de-AT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BB25-42EB-4225-8253-19E190CDBF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B5FB-6AD4-4D3A-9CFA-20077505EF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9445-9832-4BE4-BCA7-5013A91617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FBF7-8CBF-4319-9840-B6466F840D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F8A7-CC2C-4050-925E-C8A1ECF0AE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19DC-E7B7-4A01-BA3A-04E23585C3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45B4-40AE-447C-B4CE-BA8B2FF5F1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740D-291E-4299-A34A-F698C6D08A3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FEF6-3148-472B-92FE-C91484CFF6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E18C-B1E8-496F-A079-1BD22F9265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DC4B-91A9-4A02-A575-8AD3608E43E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FEAD1F-F7DA-4418-A361-B2ECBFF80B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a.bz.it/natura-territorio/paesaggio-partecipa.asp" TargetMode="External"/><Relationship Id="rId2" Type="http://schemas.openxmlformats.org/officeDocument/2006/relationships/hyperlink" Target="http://www.provinz.bz.it/natur-raum/land-raum-mitdenk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altLang="de-DE" sz="3200"/>
          </a:p>
        </p:txBody>
      </p:sp>
      <p:pic>
        <p:nvPicPr>
          <p:cNvPr id="14338" name="Picture 7" descr="Landeswappen_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358775"/>
            <a:ext cx="7191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16"/>
          <p:cNvSpPr>
            <a:spLocks noChangeShapeType="1"/>
          </p:cNvSpPr>
          <p:nvPr/>
        </p:nvSpPr>
        <p:spPr bwMode="auto">
          <a:xfrm flipV="1">
            <a:off x="865188" y="719138"/>
            <a:ext cx="3130550" cy="79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40" name="Line 18"/>
          <p:cNvSpPr>
            <a:spLocks noChangeShapeType="1"/>
          </p:cNvSpPr>
          <p:nvPr/>
        </p:nvSpPr>
        <p:spPr bwMode="auto">
          <a:xfrm>
            <a:off x="511333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41" name="Rectangle 20"/>
          <p:cNvSpPr>
            <a:spLocks noChangeArrowheads="1"/>
          </p:cNvSpPr>
          <p:nvPr/>
        </p:nvSpPr>
        <p:spPr bwMode="auto">
          <a:xfrm>
            <a:off x="865188" y="452438"/>
            <a:ext cx="326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1200"/>
              <a:t>AUTONOME PROVINZ BOZEN - SÜDTIROL</a:t>
            </a: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4995863" y="452438"/>
            <a:ext cx="396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1200"/>
              <a:t>PROVINCIA AUTONOMA DI BOLZANO - ALTO ADIGE</a:t>
            </a:r>
          </a:p>
        </p:txBody>
      </p:sp>
      <p:sp>
        <p:nvSpPr>
          <p:cNvPr id="14343" name="Text Box 22"/>
          <p:cNvSpPr txBox="1">
            <a:spLocks noChangeArrowheads="1"/>
          </p:cNvSpPr>
          <p:nvPr/>
        </p:nvSpPr>
        <p:spPr bwMode="auto">
          <a:xfrm>
            <a:off x="4995863" y="719138"/>
            <a:ext cx="34067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</a:pPr>
            <a:r>
              <a:rPr lang="it-IT" altLang="en-US" sz="1100" b="1"/>
              <a:t>A</a:t>
            </a:r>
            <a:r>
              <a:rPr lang="en-US" altLang="en-US" sz="1100" b="1"/>
              <a:t>ssessore allo Sviluppo del territorio, Ambiente </a:t>
            </a:r>
          </a:p>
          <a:p>
            <a:pPr eaLnBrk="0" hangingPunct="0">
              <a:lnSpc>
                <a:spcPts val="1300"/>
              </a:lnSpc>
            </a:pPr>
            <a:r>
              <a:rPr lang="en-US" altLang="en-US" sz="1100" b="1"/>
              <a:t>ed Energia</a:t>
            </a:r>
            <a:endParaRPr lang="it-IT" altLang="en-US" sz="1100"/>
          </a:p>
        </p:txBody>
      </p:sp>
      <p:sp>
        <p:nvSpPr>
          <p:cNvPr id="14344" name="Text Box 23"/>
          <p:cNvSpPr txBox="1">
            <a:spLocks noChangeArrowheads="1"/>
          </p:cNvSpPr>
          <p:nvPr/>
        </p:nvSpPr>
        <p:spPr bwMode="auto">
          <a:xfrm>
            <a:off x="1211263" y="719138"/>
            <a:ext cx="29194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300"/>
              </a:lnSpc>
            </a:pPr>
            <a:r>
              <a:rPr lang="de-DE" altLang="en-US" sz="1100" b="1"/>
              <a:t>Landesrat für Raumentwicklung, Umwelt </a:t>
            </a:r>
          </a:p>
          <a:p>
            <a:pPr algn="r" eaLnBrk="0" hangingPunct="0">
              <a:lnSpc>
                <a:spcPts val="1300"/>
              </a:lnSpc>
            </a:pPr>
            <a:r>
              <a:rPr lang="de-DE" altLang="en-US" sz="1100" b="1"/>
              <a:t>und Energie</a:t>
            </a:r>
            <a:endParaRPr lang="de-DE" altLang="en-US" sz="1100"/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414338" y="2009557"/>
            <a:ext cx="8547100" cy="3108543"/>
          </a:xfrm>
          <a:prstGeom prst="rect">
            <a:avLst/>
          </a:prstGeom>
          <a:noFill/>
          <a:ln>
            <a:noFill/>
          </a:ln>
          <a:extLst/>
        </p:spPr>
        <p:txBody>
          <a:bodyPr numCol="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de-DE" altLang="en-US" sz="4000" dirty="0"/>
              <a:t>Das neue</a:t>
            </a:r>
            <a:r>
              <a:rPr lang="en-US" altLang="en-US" sz="4000" dirty="0"/>
              <a:t> G</a:t>
            </a:r>
            <a:r>
              <a:rPr lang="de-DE" altLang="en-US" sz="4000" dirty="0" err="1"/>
              <a:t>eset</a:t>
            </a:r>
            <a:r>
              <a:rPr lang="en-US" altLang="en-US" sz="4000" dirty="0"/>
              <a:t>z </a:t>
            </a:r>
            <a:r>
              <a:rPr lang="de-DE" altLang="en-US" sz="4800" dirty="0" smtClean="0">
                <a:solidFill>
                  <a:srgbClr val="FF0000"/>
                </a:solidFill>
              </a:rPr>
              <a:t>Raum </a:t>
            </a:r>
            <a:r>
              <a:rPr lang="de-DE" altLang="en-US" sz="4800" dirty="0">
                <a:solidFill>
                  <a:srgbClr val="FF0000"/>
                </a:solidFill>
              </a:rPr>
              <a:t>und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Landschaft</a:t>
            </a:r>
            <a:endParaRPr lang="en-US" altLang="en-US" sz="4000" dirty="0" smtClean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endParaRPr lang="en-US" altLang="en-US" sz="4000" dirty="0" smtClean="0"/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en-US" sz="4000" dirty="0" smtClean="0"/>
              <a:t>La </a:t>
            </a:r>
            <a:r>
              <a:rPr lang="en-US" altLang="en-US" sz="4000" dirty="0" err="1" smtClean="0"/>
              <a:t>nuova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legge</a:t>
            </a:r>
            <a:r>
              <a:rPr lang="en-US" altLang="en-US" sz="4000" dirty="0"/>
              <a:t>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territorio</a:t>
            </a:r>
            <a:r>
              <a:rPr lang="en-US" altLang="en-US" sz="4800" dirty="0" smtClean="0">
                <a:solidFill>
                  <a:srgbClr val="FF0000"/>
                </a:solidFill>
              </a:rPr>
              <a:t> e </a:t>
            </a:r>
            <a:r>
              <a:rPr lang="en-US" altLang="en-US" sz="4800" dirty="0" err="1" smtClean="0">
                <a:solidFill>
                  <a:srgbClr val="FF0000"/>
                </a:solidFill>
              </a:rPr>
              <a:t>paesaggio</a:t>
            </a:r>
            <a:r>
              <a:rPr lang="en-US" altLang="en-US" sz="4800" dirty="0" smtClean="0">
                <a:solidFill>
                  <a:srgbClr val="FF0000"/>
                </a:solidFill>
              </a:rPr>
              <a:t> 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50000"/>
              </a:spcBef>
              <a:buFontTx/>
              <a:buNone/>
              <a:defRPr/>
            </a:pPr>
            <a:endParaRPr lang="de-DE" altLang="en-US" sz="2000" dirty="0" smtClean="0"/>
          </a:p>
        </p:txBody>
      </p:sp>
      <p:sp>
        <p:nvSpPr>
          <p:cNvPr id="14346" name="Titel 1"/>
          <p:cNvSpPr txBox="1">
            <a:spLocks/>
          </p:cNvSpPr>
          <p:nvPr/>
        </p:nvSpPr>
        <p:spPr bwMode="auto">
          <a:xfrm>
            <a:off x="865188" y="5416550"/>
            <a:ext cx="7667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Aft>
                <a:spcPts val="600"/>
              </a:spcAft>
            </a:pPr>
            <a:r>
              <a:rPr lang="de-AT" altLang="de-DE" b="1"/>
              <a:t>Vorstellung des neuen Entwurfes / Presentazione della nuova bozza</a:t>
            </a:r>
          </a:p>
          <a:p>
            <a:pPr algn="ctr" eaLnBrk="0" hangingPunct="0">
              <a:spcAft>
                <a:spcPts val="600"/>
              </a:spcAft>
            </a:pPr>
            <a:r>
              <a:rPr lang="de-DE" altLang="de-DE" b="1"/>
              <a:t>24.03.2017</a:t>
            </a:r>
          </a:p>
        </p:txBody>
      </p:sp>
      <p:sp>
        <p:nvSpPr>
          <p:cNvPr id="14347" name="Rechteck 1"/>
          <p:cNvSpPr>
            <a:spLocks noChangeArrowheads="1"/>
          </p:cNvSpPr>
          <p:nvPr/>
        </p:nvSpPr>
        <p:spPr bwMode="auto">
          <a:xfrm>
            <a:off x="323850" y="5013325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de-AT" altLang="de-DE" sz="1600" b="1">
              <a:solidFill>
                <a:srgbClr val="404040"/>
              </a:solidFill>
            </a:endParaRPr>
          </a:p>
          <a:p>
            <a:pPr algn="ctr" eaLnBrk="0" hangingPunct="0"/>
            <a:endParaRPr lang="de-AT" altLang="de-DE" sz="12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7029450" y="2020888"/>
          <a:ext cx="2114550" cy="2114550"/>
        </p:xfrm>
        <a:graphic>
          <a:graphicData uri="http://schemas.openxmlformats.org/presentationml/2006/ole">
            <p:oleObj spid="_x0000_s39954" r:id="rId3" imgW="7949206" imgH="7949206" progId="">
              <p:embed/>
            </p:oleObj>
          </a:graphicData>
        </a:graphic>
      </p:graphicFrame>
      <p:sp>
        <p:nvSpPr>
          <p:cNvPr id="39955" name="Titel 1"/>
          <p:cNvSpPr>
            <a:spLocks noGrp="1"/>
          </p:cNvSpPr>
          <p:nvPr>
            <p:ph type="title"/>
          </p:nvPr>
        </p:nvSpPr>
        <p:spPr>
          <a:xfrm>
            <a:off x="628650" y="225425"/>
            <a:ext cx="7886700" cy="993775"/>
          </a:xfrm>
        </p:spPr>
        <p:txBody>
          <a:bodyPr/>
          <a:lstStyle/>
          <a:p>
            <a:r>
              <a:rPr lang="de-DE" sz="4000" smtClean="0"/>
              <a:t>Welche Baurechtstitel gibt es?</a:t>
            </a:r>
          </a:p>
        </p:txBody>
      </p:sp>
      <p:sp>
        <p:nvSpPr>
          <p:cNvPr id="39956" name="Inhaltsplatzhalter 2"/>
          <p:cNvSpPr>
            <a:spLocks noGrp="1"/>
          </p:cNvSpPr>
          <p:nvPr>
            <p:ph idx="1"/>
          </p:nvPr>
        </p:nvSpPr>
        <p:spPr>
          <a:xfrm>
            <a:off x="628650" y="1244600"/>
            <a:ext cx="8120063" cy="544512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de-DE" sz="2500" smtClean="0"/>
              <a:t>Das Gesetz Raum und Landschaft regelt die Baurechtstitel neu.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sz="2500" smtClean="0"/>
              <a:t>Ziel ist, die Verfahren zu </a:t>
            </a:r>
            <a:r>
              <a:rPr lang="de-DE" sz="2900" smtClean="0">
                <a:solidFill>
                  <a:srgbClr val="FF0000"/>
                </a:solidFill>
              </a:rPr>
              <a:t>vereinfachen, entbürokratisieren und beschleunigen.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de-DE" sz="2500" smtClean="0"/>
              <a:t>Das Gesetz sieht folgende </a:t>
            </a:r>
            <a:r>
              <a:rPr lang="de-DE" sz="2900" smtClean="0">
                <a:solidFill>
                  <a:srgbClr val="FF0000"/>
                </a:solidFill>
              </a:rPr>
              <a:t>Baurechtstitel</a:t>
            </a:r>
            <a:r>
              <a:rPr lang="de-DE" sz="2600" smtClean="0"/>
              <a:t> </a:t>
            </a:r>
            <a:r>
              <a:rPr lang="de-DE" sz="2500" smtClean="0"/>
              <a:t>vor:</a:t>
            </a:r>
          </a:p>
          <a:p>
            <a:pPr marL="0" indent="0">
              <a:lnSpc>
                <a:spcPct val="150000"/>
              </a:lnSpc>
            </a:pPr>
            <a:r>
              <a:rPr lang="it-IT" sz="2500" smtClean="0"/>
              <a:t>Baubeginnmitteilung</a:t>
            </a:r>
            <a:endParaRPr lang="de-DE" sz="2500" smtClean="0"/>
          </a:p>
          <a:p>
            <a:pPr marL="0" indent="0">
              <a:lnSpc>
                <a:spcPct val="150000"/>
              </a:lnSpc>
            </a:pPr>
            <a:r>
              <a:rPr lang="de-DE" sz="2500" smtClean="0"/>
              <a:t>Zertifizierte Mitteilung des Tätigkeitsbeginns (ZMT)</a:t>
            </a:r>
          </a:p>
          <a:p>
            <a:pPr marL="0" indent="0">
              <a:lnSpc>
                <a:spcPct val="150000"/>
              </a:lnSpc>
            </a:pPr>
            <a:r>
              <a:rPr lang="de-DE" sz="2500" smtClean="0"/>
              <a:t>Baugenehmigung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Ein neues Paradigma</a:t>
            </a:r>
          </a:p>
        </p:txBody>
      </p:sp>
      <p:sp>
        <p:nvSpPr>
          <p:cNvPr id="5427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mtClean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23875" y="1900238"/>
          <a:ext cx="8096250" cy="3914775"/>
        </p:xfrm>
        <a:graphic>
          <a:graphicData uri="http://schemas.openxmlformats.org/presentationml/2006/ole">
            <p:oleObj spid="_x0000_s54275" r:id="rId3" imgW="10793651" imgH="52190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Ziele der Abgrenzung sind</a:t>
            </a:r>
          </a:p>
        </p:txBody>
      </p:sp>
      <p:sp>
        <p:nvSpPr>
          <p:cNvPr id="62466" name="Inhaltsplatzhalt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964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Mehr </a:t>
            </a:r>
            <a:r>
              <a:rPr lang="de-DE" sz="4000" smtClean="0">
                <a:solidFill>
                  <a:srgbClr val="FF0000"/>
                </a:solidFill>
              </a:rPr>
              <a:t>Klarheit</a:t>
            </a:r>
            <a:r>
              <a:rPr lang="de-DE" sz="4000" smtClean="0"/>
              <a:t> </a:t>
            </a:r>
            <a:r>
              <a:rPr lang="de-DE" smtClean="0"/>
              <a:t>in der Raumordnung</a:t>
            </a:r>
          </a:p>
          <a:p>
            <a:pPr>
              <a:lnSpc>
                <a:spcPct val="150000"/>
              </a:lnSpc>
            </a:pPr>
            <a:r>
              <a:rPr lang="de-DE" smtClean="0"/>
              <a:t>Weniger </a:t>
            </a:r>
            <a:r>
              <a:rPr lang="de-DE" sz="4000" smtClean="0">
                <a:solidFill>
                  <a:srgbClr val="FF0000"/>
                </a:solidFill>
              </a:rPr>
              <a:t>Detailregeln</a:t>
            </a:r>
            <a:r>
              <a:rPr lang="de-DE" sz="4000" smtClean="0"/>
              <a:t> </a:t>
            </a:r>
            <a:r>
              <a:rPr lang="de-DE" smtClean="0"/>
              <a:t>für das Bauland</a:t>
            </a:r>
          </a:p>
          <a:p>
            <a:pPr>
              <a:lnSpc>
                <a:spcPct val="150000"/>
              </a:lnSpc>
            </a:pPr>
            <a:r>
              <a:rPr lang="de-DE" smtClean="0"/>
              <a:t>Stopp der </a:t>
            </a:r>
            <a:r>
              <a:rPr lang="de-DE" sz="4000" smtClean="0">
                <a:solidFill>
                  <a:srgbClr val="FF0000"/>
                </a:solidFill>
              </a:rPr>
              <a:t>Zersiedelung</a:t>
            </a:r>
            <a:endParaRPr lang="de-DE" sz="300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mtClean="0"/>
              <a:t>Schutz von </a:t>
            </a:r>
            <a:r>
              <a:rPr lang="de-DE" sz="4000" smtClean="0">
                <a:solidFill>
                  <a:srgbClr val="FF0000"/>
                </a:solidFill>
              </a:rPr>
              <a:t>Grund und Boden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55613" y="1493838"/>
          <a:ext cx="8102600" cy="4068762"/>
        </p:xfrm>
        <a:graphic>
          <a:graphicData uri="http://schemas.openxmlformats.org/presentationml/2006/ole">
            <p:oleObj spid="_x0000_s55299" r:id="rId3" imgW="2877074" imgH="1444633" progId="">
              <p:embed/>
            </p:oleObj>
          </a:graphicData>
        </a:graphic>
      </p:graphicFrame>
      <p:sp>
        <p:nvSpPr>
          <p:cNvPr id="55300" name="Titel 1"/>
          <p:cNvSpPr>
            <a:spLocks noGrp="1"/>
          </p:cNvSpPr>
          <p:nvPr>
            <p:ph type="title"/>
          </p:nvPr>
        </p:nvSpPr>
        <p:spPr>
          <a:xfrm>
            <a:off x="628650" y="476250"/>
            <a:ext cx="7886700" cy="790575"/>
          </a:xfrm>
        </p:spPr>
        <p:txBody>
          <a:bodyPr/>
          <a:lstStyle/>
          <a:p>
            <a:r>
              <a:rPr lang="de-DE" sz="4000" smtClean="0"/>
              <a:t>Mischgebiete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81150"/>
            <a:ext cx="7886700" cy="50165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Die </a:t>
            </a:r>
            <a:r>
              <a:rPr lang="de-DE" sz="4500" dirty="0">
                <a:solidFill>
                  <a:srgbClr val="FF0000"/>
                </a:solidFill>
              </a:rPr>
              <a:t>Mischnutzung</a:t>
            </a:r>
            <a:r>
              <a:rPr lang="de-DE" sz="4500" dirty="0"/>
              <a:t> </a:t>
            </a:r>
            <a:r>
              <a:rPr lang="de-DE" dirty="0"/>
              <a:t>ist eine der großen Neuerungen, die das Gesetz Raum und Landschaft mit sich bringt</a:t>
            </a:r>
            <a:r>
              <a:rPr lang="de-DE" dirty="0" smtClean="0"/>
              <a:t>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100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In Mischgebieten werden </a:t>
            </a:r>
            <a:r>
              <a:rPr lang="de-DE" sz="4500" dirty="0">
                <a:solidFill>
                  <a:srgbClr val="FF0000"/>
                </a:solidFill>
              </a:rPr>
              <a:t>Wohnen und Wirtschaften</a:t>
            </a:r>
            <a:r>
              <a:rPr lang="de-DE" sz="4500" dirty="0"/>
              <a:t> </a:t>
            </a:r>
            <a:r>
              <a:rPr lang="de-DE" dirty="0"/>
              <a:t>zusammengeführt</a:t>
            </a:r>
            <a:r>
              <a:rPr lang="de-DE" dirty="0" smtClean="0"/>
              <a:t>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110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Mischgebiete sind </a:t>
            </a:r>
            <a:r>
              <a:rPr lang="de-DE" sz="4500" dirty="0">
                <a:solidFill>
                  <a:srgbClr val="FF0000"/>
                </a:solidFill>
              </a:rPr>
              <a:t>vorwiegend zum Wohnen </a:t>
            </a:r>
            <a:r>
              <a:rPr lang="de-DE" dirty="0"/>
              <a:t>bestimmt</a:t>
            </a:r>
            <a:r>
              <a:rPr lang="de-DE" dirty="0" smtClean="0"/>
              <a:t>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110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Hier können aber auch mit dem Wohnen </a:t>
            </a:r>
            <a:r>
              <a:rPr lang="de-DE" sz="4500" dirty="0">
                <a:solidFill>
                  <a:srgbClr val="FF0000"/>
                </a:solidFill>
              </a:rPr>
              <a:t>vereinbare Betriebe </a:t>
            </a:r>
            <a:r>
              <a:rPr lang="de-DE" dirty="0"/>
              <a:t>angesiedelt werden, also etwa Dienstleister, Tourismusbetriebe, Geschäfte, öffentliche Einrichtungen oder emissionsarme </a:t>
            </a:r>
            <a:r>
              <a:rPr lang="de-DE" dirty="0" smtClean="0"/>
              <a:t>Handwerksbetriebe.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Zwei zentrale 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2000" dirty="0" smtClean="0"/>
              <a:t>Bebaubarer Grund und Boden ist in Südtirol knapp, der verfügbare muss deshalb besonders effizient genutzt werden</a:t>
            </a:r>
            <a:r>
              <a:rPr lang="de-DE" sz="2000" dirty="0"/>
              <a:t> </a:t>
            </a:r>
            <a:r>
              <a:rPr lang="de-DE" sz="2000" dirty="0" smtClean="0"/>
              <a:t>– auch deshalb, weil die mangelnde Verfügbarkeit </a:t>
            </a:r>
            <a:r>
              <a:rPr lang="de-DE" sz="2800" dirty="0" smtClean="0">
                <a:solidFill>
                  <a:srgbClr val="FF0000"/>
                </a:solidFill>
              </a:rPr>
              <a:t>hohe Grundstückspreise </a:t>
            </a:r>
            <a:r>
              <a:rPr lang="de-DE" sz="2000" dirty="0" smtClean="0"/>
              <a:t>nach sich zieht.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de-DE" sz="2000" dirty="0" smtClean="0"/>
          </a:p>
          <a:p>
            <a:pPr>
              <a:lnSpc>
                <a:spcPct val="150000"/>
              </a:lnSpc>
              <a:defRPr/>
            </a:pPr>
            <a:r>
              <a:rPr lang="de-DE" sz="2000" dirty="0" smtClean="0"/>
              <a:t>Weil Grund und Boden knapp ist, bedeutet die Ausweisung als Bauland eine enorme Wertsteigerung. Weil die Ausweisung aber im öffentlichen Interesse ist, muss der Eigentümer der Öffentlichkeit einen </a:t>
            </a:r>
            <a:r>
              <a:rPr lang="de-DE" sz="2800" dirty="0" smtClean="0">
                <a:solidFill>
                  <a:srgbClr val="FF0000"/>
                </a:solidFill>
              </a:rPr>
              <a:t>Wertausgleich</a:t>
            </a:r>
            <a:r>
              <a:rPr lang="de-DE" sz="2800" dirty="0" smtClean="0"/>
              <a:t> </a:t>
            </a:r>
            <a:r>
              <a:rPr lang="de-DE" sz="2000" dirty="0" smtClean="0"/>
              <a:t>leisten.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platzhalter 2"/>
          <p:cNvSpPr txBox="1">
            <a:spLocks/>
          </p:cNvSpPr>
          <p:nvPr/>
        </p:nvSpPr>
        <p:spPr bwMode="auto">
          <a:xfrm>
            <a:off x="755650" y="1484313"/>
            <a:ext cx="7921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000"/>
              </a:spcAft>
            </a:pPr>
            <a:endParaRPr lang="de-AT" altLang="de-DE" b="1">
              <a:solidFill>
                <a:srgbClr val="006666"/>
              </a:solidFill>
            </a:endParaRPr>
          </a:p>
        </p:txBody>
      </p:sp>
      <p:sp>
        <p:nvSpPr>
          <p:cNvPr id="65538" name="Textplatzhalter 2"/>
          <p:cNvSpPr txBox="1">
            <a:spLocks/>
          </p:cNvSpPr>
          <p:nvPr/>
        </p:nvSpPr>
        <p:spPr bwMode="auto">
          <a:xfrm>
            <a:off x="787400" y="373063"/>
            <a:ext cx="75628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ts val="1000"/>
              </a:spcAft>
            </a:pPr>
            <a:r>
              <a:rPr lang="de-AT" altLang="de-DE" sz="4000"/>
              <a:t>Wertausgleich</a:t>
            </a:r>
            <a:endParaRPr lang="de-AT" altLang="de-DE"/>
          </a:p>
        </p:txBody>
      </p:sp>
      <p:sp>
        <p:nvSpPr>
          <p:cNvPr id="65539" name="Text Box 31"/>
          <p:cNvSpPr txBox="1">
            <a:spLocks noChangeArrowheads="1"/>
          </p:cNvSpPr>
          <p:nvPr/>
        </p:nvSpPr>
        <p:spPr bwMode="auto">
          <a:xfrm>
            <a:off x="971550" y="9080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5540" name="Text Box 32"/>
          <p:cNvSpPr txBox="1">
            <a:spLocks noChangeArrowheads="1"/>
          </p:cNvSpPr>
          <p:nvPr/>
        </p:nvSpPr>
        <p:spPr bwMode="auto">
          <a:xfrm>
            <a:off x="755650" y="1271588"/>
            <a:ext cx="74168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AT" sz="2000"/>
              <a:t>Planungsmaßnahmen wie die Zuerkennung neuer Baurechte oder die Änderung der Nutzungskategorie </a:t>
            </a:r>
            <a:r>
              <a:rPr lang="de-AT" sz="2800">
                <a:solidFill>
                  <a:srgbClr val="FF0000"/>
                </a:solidFill>
              </a:rPr>
              <a:t>steigern den Wert </a:t>
            </a:r>
            <a:r>
              <a:rPr lang="de-AT" sz="2000"/>
              <a:t>einer Immobilie.</a:t>
            </a:r>
          </a:p>
          <a:p>
            <a:pPr>
              <a:lnSpc>
                <a:spcPct val="150000"/>
              </a:lnSpc>
            </a:pPr>
            <a:endParaRPr lang="de-AT" sz="110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000"/>
              <a:t>Von dieser Wertsteigerung profitiert nicht nur der Eigentümer, sondern auch die Gemeinschaft, muss der Eigentümer doch </a:t>
            </a:r>
            <a:r>
              <a:rPr lang="de-AT" sz="2800">
                <a:solidFill>
                  <a:srgbClr val="FF0000"/>
                </a:solidFill>
              </a:rPr>
              <a:t>30 Prozent </a:t>
            </a:r>
            <a:r>
              <a:rPr lang="de-AT" sz="2000"/>
              <a:t>der Wertsteigerung</a:t>
            </a:r>
            <a:r>
              <a:rPr lang="de-DE" sz="2000"/>
              <a:t> </a:t>
            </a:r>
            <a:r>
              <a:rPr lang="de-AT" sz="2000"/>
              <a:t>der Gemeinde abgelten.</a:t>
            </a:r>
          </a:p>
          <a:p>
            <a:pPr>
              <a:lnSpc>
                <a:spcPct val="150000"/>
              </a:lnSpc>
            </a:pPr>
            <a:endParaRPr lang="de-AT" sz="110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2800">
                <a:solidFill>
                  <a:srgbClr val="FF0000"/>
                </a:solidFill>
              </a:rPr>
              <a:t>Freibetrag</a:t>
            </a:r>
            <a:r>
              <a:rPr lang="de-AT" sz="2000"/>
              <a:t>: Bestehende Baumasse kann um 30 Prozent, aber maximal 500 Kubikmeter erweitert werden.</a:t>
            </a:r>
            <a:endParaRPr lang="de-AT"/>
          </a:p>
          <a:p>
            <a:pPr>
              <a:lnSpc>
                <a:spcPct val="150000"/>
              </a:lnSpc>
            </a:pPr>
            <a:endParaRPr lang="de-AT" sz="20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9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sp>
        <p:nvSpPr>
          <p:cNvPr id="66582" name="Textplatzhalter 2"/>
          <p:cNvSpPr txBox="1">
            <a:spLocks/>
          </p:cNvSpPr>
          <p:nvPr/>
        </p:nvSpPr>
        <p:spPr bwMode="auto">
          <a:xfrm>
            <a:off x="827088" y="188913"/>
            <a:ext cx="75628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000"/>
              </a:spcAft>
            </a:pPr>
            <a:endParaRPr lang="de-AT" altLang="de-DE" b="1">
              <a:solidFill>
                <a:srgbClr val="006666"/>
              </a:solidFill>
            </a:endParaRPr>
          </a:p>
        </p:txBody>
      </p:sp>
      <p:sp>
        <p:nvSpPr>
          <p:cNvPr id="66583" name="Text Box 31"/>
          <p:cNvSpPr txBox="1">
            <a:spLocks noChangeArrowheads="1"/>
          </p:cNvSpPr>
          <p:nvPr/>
        </p:nvSpPr>
        <p:spPr bwMode="auto">
          <a:xfrm>
            <a:off x="971550" y="9080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6584" name="Line 39"/>
          <p:cNvSpPr>
            <a:spLocks noChangeShapeType="1"/>
          </p:cNvSpPr>
          <p:nvPr/>
        </p:nvSpPr>
        <p:spPr bwMode="auto">
          <a:xfrm>
            <a:off x="6300788" y="2349500"/>
            <a:ext cx="0" cy="3240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2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sp>
        <p:nvSpPr>
          <p:cNvPr id="66669" name="Text Box 36"/>
          <p:cNvSpPr txBox="1">
            <a:spLocks noChangeArrowheads="1"/>
          </p:cNvSpPr>
          <p:nvPr/>
        </p:nvSpPr>
        <p:spPr bwMode="auto">
          <a:xfrm>
            <a:off x="6372225" y="1412875"/>
            <a:ext cx="183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/>
              <a:t>Entscheidungs-spielraum der Gemeinden</a:t>
            </a:r>
            <a:endParaRPr lang="de-DE"/>
          </a:p>
        </p:txBody>
      </p:sp>
      <p:sp>
        <p:nvSpPr>
          <p:cNvPr id="66670" name="Textplatzhalter 2"/>
          <p:cNvSpPr txBox="1">
            <a:spLocks/>
          </p:cNvSpPr>
          <p:nvPr/>
        </p:nvSpPr>
        <p:spPr bwMode="auto">
          <a:xfrm>
            <a:off x="755650" y="7651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Aft>
                <a:spcPts val="1000"/>
              </a:spcAft>
            </a:pPr>
            <a:r>
              <a:rPr lang="de-AT" altLang="de-DE" sz="3200"/>
              <a:t>Ansässigen-Vorbehalt und freier Wohnbau</a:t>
            </a:r>
          </a:p>
        </p:txBody>
      </p:sp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900113" y="2349500"/>
          <a:ext cx="6335712" cy="3673475"/>
        </p:xfrm>
        <a:graphic>
          <a:graphicData uri="http://schemas.openxmlformats.org/drawingml/2006/table">
            <a:tbl>
              <a:tblPr/>
              <a:tblGrid>
                <a:gridCol w="2171700"/>
                <a:gridCol w="3259137"/>
                <a:gridCol w="90487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40 %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 Kubatur</a:t>
                      </a:r>
                      <a:endParaRPr kumimoji="0" lang="de-AT" alt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Freies Wohnen oder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andere Nutzungen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39607"/>
                      </a:srgbClr>
                    </a:solidFill>
                  </a:tcPr>
                </a:tc>
              </a:tr>
              <a:tr h="121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 für Ansässige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mit vergünstigtem Preis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11826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Wohnen</a:t>
                      </a:r>
                      <a:r>
                        <a:rPr kumimoji="0" lang="it-I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für Ansässige 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0196"/>
                      </a:srgbClr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L="144000" marR="108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sp>
        <p:nvSpPr>
          <p:cNvPr id="66692" name="Line 137"/>
          <p:cNvSpPr>
            <a:spLocks noChangeShapeType="1"/>
          </p:cNvSpPr>
          <p:nvPr/>
        </p:nvSpPr>
        <p:spPr bwMode="auto">
          <a:xfrm>
            <a:off x="6300788" y="1557338"/>
            <a:ext cx="0" cy="40322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Wohnungen mit Preisbindung</a:t>
            </a:r>
          </a:p>
        </p:txBody>
      </p:sp>
      <p:sp>
        <p:nvSpPr>
          <p:cNvPr id="67586" name="Inhaltsplatzhalt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92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smtClean="0"/>
              <a:t>Künftig kann die Gemeinde vorab einen </a:t>
            </a:r>
            <a:r>
              <a:rPr lang="de-DE" sz="2800" smtClean="0">
                <a:solidFill>
                  <a:srgbClr val="FF0000"/>
                </a:solidFill>
              </a:rPr>
              <a:t>Höchstpreis</a:t>
            </a:r>
            <a:r>
              <a:rPr lang="de-DE" sz="2800" smtClean="0"/>
              <a:t> </a:t>
            </a:r>
            <a:r>
              <a:rPr lang="de-DE" sz="2000" smtClean="0"/>
              <a:t>festlegen, zu dem eine Wohnung, die auf neu ausgewiesenem Bauland errichtet wird, vermietet oder verkauft werden muss.</a:t>
            </a:r>
          </a:p>
          <a:p>
            <a:pPr>
              <a:lnSpc>
                <a:spcPct val="150000"/>
              </a:lnSpc>
            </a:pPr>
            <a:r>
              <a:rPr lang="de-DE" sz="2000" smtClean="0"/>
              <a:t>Die Wohnungen werden mit einer entsprechenden </a:t>
            </a:r>
            <a:r>
              <a:rPr lang="de-DE" sz="2800" smtClean="0">
                <a:solidFill>
                  <a:srgbClr val="FF0000"/>
                </a:solidFill>
              </a:rPr>
              <a:t>Bindung</a:t>
            </a:r>
            <a:r>
              <a:rPr lang="de-DE" sz="2800" smtClean="0"/>
              <a:t> </a:t>
            </a:r>
            <a:r>
              <a:rPr lang="de-DE" sz="2000" smtClean="0"/>
              <a:t>belegt.</a:t>
            </a:r>
          </a:p>
          <a:p>
            <a:pPr>
              <a:lnSpc>
                <a:spcPct val="150000"/>
              </a:lnSpc>
            </a:pPr>
            <a:r>
              <a:rPr lang="de-DE" sz="2000" smtClean="0"/>
              <a:t>Damit können auch </a:t>
            </a:r>
            <a:r>
              <a:rPr lang="de-DE" sz="2800" smtClean="0">
                <a:solidFill>
                  <a:srgbClr val="FF0000"/>
                </a:solidFill>
              </a:rPr>
              <a:t>Bauunternehmen</a:t>
            </a:r>
            <a:r>
              <a:rPr lang="de-DE" sz="2800" smtClean="0"/>
              <a:t> </a:t>
            </a:r>
            <a:r>
              <a:rPr lang="de-DE" sz="2000" smtClean="0"/>
              <a:t>als Bauträger auftreten, sind allerdings an die Preisdeckelung gebunden.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5616575"/>
          </a:xfrm>
        </p:spPr>
        <p:txBody>
          <a:bodyPr anchor="ctr"/>
          <a:lstStyle/>
          <a:p>
            <a:pPr eaLnBrk="1" hangingPunct="1"/>
            <a:r>
              <a:rPr lang="de-DE" altLang="de-DE" sz="3200" smtClean="0"/>
              <a:t>Informationen / informazioni</a:t>
            </a: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400" b="1" smtClean="0"/>
              <a:t/>
            </a:r>
            <a:br>
              <a:rPr lang="de-DE" altLang="de-DE" sz="2400" b="1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>	@RaumLandschaft</a:t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r>
              <a:rPr lang="de-DE" altLang="de-DE" sz="2000" smtClean="0"/>
              <a:t>	    @TerritorioPaesaggio</a:t>
            </a:r>
            <a:br>
              <a:rPr lang="de-DE" altLang="de-DE" sz="2000" smtClean="0"/>
            </a:br>
            <a:endParaRPr lang="de-DE" altLang="de-DE" sz="2000" smtClean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2524125"/>
            <a:ext cx="6400800" cy="438150"/>
          </a:xfrm>
        </p:spPr>
        <p:txBody>
          <a:bodyPr/>
          <a:lstStyle/>
          <a:p>
            <a:pPr eaLnBrk="1" hangingPunct="1"/>
            <a:r>
              <a:rPr lang="de-DE" altLang="de-DE" sz="2000" smtClean="0">
                <a:hlinkClick r:id="rId2"/>
              </a:rPr>
              <a:t>www.provinz.bz.it/natur-raum/land-raum-mitdenken</a:t>
            </a:r>
            <a:endParaRPr lang="de-DE" altLang="de-DE" sz="2000" smtClean="0"/>
          </a:p>
          <a:p>
            <a:pPr eaLnBrk="1" hangingPunct="1"/>
            <a:endParaRPr lang="de-DE" altLang="de-DE" sz="2000" smtClean="0"/>
          </a:p>
          <a:p>
            <a:pPr eaLnBrk="1" hangingPunct="1"/>
            <a:r>
              <a:rPr lang="de-DE" altLang="de-DE" sz="2000" smtClean="0">
                <a:hlinkClick r:id="rId3"/>
              </a:rPr>
              <a:t>http://www.provincia.bz.it/natura-territorio/paesaggio-partecipa.asp</a:t>
            </a:r>
            <a:endParaRPr lang="de-DE" altLang="de-DE" sz="2000" smtClean="0"/>
          </a:p>
          <a:p>
            <a:pPr eaLnBrk="1" hangingPunct="1"/>
            <a:endParaRPr lang="de-DE" altLang="de-DE" sz="2000" smtClean="0"/>
          </a:p>
        </p:txBody>
      </p:sp>
      <p:pic>
        <p:nvPicPr>
          <p:cNvPr id="68611" name="Picture 4" descr="LW-1Z-2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805488"/>
            <a:ext cx="75596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0" y="108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altLang="de-DE"/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de-DE" altLang="de-DE"/>
          </a:p>
        </p:txBody>
      </p:sp>
      <p:pic>
        <p:nvPicPr>
          <p:cNvPr id="68614" name="Grafik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0838" y="44926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Grafik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3063" y="1484313"/>
            <a:ext cx="35337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2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de-DE" sz="3600" smtClean="0"/>
              <a:t>Das Gesetz Raum und Landschaft sorgt für…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628650" y="2125663"/>
          <a:ext cx="1557338" cy="1557337"/>
        </p:xfrm>
        <a:graphic>
          <a:graphicData uri="http://schemas.openxmlformats.org/presentationml/2006/ole">
            <p:oleObj spid="_x0000_s50185" r:id="rId3" imgW="3809524" imgH="3809524" progId="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6650038" y="2049463"/>
          <a:ext cx="1685925" cy="1685925"/>
        </p:xfrm>
        <a:graphic>
          <a:graphicData uri="http://schemas.openxmlformats.org/presentationml/2006/ole">
            <p:oleObj spid="_x0000_s50186" r:id="rId4" imgW="3809524" imgH="3809524" progId="">
              <p:embed/>
            </p:oleObj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2568575" y="2032000"/>
          <a:ext cx="1660525" cy="1662113"/>
        </p:xfrm>
        <a:graphic>
          <a:graphicData uri="http://schemas.openxmlformats.org/presentationml/2006/ole">
            <p:oleObj spid="_x0000_s50187" r:id="rId5" imgW="3809524" imgH="3809524" progId="">
              <p:embed/>
            </p:oleObj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1441450" y="3854450"/>
          <a:ext cx="1781175" cy="1781175"/>
        </p:xfrm>
        <a:graphic>
          <a:graphicData uri="http://schemas.openxmlformats.org/presentationml/2006/ole">
            <p:oleObj spid="_x0000_s50188" r:id="rId6" imgW="3809524" imgH="3809524" progId="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3578225" y="3854450"/>
          <a:ext cx="1801813" cy="1800225"/>
        </p:xfrm>
        <a:graphic>
          <a:graphicData uri="http://schemas.openxmlformats.org/presentationml/2006/ole">
            <p:oleObj spid="_x0000_s50189" r:id="rId7" imgW="3809524" imgH="3809524" progId="">
              <p:embed/>
            </p:oleObj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5837238" y="3978275"/>
          <a:ext cx="1657350" cy="1657350"/>
        </p:xfrm>
        <a:graphic>
          <a:graphicData uri="http://schemas.openxmlformats.org/presentationml/2006/ole">
            <p:oleObj spid="_x0000_s50190" r:id="rId8" imgW="3809524" imgH="3809524" progId="">
              <p:embed/>
            </p:oleObj>
          </a:graphicData>
        </a:graphic>
      </p:graphicFrame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4568825" y="1951038"/>
          <a:ext cx="1743075" cy="1743075"/>
        </p:xfrm>
        <a:graphic>
          <a:graphicData uri="http://schemas.openxmlformats.org/presentationml/2006/ole">
            <p:oleObj spid="_x0000_s50191" r:id="rId9" imgW="3809524" imgH="38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719138"/>
          </a:xfrm>
        </p:spPr>
        <p:txBody>
          <a:bodyPr anchor="ctr"/>
          <a:lstStyle/>
          <a:p>
            <a:pPr eaLnBrk="1" hangingPunct="1"/>
            <a:r>
              <a:rPr lang="de-DE" altLang="de-DE" sz="3200" smtClean="0"/>
              <a:t>Zwei Seiten derselben Medaille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557338"/>
            <a:ext cx="7416800" cy="4081462"/>
          </a:xfrm>
        </p:spPr>
        <p:txBody>
          <a:bodyPr/>
          <a:lstStyle/>
          <a:p>
            <a:pPr algn="l" eaLnBrk="1" hangingPunct="1"/>
            <a:endParaRPr lang="de-DE" altLang="de-DE" sz="1600" smtClean="0"/>
          </a:p>
          <a:p>
            <a:pPr algn="l" eaLnBrk="1" hangingPunct="1"/>
            <a:endParaRPr lang="de-DE" altLang="de-DE" sz="1600" smtClean="0"/>
          </a:p>
          <a:p>
            <a:pPr algn="l" eaLnBrk="1" hangingPunct="1"/>
            <a:endParaRPr lang="de-DE" altLang="de-DE" sz="1800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214438" y="1371600"/>
          <a:ext cx="6715125" cy="4452938"/>
        </p:xfrm>
        <a:graphic>
          <a:graphicData uri="http://schemas.openxmlformats.org/presentationml/2006/ole">
            <p:oleObj spid="_x0000_s49156" r:id="rId3" imgW="1828804" imgH="12131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de-DE" sz="3600" smtClean="0"/>
              <a:t>Raumordnung ist (auch) Raumplanung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00250"/>
            <a:ext cx="7886700" cy="45243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Um eine </a:t>
            </a:r>
            <a:r>
              <a:rPr lang="de-DE" sz="4000" dirty="0">
                <a:solidFill>
                  <a:srgbClr val="FF0000"/>
                </a:solidFill>
              </a:rPr>
              <a:t>nachhaltige Entwicklung </a:t>
            </a:r>
            <a:r>
              <a:rPr lang="de-DE" dirty="0"/>
              <a:t>und den </a:t>
            </a:r>
            <a:r>
              <a:rPr lang="de-DE" sz="4000" dirty="0">
                <a:solidFill>
                  <a:srgbClr val="FF0000"/>
                </a:solidFill>
              </a:rPr>
              <a:t>Schutz der Landschaft</a:t>
            </a:r>
            <a:r>
              <a:rPr lang="de-DE" sz="3000" dirty="0">
                <a:solidFill>
                  <a:srgbClr val="FF0000"/>
                </a:solidFill>
              </a:rPr>
              <a:t> </a:t>
            </a:r>
            <a:r>
              <a:rPr lang="de-DE" dirty="0"/>
              <a:t>zu </a:t>
            </a:r>
            <a:r>
              <a:rPr lang="de-DE" dirty="0" smtClean="0"/>
              <a:t>sichern und zugleich Ad-hoc-Entscheidungen </a:t>
            </a:r>
            <a:r>
              <a:rPr lang="de-DE" dirty="0"/>
              <a:t>und </a:t>
            </a:r>
            <a:r>
              <a:rPr lang="de-DE" sz="4000" dirty="0">
                <a:solidFill>
                  <a:srgbClr val="FF0000"/>
                </a:solidFill>
              </a:rPr>
              <a:t>mangelnde Koordination </a:t>
            </a:r>
            <a:r>
              <a:rPr lang="de-DE" dirty="0"/>
              <a:t>zu verhindern, setzt das Gesetz Raum und Landschaft auf umfassende Planung</a:t>
            </a:r>
            <a:r>
              <a:rPr lang="de-DE" dirty="0" smtClean="0"/>
              <a:t>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100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825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 smtClean="0"/>
              <a:t>Die </a:t>
            </a:r>
            <a:r>
              <a:rPr lang="de-DE" dirty="0"/>
              <a:t>Planungsaufgaben werden </a:t>
            </a:r>
            <a:r>
              <a:rPr lang="de-DE" sz="4000" dirty="0">
                <a:solidFill>
                  <a:srgbClr val="FF0000"/>
                </a:solidFill>
              </a:rPr>
              <a:t>Land und Gemeinden </a:t>
            </a:r>
            <a:r>
              <a:rPr lang="de-DE" dirty="0"/>
              <a:t>zugewiesen, wobei jene der </a:t>
            </a:r>
            <a:r>
              <a:rPr lang="de-DE" sz="4000" dirty="0" smtClean="0">
                <a:solidFill>
                  <a:srgbClr val="FF0000"/>
                </a:solidFill>
              </a:rPr>
              <a:t>Gemeinden deutlich aufgewertet </a:t>
            </a:r>
            <a:r>
              <a:rPr lang="de-DE" dirty="0" smtClean="0"/>
              <a:t>werden</a:t>
            </a:r>
            <a:r>
              <a:rPr lang="de-DE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de-DE" sz="4000" smtClean="0"/>
              <a:t>Pläne und Programme</a:t>
            </a:r>
          </a:p>
        </p:txBody>
      </p:sp>
      <p:sp>
        <p:nvSpPr>
          <p:cNvPr id="51209" name="Inhaltsplatzhalter 2"/>
          <p:cNvSpPr>
            <a:spLocks noGrp="1"/>
          </p:cNvSpPr>
          <p:nvPr>
            <p:ph idx="1"/>
          </p:nvPr>
        </p:nvSpPr>
        <p:spPr>
          <a:xfrm>
            <a:off x="628650" y="1892300"/>
            <a:ext cx="7886700" cy="3779838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endParaRPr lang="de-DE" smtClean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224213" y="2125663"/>
          <a:ext cx="2695575" cy="2695575"/>
        </p:xfrm>
        <a:graphic>
          <a:graphicData uri="http://schemas.openxmlformats.org/presentationml/2006/ole">
            <p:oleObj spid="_x0000_s51205" r:id="rId3" imgW="3593651" imgH="3593651" progId="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053138" y="2125663"/>
          <a:ext cx="2695575" cy="2695575"/>
        </p:xfrm>
        <a:graphic>
          <a:graphicData uri="http://schemas.openxmlformats.org/presentationml/2006/ole">
            <p:oleObj spid="_x0000_s51206" r:id="rId4" imgW="3593651" imgH="3593651" progId="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95288" y="2125663"/>
          <a:ext cx="2695575" cy="2695575"/>
        </p:xfrm>
        <a:graphic>
          <a:graphicData uri="http://schemas.openxmlformats.org/presentationml/2006/ole">
            <p:oleObj spid="_x0000_s51207" r:id="rId5" imgW="3593651" imgH="359365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Neue Organe, neue Besetzung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510698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FontTx/>
              <a:buNone/>
              <a:defRPr/>
            </a:pPr>
            <a:r>
              <a:rPr lang="de-DE" dirty="0" smtClean="0"/>
              <a:t>Das Gesetz Raum und Landschaft hat das </a:t>
            </a:r>
            <a:r>
              <a:rPr lang="de-DE" sz="3800" dirty="0">
                <a:solidFill>
                  <a:srgbClr val="FF0000"/>
                </a:solidFill>
              </a:rPr>
              <a:t>Gemeinwohl</a:t>
            </a:r>
            <a:r>
              <a:rPr lang="de-DE" sz="3800" dirty="0"/>
              <a:t> </a:t>
            </a:r>
            <a:r>
              <a:rPr lang="de-DE" dirty="0" smtClean="0"/>
              <a:t>und nur das Gemeinwohl im Blick. </a:t>
            </a:r>
          </a:p>
          <a:p>
            <a:pPr marL="0" indent="0">
              <a:lnSpc>
                <a:spcPct val="160000"/>
              </a:lnSpc>
              <a:buFontTx/>
              <a:buNone/>
              <a:defRPr/>
            </a:pPr>
            <a:endParaRPr lang="de-DE" sz="1200" dirty="0"/>
          </a:p>
          <a:p>
            <a:pPr marL="0" indent="0">
              <a:lnSpc>
                <a:spcPct val="160000"/>
              </a:lnSpc>
              <a:buFontTx/>
              <a:buNone/>
              <a:defRPr/>
            </a:pPr>
            <a:r>
              <a:rPr lang="de-DE" dirty="0" smtClean="0"/>
              <a:t>Deshalb werden die Kommissionen und Beiräte nicht mehr mit Interessensvertretern, sondern mit </a:t>
            </a:r>
            <a:r>
              <a:rPr lang="de-DE" sz="3800" dirty="0">
                <a:solidFill>
                  <a:srgbClr val="FF0000"/>
                </a:solidFill>
              </a:rPr>
              <a:t>Fachleuten</a:t>
            </a:r>
            <a:r>
              <a:rPr lang="de-DE" sz="3800" dirty="0"/>
              <a:t> </a:t>
            </a:r>
            <a:r>
              <a:rPr lang="de-DE" dirty="0" smtClean="0"/>
              <a:t>besetzt. </a:t>
            </a:r>
          </a:p>
          <a:p>
            <a:pPr marL="0" indent="0">
              <a:lnSpc>
                <a:spcPct val="160000"/>
              </a:lnSpc>
              <a:buFontTx/>
              <a:buNone/>
              <a:defRPr/>
            </a:pPr>
            <a:endParaRPr lang="de-DE" sz="1200" dirty="0"/>
          </a:p>
          <a:p>
            <a:pPr marL="0" indent="0">
              <a:lnSpc>
                <a:spcPct val="160000"/>
              </a:lnSpc>
              <a:buFontTx/>
              <a:buNone/>
              <a:defRPr/>
            </a:pPr>
            <a:r>
              <a:rPr lang="de-DE" dirty="0" smtClean="0"/>
              <a:t>Sie garantieren </a:t>
            </a:r>
            <a:r>
              <a:rPr lang="de-DE" sz="3800" dirty="0">
                <a:solidFill>
                  <a:srgbClr val="FF0000"/>
                </a:solidFill>
              </a:rPr>
              <a:t>transparente Entscheidungen </a:t>
            </a:r>
            <a:r>
              <a:rPr lang="de-DE" dirty="0" smtClean="0"/>
              <a:t>nach rein </a:t>
            </a:r>
            <a:r>
              <a:rPr lang="de-DE" sz="3700" dirty="0">
                <a:solidFill>
                  <a:srgbClr val="FF0000"/>
                </a:solidFill>
              </a:rPr>
              <a:t>fachlichen Kriterien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059113" y="3284538"/>
          <a:ext cx="3744912" cy="3744912"/>
        </p:xfrm>
        <a:graphic>
          <a:graphicData uri="http://schemas.openxmlformats.org/presentationml/2006/ole">
            <p:oleObj spid="_x0000_s52227" r:id="rId3" imgW="7338977" imgH="7338977" progId="">
              <p:embed/>
            </p:oleObj>
          </a:graphicData>
        </a:graphic>
      </p:graphicFrame>
      <p:sp>
        <p:nvSpPr>
          <p:cNvPr id="5222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Die Landeskommission</a:t>
            </a:r>
            <a:br>
              <a:rPr lang="de-DE" sz="3600" smtClean="0"/>
            </a:br>
            <a:r>
              <a:rPr lang="de-DE" sz="3600" smtClean="0"/>
              <a:t>für Raum und Landschaft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32639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2000" dirty="0" smtClean="0"/>
              <a:t>ist das Fach</a:t>
            </a:r>
            <a:r>
              <a:rPr lang="de-DE" sz="2800" dirty="0">
                <a:solidFill>
                  <a:srgbClr val="FF0000"/>
                </a:solidFill>
              </a:rPr>
              <a:t>beratungsorgan</a:t>
            </a:r>
            <a:r>
              <a:rPr lang="de-DE" sz="2000" dirty="0" smtClean="0"/>
              <a:t> der Landesregierung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 smtClean="0"/>
              <a:t>gibt immer dann Gutachten und Stellungnahmen ab, wenn das Land zuständig ist</a:t>
            </a:r>
            <a:endParaRPr lang="de-DE" sz="20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de-DE" sz="2000" dirty="0" smtClean="0"/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b</a:t>
            </a:r>
            <a:r>
              <a:rPr lang="de-DE" sz="2000" dirty="0" smtClean="0"/>
              <a:t>esteht aus…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771775" y="3117850"/>
          <a:ext cx="4608513" cy="3548063"/>
        </p:xfrm>
        <a:graphic>
          <a:graphicData uri="http://schemas.openxmlformats.org/presentationml/2006/ole">
            <p:oleObj spid="_x0000_s53251" r:id="rId3" imgW="7338977" imgH="5650525" progId="">
              <p:embed/>
            </p:oleObj>
          </a:graphicData>
        </a:graphic>
      </p:graphicFrame>
      <p:sp>
        <p:nvSpPr>
          <p:cNvPr id="532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Die Gemeindekommission</a:t>
            </a:r>
            <a:br>
              <a:rPr lang="de-DE" sz="3600" smtClean="0"/>
            </a:br>
            <a:r>
              <a:rPr lang="de-DE" sz="3600" smtClean="0"/>
              <a:t>für Raum und Landschaft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32639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2000" dirty="0" smtClean="0"/>
              <a:t>ist auf </a:t>
            </a:r>
            <a:r>
              <a:rPr lang="de-DE" sz="2800" dirty="0">
                <a:solidFill>
                  <a:srgbClr val="FF0000"/>
                </a:solidFill>
              </a:rPr>
              <a:t>Gemeinde</a:t>
            </a:r>
            <a:r>
              <a:rPr lang="de-DE" sz="2000" dirty="0" smtClean="0"/>
              <a:t>ebene oder </a:t>
            </a:r>
            <a:r>
              <a:rPr lang="de-DE" sz="2800" dirty="0">
                <a:solidFill>
                  <a:srgbClr val="FF0000"/>
                </a:solidFill>
              </a:rPr>
              <a:t>übergemeindlich</a:t>
            </a:r>
            <a:r>
              <a:rPr lang="de-DE" sz="2800" dirty="0"/>
              <a:t> </a:t>
            </a:r>
            <a:r>
              <a:rPr lang="de-DE" sz="2000" dirty="0" smtClean="0"/>
              <a:t>tätig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Unterstützt die </a:t>
            </a:r>
            <a:r>
              <a:rPr lang="de-DE" sz="2000" dirty="0" smtClean="0"/>
              <a:t>Gemeinde(n) </a:t>
            </a:r>
            <a:r>
              <a:rPr lang="de-DE" sz="2000" dirty="0"/>
              <a:t>bei der Prüfung </a:t>
            </a:r>
            <a:r>
              <a:rPr lang="de-DE" sz="2000" dirty="0" smtClean="0"/>
              <a:t>besonders wichtiger Pläne </a:t>
            </a:r>
            <a:r>
              <a:rPr lang="de-DE" sz="2000" dirty="0"/>
              <a:t>und </a:t>
            </a:r>
            <a:r>
              <a:rPr lang="de-DE" sz="2000" dirty="0" smtClean="0"/>
              <a:t>Projekte</a:t>
            </a:r>
          </a:p>
          <a:p>
            <a:pPr>
              <a:lnSpc>
                <a:spcPct val="150000"/>
              </a:lnSpc>
              <a:defRPr/>
            </a:pPr>
            <a:endParaRPr lang="de-DE" sz="20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de-DE" sz="2000" dirty="0" smtClean="0"/>
          </a:p>
          <a:p>
            <a:pPr>
              <a:lnSpc>
                <a:spcPct val="150000"/>
              </a:lnSpc>
              <a:defRPr/>
            </a:pPr>
            <a:r>
              <a:rPr lang="de-DE" sz="2000" dirty="0"/>
              <a:t>b</a:t>
            </a:r>
            <a:r>
              <a:rPr lang="de-DE" sz="2000" dirty="0" smtClean="0"/>
              <a:t>esteht aus…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2293938" y="1911350"/>
          <a:ext cx="4556125" cy="3744913"/>
        </p:xfrm>
        <a:graphic>
          <a:graphicData uri="http://schemas.openxmlformats.org/presentationml/2006/ole">
            <p:oleObj spid="_x0000_s38930" r:id="rId3" imgW="5079365" imgH="4177778" progId="">
              <p:embed/>
            </p:oleObj>
          </a:graphicData>
        </a:graphic>
      </p:graphicFrame>
      <p:sp>
        <p:nvSpPr>
          <p:cNvPr id="389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Erleichterte Beziehungen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51800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Die Gemeinden richten eine </a:t>
            </a:r>
            <a:r>
              <a:rPr lang="de-DE" sz="4100" dirty="0">
                <a:solidFill>
                  <a:srgbClr val="FF0000"/>
                </a:solidFill>
              </a:rPr>
              <a:t>Servicestelle</a:t>
            </a:r>
            <a:r>
              <a:rPr lang="de-DE" sz="4100" dirty="0"/>
              <a:t> </a:t>
            </a:r>
            <a:r>
              <a:rPr lang="de-DE" dirty="0"/>
              <a:t>für Bau- und Landschaftsangelegenheiten ein.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45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Sie ist die </a:t>
            </a:r>
            <a:r>
              <a:rPr lang="de-DE" sz="4100" dirty="0">
                <a:solidFill>
                  <a:srgbClr val="FF0000"/>
                </a:solidFill>
              </a:rPr>
              <a:t>einzige Anlaufstelle </a:t>
            </a:r>
            <a:r>
              <a:rPr lang="de-DE" dirty="0"/>
              <a:t>für den Bürger, alle Anträge werden hier eingereicht, alle Genehmigungen abgeholt.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sz="450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de-DE" dirty="0"/>
              <a:t>Die Beziehungen zwischen Gemeinden und Bürgern werden damit wesentlich </a:t>
            </a:r>
            <a:r>
              <a:rPr lang="de-DE" sz="4100" dirty="0">
                <a:solidFill>
                  <a:srgbClr val="FF0000"/>
                </a:solidFill>
              </a:rPr>
              <a:t>erleichtert</a:t>
            </a:r>
            <a:r>
              <a:rPr lang="de-DE" dirty="0"/>
              <a:t>.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Bildschirmpräsentation (4:3)</PresentationFormat>
  <Paragraphs>162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Standarddesign</vt:lpstr>
      <vt:lpstr>Folie 1</vt:lpstr>
      <vt:lpstr>Das Gesetz Raum und Landschaft sorgt für…</vt:lpstr>
      <vt:lpstr>Zwei Seiten derselben Medaille</vt:lpstr>
      <vt:lpstr>Raumordnung ist (auch) Raumplanung</vt:lpstr>
      <vt:lpstr>Pläne und Programme</vt:lpstr>
      <vt:lpstr>Neue Organe, neue Besetzung</vt:lpstr>
      <vt:lpstr>Die Landeskommission für Raum und Landschaft</vt:lpstr>
      <vt:lpstr>Die Gemeindekommission für Raum und Landschaft</vt:lpstr>
      <vt:lpstr>Erleichterte Beziehungen</vt:lpstr>
      <vt:lpstr>Welche Baurechtstitel gibt es?</vt:lpstr>
      <vt:lpstr>Ein neues Paradigma</vt:lpstr>
      <vt:lpstr>Ziele der Abgrenzung sind</vt:lpstr>
      <vt:lpstr>Mischgebiete</vt:lpstr>
      <vt:lpstr>Zwei zentrale Grundsätze</vt:lpstr>
      <vt:lpstr>Folie 15</vt:lpstr>
      <vt:lpstr>Folie 16</vt:lpstr>
      <vt:lpstr>Wohnungen mit Preisbindung</vt:lpstr>
      <vt:lpstr>Informationen / informazioni            @RaumLandschaft       @TerritorioPaesaggio </vt:lpstr>
    </vt:vector>
  </TitlesOfParts>
  <Company>prov.bz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Mara Dellosso</dc:creator>
  <cp:lastModifiedBy>Johanna Woerndle</cp:lastModifiedBy>
  <cp:revision>86</cp:revision>
  <dcterms:created xsi:type="dcterms:W3CDTF">2016-09-16T07:01:12Z</dcterms:created>
  <dcterms:modified xsi:type="dcterms:W3CDTF">2017-03-24T10:09:28Z</dcterms:modified>
</cp:coreProperties>
</file>