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275" r:id="rId7"/>
    <p:sldId id="276" r:id="rId8"/>
    <p:sldId id="277" r:id="rId9"/>
    <p:sldId id="278" r:id="rId10"/>
    <p:sldId id="274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mstrahler, Werner" initials="PW" lastIdx="1" clrIdx="0">
    <p:extLst>
      <p:ext uri="{19B8F6BF-5375-455C-9EA6-DF929625EA0E}">
        <p15:presenceInfo xmlns:p15="http://schemas.microsoft.com/office/powerpoint/2012/main" userId="S::pb16689@prov.bz::ccd6dd31-2de8-4e04-a5dc-17f9d39f97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5" autoAdjust="0"/>
    <p:restoredTop sz="94665"/>
  </p:normalViewPr>
  <p:slideViewPr>
    <p:cSldViewPr snapToGrid="0">
      <p:cViewPr varScale="1">
        <p:scale>
          <a:sx n="60" d="100"/>
          <a:sy n="60" d="100"/>
        </p:scale>
        <p:origin x="168" y="4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88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35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55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617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08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712269" y="0"/>
            <a:ext cx="20959462" cy="139838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29062" y="406546"/>
            <a:ext cx="13716003" cy="914876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 e 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-01.png" descr="powerpoint-01.png">
            <a:extLst>
              <a:ext uri="{FF2B5EF4-FFF2-40B4-BE49-F238E27FC236}">
                <a16:creationId xmlns:a16="http://schemas.microsoft.com/office/drawing/2014/main" id="{C7B62612-1248-44F8-9E57-841994DCD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51869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r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-03.png" descr="powerpoint-03.png">
            <a:extLst>
              <a:ext uri="{FF2B5EF4-FFF2-40B4-BE49-F238E27FC236}">
                <a16:creationId xmlns:a16="http://schemas.microsoft.com/office/drawing/2014/main" id="{5DFE9772-F6D3-4E11-AF0A-CE57EB77F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8"/>
            <a:ext cx="24384000" cy="137125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6231433" y="863203"/>
            <a:ext cx="17439681" cy="1162645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8794253" y="3637358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42031" y="7072312"/>
            <a:ext cx="8514489" cy="567928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1250156"/>
            <a:ext cx="8251032" cy="55006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91704" y="1250156"/>
            <a:ext cx="16850321" cy="11233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incia.bz.it/lavoro-economia/lavoro/statistiche/rapporti.asp" TargetMode="External"/><Relationship Id="rId2" Type="http://schemas.openxmlformats.org/officeDocument/2006/relationships/hyperlink" Target="http://www.provinz.bz.it/arbeit-wirtschaft/arbeit/statistik/arbeitsmarktberichte.asp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Wirtschafts- und…"/>
          <p:cNvSpPr txBox="1">
            <a:spLocks noGrp="1"/>
          </p:cNvSpPr>
          <p:nvPr>
            <p:ph type="ctrTitle" idx="4294967295"/>
          </p:nvPr>
        </p:nvSpPr>
        <p:spPr>
          <a:xfrm>
            <a:off x="400051" y="6991350"/>
            <a:ext cx="10420350" cy="56197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 defTabSz="457200">
              <a:lnSpc>
                <a:spcPct val="90000"/>
              </a:lnSpc>
              <a:defRPr sz="9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de-DE" sz="6600" dirty="0"/>
              <a:t>Arbeitsmarktbericht</a:t>
            </a:r>
            <a:br>
              <a:rPr lang="de-DE" sz="6600" dirty="0"/>
            </a:br>
            <a:r>
              <a:rPr lang="de-DE" sz="6600" dirty="0"/>
              <a:t>Südtirol</a:t>
            </a:r>
            <a:br>
              <a:rPr lang="de-DE" sz="6600" dirty="0"/>
            </a:br>
            <a:br>
              <a:rPr lang="de-DE" sz="6600" dirty="0"/>
            </a:br>
            <a:r>
              <a:rPr lang="it-IT" sz="6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Rapporto sul</a:t>
            </a:r>
            <a:br>
              <a:rPr lang="it-IT" sz="6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IT" sz="6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mercato del lavoro in provincia di Bolzano</a:t>
            </a:r>
            <a:br>
              <a:rPr lang="it-IT" sz="6600" b="1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6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4425FD-6AE4-4ADC-AC62-FDFBF775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217" y="5734050"/>
            <a:ext cx="4749565" cy="6516364"/>
          </a:xfrm>
          <a:prstGeom prst="rect">
            <a:avLst/>
          </a:prstGeom>
          <a:ln>
            <a:noFill/>
          </a:ln>
          <a:effectLst>
            <a:reflection blurRad="50800" stA="30000" endPos="30000" dist="190500" dir="5400000" sy="-100000" algn="bl" rotWithShape="0"/>
          </a:effectLst>
          <a:scene3d>
            <a:camera prst="perspectiveContrastingRightFacing" fov="1500000">
              <a:rot lat="300000" lon="19800000" rev="0"/>
            </a:camera>
            <a:lightRig rig="threePt" dir="t"/>
          </a:scene3d>
          <a:sp3d prstMaterial="matte">
            <a:bevelT w="12700" h="381000"/>
            <a:bevelB w="12700"/>
          </a:sp3d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68865FA-B8A5-4910-BB42-E25D452C070B}"/>
              </a:ext>
            </a:extLst>
          </p:cNvPr>
          <p:cNvCxnSpPr>
            <a:cxnSpLocks/>
          </p:cNvCxnSpPr>
          <p:nvPr/>
        </p:nvCxnSpPr>
        <p:spPr>
          <a:xfrm>
            <a:off x="495300" y="9258300"/>
            <a:ext cx="5076824" cy="0"/>
          </a:xfrm>
          <a:prstGeom prst="line">
            <a:avLst/>
          </a:prstGeom>
          <a:noFill/>
          <a:ln w="635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2D1C59F-FEDE-419A-BE4D-A4D3C9EBE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55" y="4559032"/>
            <a:ext cx="12540976" cy="7977898"/>
          </a:xfrm>
          <a:prstGeom prst="rect">
            <a:avLst/>
          </a:prstGeom>
          <a:ln>
            <a:noFill/>
          </a:ln>
          <a:effectLst>
            <a:outerShdw blurRad="1270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8">
            <a:extLst>
              <a:ext uri="{FF2B5EF4-FFF2-40B4-BE49-F238E27FC236}">
                <a16:creationId xmlns:a16="http://schemas.microsoft.com/office/drawing/2014/main" id="{ED31655B-6EF8-495B-9715-ED825FB960EE}"/>
              </a:ext>
            </a:extLst>
          </p:cNvPr>
          <p:cNvSpPr txBox="1"/>
          <p:nvPr/>
        </p:nvSpPr>
        <p:spPr>
          <a:xfrm>
            <a:off x="3146332" y="12536930"/>
            <a:ext cx="10110422" cy="58477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95000"/>
                  </a:schemeClr>
                </a:solidFill>
              </a:rPr>
              <a:t>ABTEILUNG ARBEIT – AMT FÜR ARBEITSMARKTBEOBACHTUNG</a:t>
            </a:r>
          </a:p>
          <a:p>
            <a:pPr algn="ctr"/>
            <a:r>
              <a:rPr lang="it-IT" sz="1600" dirty="0">
                <a:solidFill>
                  <a:schemeClr val="bg1">
                    <a:lumMod val="95000"/>
                  </a:schemeClr>
                </a:solidFill>
              </a:rPr>
              <a:t>RIPARTIZIONE LAVORO – UFFICIO OSSERVAZIONE MERCATO DEL LAVORO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1AC0C7-EDAD-4099-AA63-551781D36060}"/>
              </a:ext>
            </a:extLst>
          </p:cNvPr>
          <p:cNvSpPr txBox="1"/>
          <p:nvPr/>
        </p:nvSpPr>
        <p:spPr>
          <a:xfrm>
            <a:off x="-19471" y="4559032"/>
            <a:ext cx="546014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Nov. 2019 – Apr. 2020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0E047A56-6F77-4C39-84F1-A573C0F57120}"/>
              </a:ext>
            </a:extLst>
          </p:cNvPr>
          <p:cNvGrpSpPr/>
          <p:nvPr/>
        </p:nvGrpSpPr>
        <p:grpSpPr>
          <a:xfrm>
            <a:off x="402514" y="6596270"/>
            <a:ext cx="15169324" cy="4625721"/>
            <a:chOff x="688264" y="6234320"/>
            <a:chExt cx="15169324" cy="4625721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6FAB891-A0D9-4C40-AD7B-30F6665D1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264" y="6234320"/>
              <a:ext cx="15169324" cy="46257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3696CFB-175E-42B2-8555-F7D6BA6D61E7}"/>
                </a:ext>
              </a:extLst>
            </p:cNvPr>
            <p:cNvSpPr/>
            <p:nvPr/>
          </p:nvSpPr>
          <p:spPr>
            <a:xfrm>
              <a:off x="3438401" y="8748374"/>
              <a:ext cx="781200" cy="77966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>
              <a:glow rad="63500">
                <a:srgbClr val="C0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ACCA12DE-AF54-41FD-A3BB-5679FDD5F11C}"/>
                </a:ext>
              </a:extLst>
            </p:cNvPr>
            <p:cNvSpPr/>
            <p:nvPr/>
          </p:nvSpPr>
          <p:spPr>
            <a:xfrm>
              <a:off x="12232121" y="8748374"/>
              <a:ext cx="781200" cy="779665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  <a:effectLst>
              <a:glow rad="63500">
                <a:srgbClr val="C0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17300505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EC9F792-59D6-4862-8C8F-6BC376758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" t="1104" r="852" b="1104"/>
          <a:stretch/>
        </p:blipFill>
        <p:spPr>
          <a:xfrm>
            <a:off x="720000" y="4795200"/>
            <a:ext cx="14616000" cy="8406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9611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EB05AB9-07CF-4150-A190-6DD52BCD1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0"/>
          <a:stretch/>
        </p:blipFill>
        <p:spPr>
          <a:xfrm>
            <a:off x="728419" y="4711485"/>
            <a:ext cx="14847377" cy="8663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7483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F7812C0-C046-42E1-8710-687A1E796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1" y="4717641"/>
            <a:ext cx="14817162" cy="8677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7878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Wirtschafts- und…"/>
          <p:cNvSpPr txBox="1">
            <a:spLocks noGrp="1"/>
          </p:cNvSpPr>
          <p:nvPr>
            <p:ph type="ctrTitle" idx="4294967295"/>
          </p:nvPr>
        </p:nvSpPr>
        <p:spPr>
          <a:xfrm>
            <a:off x="0" y="5849938"/>
            <a:ext cx="14716125" cy="464343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457200">
              <a:lnSpc>
                <a:spcPct val="90000"/>
              </a:lnSpc>
              <a:defRPr sz="9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7200" dirty="0"/>
          </a:p>
          <a:p>
            <a:pPr algn="l" defTabSz="457200">
              <a:lnSpc>
                <a:spcPct val="90000"/>
              </a:lnSpc>
              <a:defRPr sz="9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7A9A67D-0D46-4138-B551-E98A7228EF41}"/>
              </a:ext>
            </a:extLst>
          </p:cNvPr>
          <p:cNvSpPr/>
          <p:nvPr/>
        </p:nvSpPr>
        <p:spPr>
          <a:xfrm>
            <a:off x="5565912" y="7260915"/>
            <a:ext cx="10320386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http://www.provinz.bz.it/arbeit-wirtschaft/arbeit/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statistik</a:t>
            </a:r>
            <a:r>
              <a:rPr lang="de-DE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/arbeitsmarktberichte.asp</a:t>
            </a: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http://www.provincia.bz.it/lavoro-economia/lavoro/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statistiche</a:t>
            </a:r>
            <a:r>
              <a:rPr lang="de-DE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/rapporti.asp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5DE5D86B-8668-4262-8D15-EE7854B23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73" y="5849938"/>
            <a:ext cx="4749565" cy="6516364"/>
          </a:xfrm>
          <a:prstGeom prst="rect">
            <a:avLst/>
          </a:prstGeom>
          <a:ln>
            <a:noFill/>
          </a:ln>
          <a:effectLst>
            <a:reflection blurRad="50800" stA="68000" endPos="30000" dist="190500" dir="5400000" sy="-100000" algn="bl" rotWithShape="0"/>
          </a:effectLst>
          <a:scene3d>
            <a:camera prst="perspectiveContrastingRightFacing" fov="1500000">
              <a:rot lat="300000" lon="19800000" rev="0"/>
            </a:camera>
            <a:lightRig rig="threePt" dir="t"/>
          </a:scene3d>
          <a:sp3d prstMaterial="matte">
            <a:bevelT w="12700" h="381000"/>
            <a:bevelB w="12700"/>
          </a:sp3d>
        </p:spPr>
      </p:pic>
    </p:spTree>
    <p:extLst>
      <p:ext uri="{BB962C8B-B14F-4D97-AF65-F5344CB8AC3E}">
        <p14:creationId xmlns:p14="http://schemas.microsoft.com/office/powerpoint/2010/main" val="9376922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0F69A0F664C74F9AB8CC22E3EC1B49" ma:contentTypeVersion="7" ma:contentTypeDescription="Creare un nuovo documento." ma:contentTypeScope="" ma:versionID="5d644d3357c2b3baa4dc357581bcdeb2">
  <xsd:schema xmlns:xsd="http://www.w3.org/2001/XMLSchema" xmlns:xs="http://www.w3.org/2001/XMLSchema" xmlns:p="http://schemas.microsoft.com/office/2006/metadata/properties" xmlns:ns3="7d442b4c-7589-4bb9-936c-5aa516d17284" xmlns:ns4="9f7961f7-927b-4ed4-b1ee-769b8ac0d8dd" targetNamespace="http://schemas.microsoft.com/office/2006/metadata/properties" ma:root="true" ma:fieldsID="cd2ed219c78a8e4a3d7c9a466f31002e" ns3:_="" ns4:_="">
    <xsd:import namespace="7d442b4c-7589-4bb9-936c-5aa516d17284"/>
    <xsd:import namespace="9f7961f7-927b-4ed4-b1ee-769b8ac0d8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42b4c-7589-4bb9-936c-5aa516d17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961f7-927b-4ed4-b1ee-769b8ac0d8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86605C-4FB4-4252-9710-3AA107FA093E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f7961f7-927b-4ed4-b1ee-769b8ac0d8dd"/>
    <ds:schemaRef ds:uri="7d442b4c-7589-4bb9-936c-5aa516d17284"/>
  </ds:schemaRefs>
</ds:datastoreItem>
</file>

<file path=customXml/itemProps2.xml><?xml version="1.0" encoding="utf-8"?>
<ds:datastoreItem xmlns:ds="http://schemas.openxmlformats.org/officeDocument/2006/customXml" ds:itemID="{2637970B-1807-4E0E-9BC7-A034781265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2A1D3C-4FE9-420C-A845-43EEC39B7B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42b4c-7589-4bb9-936c-5aa516d17284"/>
    <ds:schemaRef ds:uri="9f7961f7-927b-4ed4-b1ee-769b8ac0d8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Benutzerdefiniert</PresentationFormat>
  <Paragraphs>9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Arbeitsmarktbericht Südtirol  Rapporto sul mercato del lavoro in provincia di Bolzano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Wirtschafts- und  Sozialpaket Südtirol</dc:title>
  <dc:creator>Niedermair, Walter</dc:creator>
  <cp:lastModifiedBy>Pramstrahler, Werner</cp:lastModifiedBy>
  <cp:revision>24</cp:revision>
  <dcterms:modified xsi:type="dcterms:W3CDTF">2020-06-04T17:30:06Z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0x0101003A0F69A0F664C74F9AB8CC22E3EC1B49</vt:lpwstr>
  </property>
</Properties>
</file>