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88" r:id="rId4"/>
    <p:sldId id="257" r:id="rId5"/>
    <p:sldId id="290" r:id="rId6"/>
    <p:sldId id="258" r:id="rId7"/>
    <p:sldId id="292" r:id="rId8"/>
    <p:sldId id="284" r:id="rId9"/>
    <p:sldId id="297" r:id="rId10"/>
    <p:sldId id="280" r:id="rId11"/>
    <p:sldId id="293" r:id="rId12"/>
    <p:sldId id="282" r:id="rId13"/>
    <p:sldId id="291" r:id="rId14"/>
    <p:sldId id="299" r:id="rId15"/>
    <p:sldId id="283" r:id="rId16"/>
    <p:sldId id="263" r:id="rId17"/>
    <p:sldId id="259" r:id="rId18"/>
    <p:sldId id="260" r:id="rId19"/>
    <p:sldId id="264" r:id="rId20"/>
    <p:sldId id="265" r:id="rId21"/>
    <p:sldId id="266" r:id="rId22"/>
    <p:sldId id="267" r:id="rId23"/>
    <p:sldId id="269" r:id="rId24"/>
    <p:sldId id="268" r:id="rId25"/>
    <p:sldId id="289" r:id="rId26"/>
    <p:sldId id="270" r:id="rId27"/>
    <p:sldId id="273" r:id="rId28"/>
    <p:sldId id="274" r:id="rId29"/>
    <p:sldId id="275" r:id="rId30"/>
    <p:sldId id="276" r:id="rId31"/>
    <p:sldId id="298" r:id="rId32"/>
    <p:sldId id="277" r:id="rId33"/>
    <p:sldId id="294" r:id="rId34"/>
    <p:sldId id="278" r:id="rId35"/>
    <p:sldId id="295" r:id="rId36"/>
    <p:sldId id="285" r:id="rId37"/>
    <p:sldId id="286" r:id="rId38"/>
    <p:sldId id="296" r:id="rId39"/>
    <p:sldId id="287" r:id="rId40"/>
  </p:sldIdLst>
  <p:sldSz cx="12192000" cy="6858000"/>
  <p:notesSz cx="6808788" cy="99409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20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2CCFB3-06F0-45C1-83EB-F15B1E9A0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1091169-0802-493B-969A-DF331E66C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8424FB-F8C5-49C1-AA81-9A23B0498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26.07.2018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854E3A-AB36-495A-8677-0689C7991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4EDDC5-8A4B-4078-A5F0-2A014D244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8179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4BC387-C08D-488E-8A78-A2C8483E7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34C179A-3044-46FA-9F7A-592F46C2D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003A0D-DB8E-4EB6-AB81-7A235613D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26.07.2018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E47E7F-2633-48BF-ACFD-C5AE0551A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1C4D0A-559F-4ADF-BC39-3B045748D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8313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81FF2EC-7001-4B9A-BBED-747AC5D9A6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6D32BFB-59A1-40D3-B8D2-7A6D24AFF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26A2CA-855D-4C6C-8C0E-A712A3D1C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26.07.2018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11F924-BE53-4203-84F1-6C14D4F05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A97892-5740-44ED-88DF-C8886A894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392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BE4025-9116-44FE-881C-0B7D26225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56804D-06F7-417F-BBE4-9DF45F689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F7142F-3477-4CB3-BADB-A0E5CD424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26.07.2018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799761-9A03-48AC-A482-FDC43AB01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FE1F13-F368-41CE-ADA4-07C9067B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477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44196-4BCB-4E9D-B44F-868F06D67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BA94B0-ACBB-4E1F-B092-414260B16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8D6950-87BE-4BD3-92A1-3D264C356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26.07.2018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C698E7-A7DB-4EB2-A045-1E34CA854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CCFB14-CE70-44C7-BF93-3D0FE031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826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37BF4-06FB-47E1-9584-4F3ED9EA6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D7206B-C41A-4EA8-A064-5098CD49C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0D57A50-E8E0-4722-B819-9238F2520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F04CE33-BF29-4797-83CD-782941263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26.07.2018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FE7C633-B4ED-4171-9736-7BE892F34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B00C97-27A8-4A0C-B4C6-2C74CFB08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38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91D2F-5BA2-48BC-96E8-FC83621C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054B72-B3D0-4E73-969B-BDB5EEC36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E851EE-A3F8-447E-AAFA-900D303DE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B6E7E76-2986-4705-A728-F9EAF410A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23939C6-059F-44DF-BA3A-915296BE6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39DC5E2-6B47-4320-8C58-A1246A76E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26.07.2018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1A73600-BE86-4FCB-ABFD-D62B9F02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6BE9C50-D15F-450A-BA8F-E90E846D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708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40BDF2-8D3C-4389-B088-509D451D1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B3E713-31B4-411D-AD55-E0624DFD6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26.07.2018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9061D9-BE02-42A2-88E1-2477CCB64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029035-AAD8-48D7-9112-6432BAEC1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9960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20DF44F-A5DD-45DB-9EE9-D9DBC784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26.07.2018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71A86D7-755C-43B3-B814-04C8DA8D8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7473F5-3832-4B59-A474-5AC569C9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748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1A73B6-9D1C-40B3-9DEB-BF0BB74B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292675-8A5F-4B18-A3D4-18FAF7860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BD998B8-DF7B-4D3D-B0A5-A4120CE63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FBA9EB-1610-4A64-8668-BEE51251C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26.07.2018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4CC68D7-3E35-4F7F-A742-8AB4F3396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8725D32-8A7D-4029-BA6E-83151E1A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5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09FB1-83BF-4E5F-A827-B870BFC76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CCDE896-0F8D-49E4-A325-661C1D126E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182594-898C-4549-AF57-E1C023CF6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3AC9217-E89C-4322-BF78-B937DE6D0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26.07.2018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6B82C98-4695-44A4-B710-90702D7A3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BB08155-32FA-40D4-8765-8CEC5359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6158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CA9B66A-E214-4FC2-A33A-4552C4BAE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41571F-5C8F-4859-B133-582B859E5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1EFE47-B3E3-4BED-8A8C-B5178B2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1AE7D-96AC-493D-AC52-DD66D470B9F4}" type="datetimeFigureOut">
              <a:rPr lang="de-DE" smtClean="0"/>
              <a:t>26.07.2018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4153C0-CF65-44DF-926C-A2E29C482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B2095F-AFF3-40A3-8062-223125945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3AF4-99F3-46E7-B02D-30E49099BC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98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F17A1DDD-511E-4AA6-AEA1-895F2901C5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992" y="-3182558"/>
            <a:ext cx="9570181" cy="9342185"/>
          </a:xfrm>
          <a:prstGeom prst="rect">
            <a:avLst/>
          </a:prstGeom>
        </p:spPr>
      </p:pic>
      <p:sp>
        <p:nvSpPr>
          <p:cNvPr id="5" name="Untertitel 4">
            <a:extLst>
              <a:ext uri="{FF2B5EF4-FFF2-40B4-BE49-F238E27FC236}">
                <a16:creationId xmlns:a16="http://schemas.microsoft.com/office/drawing/2014/main" id="{DEA61371-D895-416B-AB72-C4E2BAF26E9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0028" y="5140907"/>
            <a:ext cx="10976518" cy="1217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Raumentwicklung, Umwelt und Energie</a:t>
            </a:r>
          </a:p>
          <a:p>
            <a:pPr algn="l"/>
            <a:r>
              <a:rPr lang="it-IT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Sviluppo del territorio, Ambiente ed Energia</a:t>
            </a:r>
          </a:p>
        </p:txBody>
      </p:sp>
      <p:sp>
        <p:nvSpPr>
          <p:cNvPr id="6" name="Untertitel 4">
            <a:extLst>
              <a:ext uri="{FF2B5EF4-FFF2-40B4-BE49-F238E27FC236}">
                <a16:creationId xmlns:a16="http://schemas.microsoft.com/office/drawing/2014/main" id="{A203D211-9A79-499E-8EB8-07CA2124FB5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0028" y="2838069"/>
            <a:ext cx="9144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Richard Theiner</a:t>
            </a:r>
            <a:endParaRPr lang="it-IT" sz="3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895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5FC2A1-EDA8-4795-9206-DEB9FD6E4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321300" cy="1572023"/>
          </a:xfrm>
        </p:spPr>
        <p:txBody>
          <a:bodyPr/>
          <a:lstStyle/>
          <a:p>
            <a:r>
              <a:rPr lang="de-DE" dirty="0"/>
              <a:t>Energieeffizienz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5841951-1F4D-476E-A1FE-04553E994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533" y="3062686"/>
            <a:ext cx="7984067" cy="3401614"/>
          </a:xfrm>
        </p:spPr>
        <p:txBody>
          <a:bodyPr>
            <a:normAutofit/>
          </a:bodyPr>
          <a:lstStyle/>
          <a:p>
            <a:pPr algn="l"/>
            <a:r>
              <a:rPr lang="de-DE" sz="2000" dirty="0">
                <a:latin typeface="+mj-lt"/>
              </a:rPr>
              <a:t># Neue Beitragskriterien (2016/2017)</a:t>
            </a:r>
          </a:p>
          <a:p>
            <a:pPr algn="l"/>
            <a:r>
              <a:rPr lang="de-DE" sz="2000" dirty="0">
                <a:latin typeface="+mj-lt"/>
              </a:rPr>
              <a:t># 37 Mio. € für den Ausbau der Biomasse-Fernwärme (2014-2018)</a:t>
            </a:r>
          </a:p>
          <a:p>
            <a:pPr algn="l"/>
            <a:r>
              <a:rPr lang="de-DE" sz="2000" dirty="0">
                <a:latin typeface="+mj-lt"/>
              </a:rPr>
              <a:t># 2.000 neue Fernwärmeanschlüsse</a:t>
            </a:r>
          </a:p>
          <a:p>
            <a:pPr algn="l"/>
            <a:r>
              <a:rPr lang="de-DE" sz="2000" dirty="0">
                <a:latin typeface="+mj-lt"/>
              </a:rPr>
              <a:t># 11.000</a:t>
            </a:r>
            <a:r>
              <a:rPr lang="de-DE" sz="2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m² neue thermische Solaranlagen gefördert</a:t>
            </a:r>
            <a:r>
              <a:rPr lang="de-DE" sz="2000" dirty="0">
                <a:latin typeface="+mj-lt"/>
              </a:rPr>
              <a:t> </a:t>
            </a:r>
          </a:p>
          <a:p>
            <a:pPr algn="l"/>
            <a:r>
              <a:rPr lang="de-DE" sz="2000" dirty="0">
                <a:latin typeface="+mj-lt"/>
              </a:rPr>
              <a:t># 62 Mio. € an Beiträgen zur Förderung der Energieeffizienz</a:t>
            </a:r>
          </a:p>
          <a:p>
            <a:pPr algn="l"/>
            <a:r>
              <a:rPr lang="de-DE" sz="2000" dirty="0">
                <a:latin typeface="+mj-lt"/>
              </a:rPr>
              <a:t># Davon 25 Mio. € zur energetischen Sanierung von Gebäuden</a:t>
            </a:r>
          </a:p>
          <a:p>
            <a:pPr algn="l"/>
            <a:r>
              <a:rPr lang="de-DE" sz="2000" dirty="0">
                <a:latin typeface="+mj-lt"/>
              </a:rPr>
              <a:t># Fördersatz bei Kondominien von 30 auf 70 % angehoben</a:t>
            </a:r>
          </a:p>
          <a:p>
            <a:pPr algn="l"/>
            <a:r>
              <a:rPr lang="de-DE" sz="2000" dirty="0">
                <a:latin typeface="+mj-lt"/>
              </a:rPr>
              <a:t># Pro Jahr konnten ca. 100 </a:t>
            </a:r>
            <a:r>
              <a:rPr lang="de-DE" sz="2000" dirty="0" err="1">
                <a:latin typeface="+mj-lt"/>
              </a:rPr>
              <a:t>GWh</a:t>
            </a:r>
            <a:r>
              <a:rPr lang="de-DE" sz="2000" dirty="0">
                <a:latin typeface="+mj-lt"/>
              </a:rPr>
              <a:t> an Energie eingespart werden</a:t>
            </a:r>
          </a:p>
          <a:p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3528BE8-8DE2-4C5F-BC4B-8E51739D15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40B998D-7BB4-4E29-BF9B-060848BD6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7453838-F284-4C54-B6A8-C1A3E0373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70" y="3062686"/>
            <a:ext cx="4035230" cy="269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83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2FC69A-F3AF-460F-9424-4C26B3BB0E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39" y="1122363"/>
            <a:ext cx="8695721" cy="1572023"/>
          </a:xfrm>
        </p:spPr>
        <p:txBody>
          <a:bodyPr/>
          <a:lstStyle/>
          <a:p>
            <a:r>
              <a:rPr lang="de-DE" dirty="0"/>
              <a:t>Maßnahmen Umweltpolitik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41A0E9B-7944-4A07-AD9C-C3CEDB03D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2907792"/>
            <a:ext cx="7744968" cy="3675888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50000"/>
              </a:lnSpc>
              <a:buFont typeface="Open Sans" panose="020B0606030504020204" pitchFamily="34" charset="0"/>
              <a:buChar char="#"/>
            </a:pPr>
            <a:r>
              <a:rPr lang="de-DE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Vergabe Führung Müllverwertungsanlage (2014)</a:t>
            </a:r>
          </a:p>
          <a:p>
            <a:pPr marL="457200" indent="-457200" algn="l">
              <a:lnSpc>
                <a:spcPct val="150000"/>
              </a:lnSpc>
              <a:buFont typeface="Open Sans" panose="020B0606030504020204" pitchFamily="34" charset="0"/>
              <a:buChar char="#"/>
            </a:pPr>
            <a:r>
              <a:rPr lang="de-DE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Neuer Wassernutzungsplan (Amtsblatt 2017)</a:t>
            </a:r>
          </a:p>
          <a:p>
            <a:pPr marL="457200" indent="-457200" algn="l">
              <a:lnSpc>
                <a:spcPct val="150000"/>
              </a:lnSpc>
              <a:buFont typeface="Open Sans" panose="020B0606030504020204" pitchFamily="34" charset="0"/>
              <a:buChar char="#"/>
            </a:pPr>
            <a:r>
              <a:rPr lang="de-DE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Gebühren für die Mineralwassernutzung (2017)</a:t>
            </a:r>
          </a:p>
          <a:p>
            <a:pPr marL="457200" indent="-457200" algn="l">
              <a:lnSpc>
                <a:spcPct val="150000"/>
              </a:lnSpc>
              <a:buFont typeface="Open Sans" panose="020B0606030504020204" pitchFamily="34" charset="0"/>
              <a:buChar char="#"/>
            </a:pPr>
            <a:r>
              <a:rPr lang="de-DE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Fortschreibung Abfallbewirtschaftungsplan (2016)</a:t>
            </a:r>
          </a:p>
          <a:p>
            <a:pPr marL="457200" indent="-457200" algn="l">
              <a:lnSpc>
                <a:spcPct val="150000"/>
              </a:lnSpc>
              <a:buFont typeface="Open Sans" panose="020B0606030504020204" pitchFamily="34" charset="0"/>
              <a:buChar char="#"/>
            </a:pPr>
            <a:r>
              <a:rPr lang="de-DE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NO</a:t>
            </a:r>
            <a:r>
              <a:rPr lang="de-DE" baseline="-25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  <a:r>
              <a:rPr lang="de-DE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-Tisch mit den Gemeinden </a:t>
            </a:r>
          </a:p>
          <a:p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ED82004-D121-432E-A71C-AE793C0F8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B87996B-CDC3-45BD-9A66-44D00EA47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D62A5D-168A-4DAC-B44B-7489E4B9E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190" y="2770632"/>
            <a:ext cx="2633472" cy="39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9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8E1060-465E-4CC0-B82D-E53873B15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3937000" cy="1383093"/>
          </a:xfrm>
        </p:spPr>
        <p:txBody>
          <a:bodyPr/>
          <a:lstStyle/>
          <a:p>
            <a:r>
              <a:rPr lang="de-DE" dirty="0"/>
              <a:t>UVP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172D902-16F2-4852-BB9B-967BA7B5C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000" y="2694386"/>
            <a:ext cx="10121900" cy="3820714"/>
          </a:xfrm>
        </p:spPr>
        <p:txBody>
          <a:bodyPr>
            <a:normAutofit/>
          </a:bodyPr>
          <a:lstStyle/>
          <a:p>
            <a:pPr algn="l"/>
            <a:r>
              <a:rPr lang="de-DE" dirty="0">
                <a:latin typeface="+mj-lt"/>
              </a:rPr>
              <a:t>2017: Landtag beschließt neues UVP-Gesetz</a:t>
            </a:r>
          </a:p>
          <a:p>
            <a:pPr algn="l"/>
            <a:r>
              <a:rPr lang="de-DE" dirty="0">
                <a:latin typeface="+mj-lt"/>
              </a:rPr>
              <a:t>Anpassung an neue europäische und staatliche Bestimmungen</a:t>
            </a:r>
          </a:p>
          <a:p>
            <a:pPr algn="l"/>
            <a:endParaRPr lang="de-DE" dirty="0">
              <a:latin typeface="+mj-lt"/>
            </a:endParaRPr>
          </a:p>
          <a:p>
            <a:endParaRPr lang="de-D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FB6A6D0-DF70-40C0-AB43-123784E3BE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9E65FE-750B-4F9F-BAA8-9EDAF55DB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B36329-133D-416E-A29F-4EB6A8BAC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118" y="3634872"/>
            <a:ext cx="4000414" cy="3000312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EB7DDC27-3AB0-40D2-B7C7-1EBE0CC69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233" y="3902684"/>
            <a:ext cx="6675120" cy="246468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b="1" dirty="0">
                <a:latin typeface="+mj-lt"/>
              </a:rPr>
              <a:t>Alt:</a:t>
            </a:r>
            <a:r>
              <a:rPr lang="de-DE" sz="2000" dirty="0">
                <a:latin typeface="+mj-lt"/>
              </a:rPr>
              <a:t> Alle Projekte UVP-pflichtig, welche die Schwellenwerte des Anhanges zum Gesetz überschritten haben.</a:t>
            </a:r>
          </a:p>
          <a:p>
            <a:endParaRPr lang="de-DE" sz="2000" dirty="0">
              <a:latin typeface="+mj-lt"/>
            </a:endParaRPr>
          </a:p>
          <a:p>
            <a:r>
              <a:rPr lang="de-DE" sz="2000" b="1" dirty="0">
                <a:latin typeface="+mj-lt"/>
              </a:rPr>
              <a:t>Neu: </a:t>
            </a:r>
            <a:r>
              <a:rPr lang="de-DE" sz="2000" dirty="0">
                <a:latin typeface="+mj-lt"/>
              </a:rPr>
              <a:t>Viele Projekte sind jetzt nicht mehr von vornherein UVP-pflichtig - sie unterliegen dem </a:t>
            </a:r>
            <a:r>
              <a:rPr lang="de-DE" sz="2000" dirty="0" err="1">
                <a:latin typeface="+mj-lt"/>
              </a:rPr>
              <a:t>Screeningverfahren</a:t>
            </a:r>
            <a:r>
              <a:rPr lang="de-DE" sz="2000" dirty="0">
                <a:latin typeface="+mj-lt"/>
              </a:rPr>
              <a:t>. Über dieses wird festgestellt, ob ein Projekt erhebliche Auswirkungen auf die Umwelt haben kann. Nur in diesem Falle unterliegt das Projekt der UVP.</a:t>
            </a:r>
          </a:p>
          <a:p>
            <a:pPr eaLnBrk="1" hangingPunct="1">
              <a:spcBef>
                <a:spcPct val="20000"/>
              </a:spcBef>
            </a:pPr>
            <a:endParaRPr lang="it-IT" altLang="de-DE" sz="1400" dirty="0"/>
          </a:p>
          <a:p>
            <a:pPr eaLnBrk="1" hangingPunct="1">
              <a:spcBef>
                <a:spcPct val="20000"/>
              </a:spcBef>
            </a:pPr>
            <a:endParaRPr lang="it-IT" altLang="de-DE" sz="1400" dirty="0"/>
          </a:p>
        </p:txBody>
      </p:sp>
    </p:spTree>
    <p:extLst>
      <p:ext uri="{BB962C8B-B14F-4D97-AF65-F5344CB8AC3E}">
        <p14:creationId xmlns:p14="http://schemas.microsoft.com/office/powerpoint/2010/main" val="2792459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47C1F6-2AD2-462C-88C0-FC1D14A89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456" y="1122363"/>
            <a:ext cx="7909155" cy="1721421"/>
          </a:xfrm>
        </p:spPr>
        <p:txBody>
          <a:bodyPr/>
          <a:lstStyle/>
          <a:p>
            <a:r>
              <a:rPr lang="de-DE" dirty="0"/>
              <a:t>Müllverwertungsanlage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2DBD30-C8DD-438F-A712-8C42809C6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776" y="3337560"/>
            <a:ext cx="7909560" cy="2918274"/>
          </a:xfrm>
        </p:spPr>
        <p:txBody>
          <a:bodyPr>
            <a:normAutofit/>
          </a:bodyPr>
          <a:lstStyle/>
          <a:p>
            <a:pPr algn="l"/>
            <a:r>
              <a:rPr lang="de-DE" dirty="0">
                <a:latin typeface="+mj-lt"/>
              </a:rPr>
              <a:t># Modernste Anlage</a:t>
            </a:r>
          </a:p>
          <a:p>
            <a:pPr algn="l"/>
            <a:r>
              <a:rPr lang="de-DE" dirty="0">
                <a:latin typeface="+mj-lt"/>
              </a:rPr>
              <a:t># Abgase deutlich unter Grenzwert</a:t>
            </a:r>
          </a:p>
          <a:p>
            <a:pPr algn="l"/>
            <a:r>
              <a:rPr lang="de-DE" dirty="0">
                <a:latin typeface="+mj-lt"/>
              </a:rPr>
              <a:t># Gebühren nicht angehoben</a:t>
            </a:r>
          </a:p>
          <a:p>
            <a:pPr algn="l"/>
            <a:r>
              <a:rPr lang="de-DE" dirty="0">
                <a:latin typeface="+mj-lt"/>
              </a:rPr>
              <a:t># in Südtirol produzierte Abfälle werden lokal entsorgt</a:t>
            </a:r>
          </a:p>
          <a:p>
            <a:pPr algn="l"/>
            <a:r>
              <a:rPr lang="de-DE" dirty="0">
                <a:latin typeface="+mj-lt"/>
              </a:rPr>
              <a:t># Lebensdauer der Deponien verlängert</a:t>
            </a:r>
          </a:p>
          <a:p>
            <a:pPr algn="l"/>
            <a:r>
              <a:rPr lang="de-DE" dirty="0">
                <a:latin typeface="+mj-lt"/>
              </a:rPr>
              <a:t># Strom und Wärme für Stadt Bozen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567480B-82BF-4A05-8AE1-D5AD89025E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899B373-8925-4403-B39F-3B667F2F03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40F1F52-7CA3-4EAB-8084-B500F6710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48" y="3301288"/>
            <a:ext cx="4489521" cy="33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50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47C1F6-2AD2-462C-88C0-FC1D14A89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456" y="1122363"/>
            <a:ext cx="7909155" cy="1721421"/>
          </a:xfrm>
        </p:spPr>
        <p:txBody>
          <a:bodyPr/>
          <a:lstStyle/>
          <a:p>
            <a:r>
              <a:rPr lang="de-DE" dirty="0" err="1"/>
              <a:t>Termovalorizzatore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2DBD30-C8DD-438F-A712-8C42809C6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776" y="3337560"/>
            <a:ext cx="7909560" cy="2918274"/>
          </a:xfrm>
        </p:spPr>
        <p:txBody>
          <a:bodyPr>
            <a:normAutofit/>
          </a:bodyPr>
          <a:lstStyle/>
          <a:p>
            <a:pPr algn="l"/>
            <a:r>
              <a:rPr lang="de-DE" dirty="0">
                <a:latin typeface="+mj-lt"/>
              </a:rPr>
              <a:t># </a:t>
            </a:r>
            <a:r>
              <a:rPr lang="de-DE" dirty="0" err="1">
                <a:latin typeface="+mj-lt"/>
              </a:rPr>
              <a:t>impanto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all‘avanguardia</a:t>
            </a:r>
            <a:endParaRPr lang="de-DE" dirty="0">
              <a:latin typeface="+mj-lt"/>
            </a:endParaRPr>
          </a:p>
          <a:p>
            <a:pPr algn="l"/>
            <a:r>
              <a:rPr lang="de-DE" dirty="0">
                <a:latin typeface="+mj-lt"/>
              </a:rPr>
              <a:t># </a:t>
            </a:r>
            <a:r>
              <a:rPr lang="de-DE" dirty="0" err="1">
                <a:latin typeface="+mj-lt"/>
              </a:rPr>
              <a:t>emissioni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chiaramente</a:t>
            </a:r>
            <a:r>
              <a:rPr lang="de-DE" dirty="0">
                <a:latin typeface="+mj-lt"/>
              </a:rPr>
              <a:t> al di sotto del </a:t>
            </a:r>
            <a:r>
              <a:rPr lang="de-DE" dirty="0" err="1">
                <a:latin typeface="+mj-lt"/>
              </a:rPr>
              <a:t>valore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limite</a:t>
            </a:r>
            <a:endParaRPr lang="de-DE" dirty="0">
              <a:latin typeface="+mj-lt"/>
            </a:endParaRPr>
          </a:p>
          <a:p>
            <a:pPr algn="l"/>
            <a:r>
              <a:rPr lang="de-DE" dirty="0">
                <a:latin typeface="+mj-lt"/>
              </a:rPr>
              <a:t># </a:t>
            </a:r>
            <a:r>
              <a:rPr lang="de-DE" dirty="0" err="1">
                <a:latin typeface="+mj-lt"/>
              </a:rPr>
              <a:t>nessun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aumento</a:t>
            </a:r>
            <a:r>
              <a:rPr lang="de-DE" dirty="0">
                <a:latin typeface="+mj-lt"/>
              </a:rPr>
              <a:t> delle </a:t>
            </a:r>
            <a:r>
              <a:rPr lang="de-DE" dirty="0" err="1">
                <a:latin typeface="+mj-lt"/>
              </a:rPr>
              <a:t>tariffe</a:t>
            </a:r>
            <a:endParaRPr lang="de-DE" dirty="0">
              <a:latin typeface="+mj-lt"/>
            </a:endParaRPr>
          </a:p>
          <a:p>
            <a:pPr algn="l"/>
            <a:r>
              <a:rPr lang="de-DE" dirty="0">
                <a:latin typeface="+mj-lt"/>
              </a:rPr>
              <a:t># i </a:t>
            </a:r>
            <a:r>
              <a:rPr lang="de-DE" dirty="0" err="1">
                <a:latin typeface="+mj-lt"/>
              </a:rPr>
              <a:t>rifiuti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prodotti</a:t>
            </a:r>
            <a:r>
              <a:rPr lang="de-DE" dirty="0">
                <a:latin typeface="+mj-lt"/>
              </a:rPr>
              <a:t> in Alto </a:t>
            </a:r>
            <a:r>
              <a:rPr lang="de-DE" dirty="0" err="1">
                <a:latin typeface="+mj-lt"/>
              </a:rPr>
              <a:t>Adige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trattati</a:t>
            </a:r>
            <a:r>
              <a:rPr lang="de-DE" dirty="0">
                <a:latin typeface="+mj-lt"/>
              </a:rPr>
              <a:t> in loco</a:t>
            </a:r>
          </a:p>
          <a:p>
            <a:pPr algn="l"/>
            <a:r>
              <a:rPr lang="de-DE" dirty="0">
                <a:latin typeface="+mj-lt"/>
              </a:rPr>
              <a:t># </a:t>
            </a:r>
            <a:r>
              <a:rPr lang="de-DE" dirty="0" err="1">
                <a:latin typeface="+mj-lt"/>
              </a:rPr>
              <a:t>aumentati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tempi</a:t>
            </a:r>
            <a:r>
              <a:rPr lang="de-DE" dirty="0">
                <a:latin typeface="+mj-lt"/>
              </a:rPr>
              <a:t> di </a:t>
            </a:r>
            <a:r>
              <a:rPr lang="de-DE" dirty="0" err="1">
                <a:latin typeface="+mj-lt"/>
              </a:rPr>
              <a:t>utilizzo</a:t>
            </a:r>
            <a:r>
              <a:rPr lang="de-DE" dirty="0">
                <a:latin typeface="+mj-lt"/>
              </a:rPr>
              <a:t> delle </a:t>
            </a:r>
            <a:r>
              <a:rPr lang="de-DE" dirty="0" err="1">
                <a:latin typeface="+mj-lt"/>
              </a:rPr>
              <a:t>discariche</a:t>
            </a:r>
            <a:endParaRPr lang="de-DE" dirty="0">
              <a:latin typeface="+mj-lt"/>
            </a:endParaRPr>
          </a:p>
          <a:p>
            <a:pPr algn="l"/>
            <a:r>
              <a:rPr lang="de-DE" dirty="0">
                <a:latin typeface="+mj-lt"/>
              </a:rPr>
              <a:t># </a:t>
            </a:r>
            <a:r>
              <a:rPr lang="de-DE" dirty="0" err="1">
                <a:latin typeface="+mj-lt"/>
              </a:rPr>
              <a:t>produzione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elettrica</a:t>
            </a:r>
            <a:r>
              <a:rPr lang="de-DE" dirty="0">
                <a:latin typeface="+mj-lt"/>
              </a:rPr>
              <a:t> e </a:t>
            </a:r>
            <a:r>
              <a:rPr lang="de-DE" dirty="0" err="1">
                <a:latin typeface="+mj-lt"/>
              </a:rPr>
              <a:t>termica</a:t>
            </a:r>
            <a:r>
              <a:rPr lang="de-DE" dirty="0">
                <a:latin typeface="+mj-lt"/>
              </a:rPr>
              <a:t> per la </a:t>
            </a:r>
            <a:r>
              <a:rPr lang="de-DE" dirty="0" err="1">
                <a:latin typeface="+mj-lt"/>
              </a:rPr>
              <a:t>città</a:t>
            </a:r>
            <a:r>
              <a:rPr lang="de-DE" dirty="0">
                <a:latin typeface="+mj-lt"/>
              </a:rPr>
              <a:t> di Bolzano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567480B-82BF-4A05-8AE1-D5AD89025E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899B373-8925-4403-B39F-3B667F2F03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40F1F52-7CA3-4EAB-8084-B500F6710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48" y="3301288"/>
            <a:ext cx="4489521" cy="33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31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D4A5F5-C93B-4538-B742-3D447A494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100" y="1122363"/>
            <a:ext cx="4610100" cy="1773237"/>
          </a:xfrm>
        </p:spPr>
        <p:txBody>
          <a:bodyPr/>
          <a:lstStyle/>
          <a:p>
            <a:r>
              <a:rPr lang="de-DE" dirty="0" err="1"/>
              <a:t>Rifiuti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EB43E51-56C3-4B4C-9691-39BBFFC0A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533" y="3129487"/>
            <a:ext cx="11176000" cy="3237445"/>
          </a:xfrm>
        </p:spPr>
        <p:txBody>
          <a:bodyPr>
            <a:normAutofit/>
          </a:bodyPr>
          <a:lstStyle/>
          <a:p>
            <a:pPr algn="l"/>
            <a:r>
              <a:rPr lang="de-DE" dirty="0">
                <a:latin typeface="+mj-lt"/>
              </a:rPr>
              <a:t># </a:t>
            </a:r>
            <a:r>
              <a:rPr lang="de-DE" dirty="0" err="1">
                <a:latin typeface="+mj-lt"/>
              </a:rPr>
              <a:t>approvato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il</a:t>
            </a:r>
            <a:r>
              <a:rPr lang="de-DE" dirty="0">
                <a:latin typeface="+mj-lt"/>
              </a:rPr>
              <a:t> piano </a:t>
            </a:r>
            <a:r>
              <a:rPr lang="de-DE" dirty="0" err="1">
                <a:latin typeface="+mj-lt"/>
              </a:rPr>
              <a:t>gestione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rifiuti</a:t>
            </a:r>
            <a:endParaRPr lang="de-DE" dirty="0">
              <a:latin typeface="+mj-lt"/>
            </a:endParaRPr>
          </a:p>
          <a:p>
            <a:pPr algn="l"/>
            <a:r>
              <a:rPr lang="de-DE" dirty="0">
                <a:latin typeface="+mj-lt"/>
              </a:rPr>
              <a:t># </a:t>
            </a:r>
            <a:r>
              <a:rPr lang="de-DE" dirty="0" err="1">
                <a:latin typeface="+mj-lt"/>
              </a:rPr>
              <a:t>aggiornato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il</a:t>
            </a:r>
            <a:r>
              <a:rPr lang="de-DE" dirty="0">
                <a:latin typeface="+mj-lt"/>
              </a:rPr>
              <a:t> piano </a:t>
            </a:r>
            <a:r>
              <a:rPr lang="de-DE" dirty="0" err="1">
                <a:latin typeface="+mj-lt"/>
              </a:rPr>
              <a:t>gestione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rifiuti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urbani</a:t>
            </a:r>
            <a:endParaRPr lang="de-DE" dirty="0">
              <a:latin typeface="+mj-lt"/>
            </a:endParaRPr>
          </a:p>
          <a:p>
            <a:pPr algn="l"/>
            <a:r>
              <a:rPr lang="de-DE" dirty="0">
                <a:latin typeface="+mj-lt"/>
              </a:rPr>
              <a:t># </a:t>
            </a:r>
            <a:r>
              <a:rPr lang="de-DE" dirty="0" err="1">
                <a:latin typeface="+mj-lt"/>
              </a:rPr>
              <a:t>rivisto</a:t>
            </a:r>
            <a:r>
              <a:rPr lang="de-DE" dirty="0">
                <a:latin typeface="+mj-lt"/>
              </a:rPr>
              <a:t> le </a:t>
            </a:r>
            <a:r>
              <a:rPr lang="de-DE" dirty="0" err="1">
                <a:latin typeface="+mj-lt"/>
              </a:rPr>
              <a:t>linee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guida</a:t>
            </a:r>
            <a:r>
              <a:rPr lang="de-DE" dirty="0">
                <a:latin typeface="+mj-lt"/>
              </a:rPr>
              <a:t> per </a:t>
            </a:r>
            <a:r>
              <a:rPr lang="de-DE" dirty="0" err="1">
                <a:latin typeface="+mj-lt"/>
              </a:rPr>
              <a:t>il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recupero</a:t>
            </a:r>
            <a:r>
              <a:rPr lang="de-DE" dirty="0">
                <a:latin typeface="+mj-lt"/>
              </a:rPr>
              <a:t> di </a:t>
            </a:r>
            <a:r>
              <a:rPr lang="de-DE" dirty="0" err="1">
                <a:latin typeface="+mj-lt"/>
              </a:rPr>
              <a:t>materiali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edili</a:t>
            </a:r>
            <a:endParaRPr lang="de-DE" dirty="0">
              <a:latin typeface="+mj-lt"/>
            </a:endParaRPr>
          </a:p>
          <a:p>
            <a:pPr algn="l"/>
            <a:r>
              <a:rPr lang="de-DE" dirty="0">
                <a:latin typeface="+mj-lt"/>
              </a:rPr>
              <a:t># la </a:t>
            </a:r>
            <a:r>
              <a:rPr lang="de-DE" dirty="0" err="1">
                <a:latin typeface="+mj-lt"/>
              </a:rPr>
              <a:t>raccolta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differenziata</a:t>
            </a:r>
            <a:r>
              <a:rPr lang="de-DE" dirty="0">
                <a:latin typeface="+mj-lt"/>
              </a:rPr>
              <a:t>: </a:t>
            </a:r>
            <a:r>
              <a:rPr lang="de-DE" dirty="0" err="1">
                <a:latin typeface="+mj-lt"/>
              </a:rPr>
              <a:t>dal</a:t>
            </a:r>
            <a:r>
              <a:rPr lang="de-DE" dirty="0">
                <a:latin typeface="+mj-lt"/>
              </a:rPr>
              <a:t> 57,1 % al 63,5 %</a:t>
            </a:r>
          </a:p>
          <a:p>
            <a:pPr algn="l"/>
            <a:r>
              <a:rPr lang="de-DE" dirty="0">
                <a:latin typeface="+mj-lt"/>
              </a:rPr>
              <a:t># la </a:t>
            </a:r>
            <a:r>
              <a:rPr lang="de-DE" dirty="0" err="1">
                <a:latin typeface="+mj-lt"/>
              </a:rPr>
              <a:t>raccolta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differenziata</a:t>
            </a:r>
            <a:r>
              <a:rPr lang="de-DE" dirty="0">
                <a:latin typeface="+mj-lt"/>
              </a:rPr>
              <a:t> della </a:t>
            </a:r>
            <a:r>
              <a:rPr lang="de-DE" dirty="0" err="1">
                <a:latin typeface="+mj-lt"/>
              </a:rPr>
              <a:t>plastica</a:t>
            </a:r>
            <a:r>
              <a:rPr lang="de-DE" dirty="0">
                <a:latin typeface="+mj-lt"/>
              </a:rPr>
              <a:t> per </a:t>
            </a:r>
            <a:r>
              <a:rPr lang="de-DE" dirty="0" err="1">
                <a:latin typeface="+mj-lt"/>
              </a:rPr>
              <a:t>abitante</a:t>
            </a:r>
            <a:r>
              <a:rPr lang="de-DE" dirty="0">
                <a:latin typeface="+mj-lt"/>
              </a:rPr>
              <a:t>: da 9 a 13 kg</a:t>
            </a:r>
          </a:p>
          <a:p>
            <a:pPr algn="l"/>
            <a:r>
              <a:rPr lang="de-DE" dirty="0">
                <a:latin typeface="+mj-lt"/>
              </a:rPr>
              <a:t># </a:t>
            </a:r>
            <a:r>
              <a:rPr lang="de-DE" dirty="0" err="1">
                <a:latin typeface="+mj-lt"/>
              </a:rPr>
              <a:t>raccolta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rifiuto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organico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avviato</a:t>
            </a:r>
            <a:r>
              <a:rPr lang="de-DE" dirty="0">
                <a:latin typeface="+mj-lt"/>
              </a:rPr>
              <a:t> al </a:t>
            </a:r>
            <a:r>
              <a:rPr lang="de-DE" dirty="0" err="1">
                <a:latin typeface="+mj-lt"/>
              </a:rPr>
              <a:t>recupero</a:t>
            </a:r>
            <a:r>
              <a:rPr lang="de-DE" dirty="0">
                <a:latin typeface="+mj-lt"/>
              </a:rPr>
              <a:t>: da 49.400 ton a 59.400 ton</a:t>
            </a:r>
          </a:p>
          <a:p>
            <a:pPr algn="l"/>
            <a:r>
              <a:rPr lang="de-DE" dirty="0">
                <a:latin typeface="+mj-lt"/>
              </a:rPr>
              <a:t># la </a:t>
            </a:r>
            <a:r>
              <a:rPr lang="de-DE" dirty="0" err="1">
                <a:latin typeface="+mj-lt"/>
              </a:rPr>
              <a:t>quantità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rifiuti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conferiti</a:t>
            </a:r>
            <a:r>
              <a:rPr lang="de-DE" dirty="0">
                <a:latin typeface="+mj-lt"/>
              </a:rPr>
              <a:t> in </a:t>
            </a:r>
            <a:r>
              <a:rPr lang="de-DE" dirty="0" err="1">
                <a:latin typeface="+mj-lt"/>
              </a:rPr>
              <a:t>discarica</a:t>
            </a:r>
            <a:r>
              <a:rPr lang="de-DE" dirty="0">
                <a:latin typeface="+mj-lt"/>
              </a:rPr>
              <a:t>: da 74.000 ton a 33.000 ton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3EB1487-6040-434A-A309-8418BF520C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55B7076-9138-4D89-96D4-72AE5FA3DF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4BF995E-1D9A-4EB5-A2D7-3EB9FDC77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890" y="2408767"/>
            <a:ext cx="3697110" cy="277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79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FE7989-4C76-46B1-BE3B-3C711FDAB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12" y="1751878"/>
            <a:ext cx="9070588" cy="1218501"/>
          </a:xfrm>
        </p:spPr>
        <p:txBody>
          <a:bodyPr>
            <a:noAutofit/>
          </a:bodyPr>
          <a:lstStyle/>
          <a:p>
            <a:r>
              <a:rPr lang="de-DE" sz="5400" dirty="0">
                <a:cs typeface="Arial" panose="020B0604020202020204" pitchFamily="34" charset="0"/>
              </a:rPr>
              <a:t>Nationalpark </a:t>
            </a:r>
            <a:r>
              <a:rPr lang="de-DE" sz="5400" dirty="0" err="1">
                <a:cs typeface="Arial" panose="020B0604020202020204" pitchFamily="34" charset="0"/>
              </a:rPr>
              <a:t>Stilfserjoch</a:t>
            </a:r>
            <a:br>
              <a:rPr lang="de-DE" sz="5400" dirty="0">
                <a:cs typeface="Arial" panose="020B0604020202020204" pitchFamily="34" charset="0"/>
              </a:rPr>
            </a:br>
            <a:r>
              <a:rPr lang="de-DE" sz="5400" dirty="0" err="1">
                <a:cs typeface="Arial" panose="020B0604020202020204" pitchFamily="34" charset="0"/>
              </a:rPr>
              <a:t>Parco</a:t>
            </a:r>
            <a:r>
              <a:rPr lang="de-DE" sz="5400" dirty="0">
                <a:cs typeface="Arial" panose="020B0604020202020204" pitchFamily="34" charset="0"/>
              </a:rPr>
              <a:t> </a:t>
            </a:r>
            <a:r>
              <a:rPr lang="de-DE" sz="5400" dirty="0" err="1">
                <a:cs typeface="Arial" panose="020B0604020202020204" pitchFamily="34" charset="0"/>
              </a:rPr>
              <a:t>Nazionale</a:t>
            </a:r>
            <a:r>
              <a:rPr lang="de-DE" sz="5400" dirty="0">
                <a:cs typeface="Arial" panose="020B0604020202020204" pitchFamily="34" charset="0"/>
              </a:rPr>
              <a:t> </a:t>
            </a:r>
            <a:r>
              <a:rPr lang="de-DE" sz="5400" dirty="0" err="1">
                <a:cs typeface="Arial" panose="020B0604020202020204" pitchFamily="34" charset="0"/>
              </a:rPr>
              <a:t>dello</a:t>
            </a:r>
            <a:r>
              <a:rPr lang="de-DE" sz="5400" dirty="0">
                <a:cs typeface="Arial" panose="020B0604020202020204" pitchFamily="34" charset="0"/>
              </a:rPr>
              <a:t> </a:t>
            </a:r>
            <a:r>
              <a:rPr lang="de-DE" sz="5400" dirty="0" err="1">
                <a:cs typeface="Arial" panose="020B0604020202020204" pitchFamily="34" charset="0"/>
              </a:rPr>
              <a:t>Stelvio</a:t>
            </a:r>
            <a:endParaRPr lang="de-DE" sz="5400" dirty="0">
              <a:cs typeface="Arial" panose="020B0604020202020204" pitchFamily="34" charset="0"/>
            </a:endParaRPr>
          </a:p>
        </p:txBody>
      </p:sp>
      <p:pic>
        <p:nvPicPr>
          <p:cNvPr id="4" name="Grafik 2">
            <a:extLst>
              <a:ext uri="{FF2B5EF4-FFF2-40B4-BE49-F238E27FC236}">
                <a16:creationId xmlns:a16="http://schemas.microsoft.com/office/drawing/2014/main" id="{3F1D3363-E22A-4B62-B795-8BE849F86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840" y="3226742"/>
            <a:ext cx="6608932" cy="330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5A61EDF-5F73-4FBE-8137-91718F191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078FE-785B-4DA3-B043-2DB3D4D4A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722"/>
            <a:ext cx="7228800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00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2119" y="1893591"/>
            <a:ext cx="621648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Verwaltungskompetenzen übernommen</a:t>
            </a:r>
          </a:p>
          <a:p>
            <a:pPr algn="ctr"/>
            <a:endParaRPr lang="de-DE" sz="4800" b="1" dirty="0">
              <a:solidFill>
                <a:srgbClr val="00ACED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utoShape 2" descr="Bildergebnis für twitter">
            <a:extLst>
              <a:ext uri="{FF2B5EF4-FFF2-40B4-BE49-F238E27FC236}">
                <a16:creationId xmlns:a16="http://schemas.microsoft.com/office/drawing/2014/main" id="{8378330F-C8EB-412B-90ED-E1888A6731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0D66D962-2FC8-4A66-8B8C-BAA849647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1" y="1875811"/>
            <a:ext cx="3524418" cy="498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9EB2542B-F18A-4489-91DE-EA5AF61AE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3721100"/>
            <a:ext cx="5130800" cy="306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de-DE" altLang="de-DE" b="1" dirty="0">
                <a:latin typeface="+mj-lt"/>
                <a:cs typeface="Arial" panose="020B0604020202020204" pitchFamily="34" charset="0"/>
              </a:rPr>
              <a:t>Beginn einer neuen Ära</a:t>
            </a:r>
            <a:r>
              <a:rPr lang="de-DE" altLang="de-DE" dirty="0">
                <a:latin typeface="+mj-lt"/>
                <a:cs typeface="Arial" panose="020B0604020202020204" pitchFamily="34" charset="0"/>
              </a:rPr>
              <a:t> </a:t>
            </a:r>
          </a:p>
          <a:p>
            <a:endParaRPr lang="de-DE" altLang="de-DE" sz="2400" dirty="0">
              <a:latin typeface="+mj-lt"/>
              <a:cs typeface="Arial" panose="020B0604020202020204" pitchFamily="34" charset="0"/>
            </a:endParaRPr>
          </a:p>
          <a:p>
            <a:r>
              <a:rPr lang="de-DE" altLang="de-DE" sz="2400" dirty="0">
                <a:latin typeface="+mj-lt"/>
                <a:cs typeface="Arial" panose="020B0604020202020204" pitchFamily="34" charset="0"/>
              </a:rPr>
              <a:t>8. Februar 2016: die neue Durchführungsbestimmung im Amtsblatt der Republik veröffentlicht</a:t>
            </a:r>
          </a:p>
          <a:p>
            <a:endParaRPr lang="de-DE" altLang="de-DE" sz="2400" dirty="0">
              <a:latin typeface="+mj-lt"/>
              <a:cs typeface="Arial" panose="020B0604020202020204" pitchFamily="34" charset="0"/>
            </a:endParaRPr>
          </a:p>
          <a:p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8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FC5CA957-47EB-4795-A51A-EF66B3CE2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4F35857-2F24-489D-B260-7789BE55F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4AFA1756-2FF3-40FE-AC60-944A21920507}"/>
              </a:ext>
            </a:extLst>
          </p:cNvPr>
          <p:cNvSpPr txBox="1"/>
          <p:nvPr/>
        </p:nvSpPr>
        <p:spPr>
          <a:xfrm>
            <a:off x="584200" y="2337444"/>
            <a:ext cx="57657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3600" dirty="0">
                <a:latin typeface="+mj-lt"/>
                <a:cs typeface="Arial" panose="020B0604020202020204" pitchFamily="34" charset="0"/>
              </a:rPr>
              <a:t>Gründung Arbeitsgruppe:</a:t>
            </a:r>
          </a:p>
          <a:p>
            <a:r>
              <a:rPr lang="de-DE" altLang="de-DE" sz="3600" dirty="0">
                <a:latin typeface="+mj-lt"/>
                <a:cs typeface="Arial" panose="020B0604020202020204" pitchFamily="34" charset="0"/>
              </a:rPr>
              <a:t>Vertretern der Nationalparkgemeinden, lokaler Interessensgruppen Landwirtschaft, Tourismus, Umweltschutz und Land</a:t>
            </a:r>
          </a:p>
        </p:txBody>
      </p:sp>
      <p:pic>
        <p:nvPicPr>
          <p:cNvPr id="7" name="Grafik 2">
            <a:extLst>
              <a:ext uri="{FF2B5EF4-FFF2-40B4-BE49-F238E27FC236}">
                <a16:creationId xmlns:a16="http://schemas.microsoft.com/office/drawing/2014/main" id="{CFBCC6BD-C6DA-44DC-9E81-C174C93CD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2852686"/>
            <a:ext cx="529431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027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E0B829E-6E40-4275-A235-6839BD336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82" y="1717713"/>
            <a:ext cx="5423818" cy="478468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AE8E90F-372B-4899-B2B6-CCD4D8F4E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0917" y="1981201"/>
            <a:ext cx="6693284" cy="3962399"/>
          </a:xfrm>
        </p:spPr>
        <p:txBody>
          <a:bodyPr>
            <a:normAutofit/>
          </a:bodyPr>
          <a:lstStyle/>
          <a:p>
            <a:r>
              <a:rPr lang="de-DE" sz="4400" dirty="0">
                <a:cs typeface="Arial" panose="020B0604020202020204" pitchFamily="34" charset="0"/>
              </a:rPr>
              <a:t>Strategiepapier:</a:t>
            </a:r>
            <a:br>
              <a:rPr lang="de-DE" sz="4400" dirty="0">
                <a:cs typeface="Arial" panose="020B0604020202020204" pitchFamily="34" charset="0"/>
              </a:rPr>
            </a:br>
            <a:br>
              <a:rPr lang="de-DE" sz="4400" dirty="0">
                <a:cs typeface="Arial" panose="020B0604020202020204" pitchFamily="34" charset="0"/>
              </a:rPr>
            </a:br>
            <a:r>
              <a:rPr lang="de-DE" sz="4400" dirty="0">
                <a:cs typeface="Arial" panose="020B0604020202020204" pitchFamily="34" charset="0"/>
              </a:rPr>
              <a:t> Modellregion für nachhaltiges Leben und Wirtschaften in den Alpen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AED941-40F9-424B-8C58-54D3928B8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BD9DE42-A713-4550-84A9-BC0BD9D6D7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5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E32BC3-788D-4C17-A480-7E7F7AEBB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500" y="1661532"/>
            <a:ext cx="10160000" cy="4070195"/>
          </a:xfrm>
        </p:spPr>
        <p:txBody>
          <a:bodyPr>
            <a:normAutofit fontScale="90000"/>
          </a:bodyPr>
          <a:lstStyle/>
          <a:p>
            <a:pPr algn="l"/>
            <a: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  <a:t># Energie / </a:t>
            </a:r>
            <a:r>
              <a:rPr lang="de-DE" sz="3600" i="1" dirty="0" err="1">
                <a:ea typeface="Open Sans" panose="020B0606030504020204" pitchFamily="34" charset="0"/>
                <a:cs typeface="Open Sans" panose="020B0606030504020204" pitchFamily="34" charset="0"/>
              </a:rPr>
              <a:t>Energia</a:t>
            </a:r>
            <a:br>
              <a:rPr lang="de-DE" sz="3600" i="1" dirty="0"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de-DE" sz="3600" i="1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3600" i="1" dirty="0">
                <a:ea typeface="Open Sans" panose="020B0606030504020204" pitchFamily="34" charset="0"/>
                <a:cs typeface="Open Sans" panose="020B0606030504020204" pitchFamily="34" charset="0"/>
              </a:rPr>
              <a:t># </a:t>
            </a:r>
            <a: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  <a:t>Umwelt</a:t>
            </a:r>
            <a:r>
              <a:rPr lang="de-DE" sz="3600" i="1" dirty="0">
                <a:ea typeface="Open Sans" panose="020B0606030504020204" pitchFamily="34" charset="0"/>
                <a:cs typeface="Open Sans" panose="020B0606030504020204" pitchFamily="34" charset="0"/>
              </a:rPr>
              <a:t> / Ambiente</a:t>
            </a:r>
            <a:b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  <a:t># Nationalpark </a:t>
            </a:r>
            <a:r>
              <a:rPr lang="de-DE" sz="3600" dirty="0" err="1">
                <a:ea typeface="Open Sans" panose="020B0606030504020204" pitchFamily="34" charset="0"/>
                <a:cs typeface="Open Sans" panose="020B0606030504020204" pitchFamily="34" charset="0"/>
              </a:rPr>
              <a:t>Stilfserjoch</a:t>
            </a:r>
            <a: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de-DE" sz="3600" i="1" dirty="0" err="1">
                <a:ea typeface="Open Sans" panose="020B0606030504020204" pitchFamily="34" charset="0"/>
                <a:cs typeface="Open Sans" panose="020B0606030504020204" pitchFamily="34" charset="0"/>
              </a:rPr>
              <a:t>Parco</a:t>
            </a:r>
            <a:r>
              <a:rPr lang="de-DE" sz="3600" i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3600" i="1" dirty="0" err="1">
                <a:ea typeface="Open Sans" panose="020B0606030504020204" pitchFamily="34" charset="0"/>
                <a:cs typeface="Open Sans" panose="020B0606030504020204" pitchFamily="34" charset="0"/>
              </a:rPr>
              <a:t>Nazionale</a:t>
            </a:r>
            <a:r>
              <a:rPr lang="de-DE" sz="3600" i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3600" i="1" dirty="0" err="1">
                <a:ea typeface="Open Sans" panose="020B0606030504020204" pitchFamily="34" charset="0"/>
                <a:cs typeface="Open Sans" panose="020B0606030504020204" pitchFamily="34" charset="0"/>
              </a:rPr>
              <a:t>dello</a:t>
            </a:r>
            <a:r>
              <a:rPr lang="de-DE" sz="3600" i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3600" i="1" dirty="0" err="1">
                <a:ea typeface="Open Sans" panose="020B0606030504020204" pitchFamily="34" charset="0"/>
                <a:cs typeface="Open Sans" panose="020B0606030504020204" pitchFamily="34" charset="0"/>
              </a:rPr>
              <a:t>Stelvio</a:t>
            </a:r>
            <a:b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  <a:t># Gesetz Raum und Landschaft / </a:t>
            </a:r>
            <a:r>
              <a:rPr lang="de-DE" sz="3600" i="1" dirty="0" err="1">
                <a:ea typeface="Open Sans" panose="020B0606030504020204" pitchFamily="34" charset="0"/>
                <a:cs typeface="Open Sans" panose="020B0606030504020204" pitchFamily="34" charset="0"/>
              </a:rPr>
              <a:t>Legge</a:t>
            </a:r>
            <a:r>
              <a:rPr lang="de-DE" sz="3600" i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3600" i="1" dirty="0" err="1">
                <a:ea typeface="Open Sans" panose="020B0606030504020204" pitchFamily="34" charset="0"/>
                <a:cs typeface="Open Sans" panose="020B0606030504020204" pitchFamily="34" charset="0"/>
              </a:rPr>
              <a:t>territorio</a:t>
            </a:r>
            <a:r>
              <a:rPr lang="de-DE" sz="3600" i="1" dirty="0"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de-DE" sz="3600" i="1" dirty="0" err="1">
                <a:ea typeface="Open Sans" panose="020B0606030504020204" pitchFamily="34" charset="0"/>
                <a:cs typeface="Open Sans" panose="020B0606030504020204" pitchFamily="34" charset="0"/>
              </a:rPr>
              <a:t>paesaggio</a:t>
            </a:r>
            <a:b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  <a:t># </a:t>
            </a:r>
            <a:r>
              <a:rPr lang="de-DE" sz="3600" dirty="0" err="1">
                <a:ea typeface="Open Sans" panose="020B0606030504020204" pitchFamily="34" charset="0"/>
                <a:cs typeface="Open Sans" panose="020B0606030504020204" pitchFamily="34" charset="0"/>
              </a:rPr>
              <a:t>KlimaHaus</a:t>
            </a:r>
            <a: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de-DE" sz="3600" i="1" dirty="0">
                <a:ea typeface="Open Sans" panose="020B0606030504020204" pitchFamily="34" charset="0"/>
                <a:cs typeface="Open Sans" panose="020B0606030504020204" pitchFamily="34" charset="0"/>
              </a:rPr>
              <a:t>Casa </a:t>
            </a:r>
            <a:r>
              <a:rPr lang="de-DE" sz="3600" i="1" dirty="0" err="1">
                <a:ea typeface="Open Sans" panose="020B0606030504020204" pitchFamily="34" charset="0"/>
                <a:cs typeface="Open Sans" panose="020B0606030504020204" pitchFamily="34" charset="0"/>
              </a:rPr>
              <a:t>Clima</a:t>
            </a:r>
            <a:endParaRPr lang="de-DE" sz="36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0F95C-6455-4317-811A-04DB507CD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8878445-3CDB-420E-85F3-98D6DEBA3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00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04B2E-9BAB-41F3-8B42-936D6AC53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067" y="1710267"/>
            <a:ext cx="6464683" cy="1441714"/>
          </a:xfrm>
        </p:spPr>
        <p:txBody>
          <a:bodyPr/>
          <a:lstStyle/>
          <a:p>
            <a:r>
              <a:rPr lang="de-DE" dirty="0"/>
              <a:t>Nationalparkgesetz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FF8121-0870-46AC-BC60-2C9AA6423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000" y="3602038"/>
            <a:ext cx="5981700" cy="2405062"/>
          </a:xfrm>
        </p:spPr>
        <p:txBody>
          <a:bodyPr>
            <a:normAutofit/>
          </a:bodyPr>
          <a:lstStyle/>
          <a:p>
            <a:r>
              <a:rPr lang="de-DE" altLang="de-DE" sz="3200" b="1" dirty="0">
                <a:latin typeface="+mj-lt"/>
                <a:cs typeface="Arial" panose="020B0604020202020204" pitchFamily="34" charset="0"/>
              </a:rPr>
              <a:t>Südtiroler Landtag </a:t>
            </a:r>
            <a:r>
              <a:rPr lang="de-DE" altLang="de-DE" sz="3200" dirty="0">
                <a:latin typeface="+mj-lt"/>
                <a:cs typeface="Arial" panose="020B0604020202020204" pitchFamily="34" charset="0"/>
              </a:rPr>
              <a:t>hat das Landesgesetz am 16. März 2018 genehmigt. Am 6. April 2018 ist es in Kraft getreten. </a:t>
            </a:r>
          </a:p>
          <a:p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0B7A70-7AA6-4A98-9A72-82913E0207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D5C0C7E-69DB-409D-87A4-AFCDFB18C9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6" name="Grafik 2">
            <a:extLst>
              <a:ext uri="{FF2B5EF4-FFF2-40B4-BE49-F238E27FC236}">
                <a16:creationId xmlns:a16="http://schemas.microsoft.com/office/drawing/2014/main" id="{F9913212-438A-49BA-92F5-EA5534A5F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750" y="3151981"/>
            <a:ext cx="456882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061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A033B6-24F8-4EFA-B5F2-586D31567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9867" y="1122363"/>
            <a:ext cx="6159883" cy="1925637"/>
          </a:xfrm>
        </p:spPr>
        <p:txBody>
          <a:bodyPr/>
          <a:lstStyle/>
          <a:p>
            <a:r>
              <a:rPr lang="de-DE" dirty="0"/>
              <a:t>Führungsausschuss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8C16F4F-1C0B-4EC6-8D2E-CC4723222A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100" y="3523717"/>
            <a:ext cx="5803900" cy="269928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de-DE" altLang="de-DE" b="1" dirty="0">
                <a:latin typeface="+mj-lt"/>
                <a:cs typeface="Arial" panose="020B0604020202020204" pitchFamily="34" charset="0"/>
              </a:rPr>
              <a:t>Primäre Aufgaben</a:t>
            </a:r>
            <a:r>
              <a:rPr lang="de-DE" altLang="de-DE" dirty="0">
                <a:latin typeface="+mj-lt"/>
                <a:cs typeface="Arial" panose="020B0604020202020204" pitchFamily="34" charset="0"/>
              </a:rPr>
              <a:t>:</a:t>
            </a:r>
          </a:p>
          <a:p>
            <a:pPr marL="342900" indent="-342900" algn="l">
              <a:buFontTx/>
              <a:buChar char="-"/>
              <a:defRPr/>
            </a:pPr>
            <a:r>
              <a:rPr lang="de-DE" altLang="de-DE" dirty="0">
                <a:latin typeface="+mj-lt"/>
                <a:cs typeface="Arial" panose="020B0604020202020204" pitchFamily="34" charset="0"/>
              </a:rPr>
              <a:t>Gutachten zum </a:t>
            </a:r>
            <a:r>
              <a:rPr lang="de-DE" altLang="de-DE" dirty="0" err="1">
                <a:latin typeface="+mj-lt"/>
                <a:cs typeface="Arial" panose="020B0604020202020204" pitchFamily="34" charset="0"/>
              </a:rPr>
              <a:t>Parkplan</a:t>
            </a:r>
            <a:r>
              <a:rPr lang="de-DE" altLang="de-DE" dirty="0">
                <a:latin typeface="+mj-lt"/>
                <a:cs typeface="Arial" panose="020B0604020202020204" pitchFamily="34" charset="0"/>
              </a:rPr>
              <a:t> und zur Parkordnung</a:t>
            </a:r>
          </a:p>
          <a:p>
            <a:pPr marL="342900" indent="-342900" algn="l">
              <a:buFontTx/>
              <a:buChar char="-"/>
              <a:defRPr/>
            </a:pPr>
            <a:r>
              <a:rPr lang="de-DE" altLang="de-DE" dirty="0">
                <a:latin typeface="+mj-lt"/>
                <a:cs typeface="Arial" panose="020B0604020202020204" pitchFamily="34" charset="0"/>
              </a:rPr>
              <a:t>Gutachten zum Jahresprogramm des Amtes für den Nationalpark</a:t>
            </a:r>
          </a:p>
          <a:p>
            <a:pPr marL="342900" indent="-342900" algn="l">
              <a:buFontTx/>
              <a:buChar char="-"/>
              <a:defRPr/>
            </a:pPr>
            <a:r>
              <a:rPr lang="de-DE" altLang="de-DE" dirty="0">
                <a:latin typeface="+mj-lt"/>
                <a:cs typeface="Arial" panose="020B0604020202020204" pitchFamily="34" charset="0"/>
              </a:rPr>
              <a:t>kann Vorschläge zur Führung des Parks formulieren</a:t>
            </a:r>
          </a:p>
          <a:p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A09294-B16C-4BA7-942E-1FB8E9C670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EAB1A88-E247-4119-82E9-40F3913B4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6DCE210-1C1D-4D7E-804E-02EB953E5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928" y="3523717"/>
            <a:ext cx="5917071" cy="313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9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21630-288B-44B1-96DF-FC30D2C2E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1782233"/>
            <a:ext cx="5960534" cy="4362536"/>
          </a:xfrm>
        </p:spPr>
        <p:txBody>
          <a:bodyPr>
            <a:normAutofit/>
          </a:bodyPr>
          <a:lstStyle/>
          <a:p>
            <a:r>
              <a:rPr lang="de-DE" sz="4400" dirty="0"/>
              <a:t>Neuer </a:t>
            </a:r>
            <a:r>
              <a:rPr lang="de-DE" sz="4400" b="1" dirty="0" err="1"/>
              <a:t>Parkplan</a:t>
            </a:r>
            <a:br>
              <a:rPr lang="de-DE" sz="4400" dirty="0"/>
            </a:br>
            <a:r>
              <a:rPr lang="de-DE" sz="4400" dirty="0"/>
              <a:t>und </a:t>
            </a:r>
            <a:br>
              <a:rPr lang="de-DE" sz="4400" dirty="0"/>
            </a:br>
            <a:r>
              <a:rPr lang="de-DE" sz="4400" dirty="0"/>
              <a:t>neue </a:t>
            </a:r>
            <a:r>
              <a:rPr lang="de-DE" sz="4400" b="1" dirty="0"/>
              <a:t>Parkordnung</a:t>
            </a:r>
            <a:br>
              <a:rPr lang="de-DE" sz="4400" b="1" dirty="0"/>
            </a:br>
            <a:r>
              <a:rPr lang="de-DE" sz="4400" dirty="0"/>
              <a:t>werden</a:t>
            </a:r>
            <a:br>
              <a:rPr lang="de-DE" sz="4400" dirty="0"/>
            </a:br>
            <a:r>
              <a:rPr lang="de-DE" sz="4400" dirty="0"/>
              <a:t>bis Ende 2018</a:t>
            </a:r>
            <a:br>
              <a:rPr lang="de-DE" sz="4400" dirty="0"/>
            </a:br>
            <a:r>
              <a:rPr lang="de-DE" sz="4400" dirty="0"/>
              <a:t>erstellt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594D8-70C0-4E04-942A-E8626605DF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D334671-B32F-4880-80D2-F345E6E845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6" name="Grafik 2">
            <a:extLst>
              <a:ext uri="{FF2B5EF4-FFF2-40B4-BE49-F238E27FC236}">
                <a16:creationId xmlns:a16="http://schemas.microsoft.com/office/drawing/2014/main" id="{C8B1D7EC-C6F9-4200-9D64-167CD7831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896" y="2571752"/>
            <a:ext cx="5557837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417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A6AC2-2A88-4E85-AE29-E23D782D5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733" y="1122363"/>
            <a:ext cx="8498585" cy="2315781"/>
          </a:xfrm>
        </p:spPr>
        <p:txBody>
          <a:bodyPr>
            <a:normAutofit/>
          </a:bodyPr>
          <a:lstStyle/>
          <a:p>
            <a:r>
              <a:rPr lang="de-DE" sz="5400" dirty="0">
                <a:cs typeface="Arial" panose="020B0604020202020204" pitchFamily="34" charset="0"/>
              </a:rPr>
              <a:t>Länderübergreifende Projekte</a:t>
            </a:r>
            <a:br>
              <a:rPr lang="de-DE" sz="5400" dirty="0">
                <a:cs typeface="Arial" panose="020B0604020202020204" pitchFamily="34" charset="0"/>
              </a:rPr>
            </a:br>
            <a:endParaRPr lang="de-DE" sz="5400" dirty="0">
              <a:cs typeface="Arial" panose="020B0604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6A4BA86-C881-47EF-94B8-8192E7C36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3816750"/>
            <a:ext cx="6072422" cy="2137169"/>
          </a:xfrm>
        </p:spPr>
        <p:txBody>
          <a:bodyPr>
            <a:noAutofit/>
          </a:bodyPr>
          <a:lstStyle/>
          <a:p>
            <a:pPr algn="l"/>
            <a:r>
              <a:rPr lang="de-DE" dirty="0">
                <a:latin typeface="+mj-lt"/>
              </a:rPr>
              <a:t>Gründung einer Gesellschaft mit Lombardei</a:t>
            </a:r>
          </a:p>
          <a:p>
            <a:pPr algn="l"/>
            <a:r>
              <a:rPr lang="de-DE" dirty="0">
                <a:latin typeface="+mj-lt"/>
              </a:rPr>
              <a:t>Aufgaben:</a:t>
            </a:r>
          </a:p>
          <a:p>
            <a:pPr algn="l"/>
            <a:r>
              <a:rPr lang="de-DE" dirty="0">
                <a:latin typeface="+mj-lt"/>
              </a:rPr>
              <a:t># Gestaltung des Pass-Areals</a:t>
            </a:r>
          </a:p>
          <a:p>
            <a:pPr algn="l"/>
            <a:r>
              <a:rPr lang="de-DE" dirty="0">
                <a:latin typeface="+mj-lt"/>
              </a:rPr>
              <a:t># Aufwertung der Panoramastraße </a:t>
            </a:r>
            <a:r>
              <a:rPr lang="de-DE" dirty="0" err="1">
                <a:latin typeface="+mj-lt"/>
              </a:rPr>
              <a:t>Stilfserjoch</a:t>
            </a:r>
            <a:endParaRPr lang="de-DE" dirty="0">
              <a:latin typeface="+mj-lt"/>
            </a:endParaRPr>
          </a:p>
          <a:p>
            <a:pPr algn="l"/>
            <a:r>
              <a:rPr lang="de-DE" dirty="0">
                <a:latin typeface="+mj-lt"/>
              </a:rPr>
              <a:t># Festung </a:t>
            </a:r>
            <a:r>
              <a:rPr lang="de-DE" dirty="0" err="1">
                <a:latin typeface="+mj-lt"/>
              </a:rPr>
              <a:t>Gomagoi</a:t>
            </a:r>
            <a:endParaRPr lang="de-DE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9409B0-6A0C-4F82-A2A5-64C7DC046D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D6BD84E-6CA1-44EB-A412-3598D554A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6" name="Grafik 1">
            <a:extLst>
              <a:ext uri="{FF2B5EF4-FFF2-40B4-BE49-F238E27FC236}">
                <a16:creationId xmlns:a16="http://schemas.microsoft.com/office/drawing/2014/main" id="{186A75A7-C112-43AC-8A5D-BBD3C4BD4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631" y="3816750"/>
            <a:ext cx="5464021" cy="278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296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02C9ED-D26B-4200-9EE3-C0D35F83D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302" y="1122363"/>
            <a:ext cx="6985506" cy="1712277"/>
          </a:xfrm>
        </p:spPr>
        <p:txBody>
          <a:bodyPr/>
          <a:lstStyle/>
          <a:p>
            <a:r>
              <a:rPr lang="de-DE" dirty="0"/>
              <a:t>Ortler-Höhenweg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CB152F5-7121-4F0D-9824-92E605BF1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301" y="3746500"/>
            <a:ext cx="5372100" cy="2123948"/>
          </a:xfrm>
        </p:spPr>
        <p:txBody>
          <a:bodyPr>
            <a:noAutofit/>
          </a:bodyPr>
          <a:lstStyle/>
          <a:p>
            <a:pPr algn="l"/>
            <a:r>
              <a:rPr lang="de-DE" sz="3200" dirty="0">
                <a:latin typeface="+mj-lt"/>
              </a:rPr>
              <a:t>Länge (Etappe 1-7): 119,5 km</a:t>
            </a:r>
          </a:p>
          <a:p>
            <a:pPr algn="l"/>
            <a:r>
              <a:rPr lang="de-DE" sz="3200" dirty="0">
                <a:latin typeface="+mj-lt"/>
              </a:rPr>
              <a:t>Höhenmeter: 8.126 m</a:t>
            </a:r>
          </a:p>
          <a:p>
            <a:pPr algn="l"/>
            <a:r>
              <a:rPr lang="de-DE" sz="3200" dirty="0">
                <a:latin typeface="+mj-lt"/>
                <a:cs typeface="Arial" panose="020B0604020202020204" pitchFamily="34" charset="0"/>
              </a:rPr>
              <a:t>Fertigstellung: September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2F787-9AAC-41E8-9DA6-4DCE795A6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3C0D7A3-9E6D-4A72-B83F-55065174C6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DF32B47-C143-4812-8BEB-B2288A55D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83" y="3681136"/>
            <a:ext cx="5909733" cy="295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73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054BAB8-CD49-4244-87BA-EFCF70B5E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3023171"/>
            <a:ext cx="6036621" cy="3720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4692B7-CDE6-4364-8C38-AE0E7E16FD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27E4056-4381-4164-ACE3-0B7D028066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43E3F10-6546-4D8A-8837-E00FCEDF0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333" y="1122363"/>
            <a:ext cx="9101667" cy="1773237"/>
          </a:xfrm>
        </p:spPr>
        <p:txBody>
          <a:bodyPr>
            <a:normAutofit/>
          </a:bodyPr>
          <a:lstStyle/>
          <a:p>
            <a:r>
              <a:rPr lang="de-DE" sz="4400" dirty="0"/>
              <a:t>Gesetz Raum und Landschaft</a:t>
            </a:r>
            <a:br>
              <a:rPr lang="de-DE" sz="4400" dirty="0"/>
            </a:br>
            <a:r>
              <a:rPr lang="de-DE" sz="4400" dirty="0" err="1"/>
              <a:t>legge</a:t>
            </a:r>
            <a:r>
              <a:rPr lang="de-DE" sz="4400" dirty="0"/>
              <a:t> </a:t>
            </a:r>
            <a:r>
              <a:rPr lang="de-DE" sz="4400" dirty="0" err="1"/>
              <a:t>territorio</a:t>
            </a:r>
            <a:r>
              <a:rPr lang="de-DE" sz="4400" dirty="0"/>
              <a:t> e </a:t>
            </a:r>
            <a:r>
              <a:rPr lang="de-DE" sz="4400" dirty="0" err="1"/>
              <a:t>paesaggio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3234105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8767A95D-DC53-4958-8109-C42780F38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552700"/>
            <a:ext cx="10236200" cy="3317748"/>
          </a:xfrm>
        </p:spPr>
        <p:txBody>
          <a:bodyPr>
            <a:normAutofit lnSpcReduction="10000"/>
          </a:bodyPr>
          <a:lstStyle/>
          <a:p>
            <a:endParaRPr lang="de-DE" dirty="0"/>
          </a:p>
          <a:p>
            <a:endParaRPr lang="de-DE" dirty="0"/>
          </a:p>
          <a:p>
            <a:pPr algn="l"/>
            <a:r>
              <a:rPr lang="de-DE" sz="2800" dirty="0">
                <a:latin typeface="+mj-lt"/>
              </a:rPr>
              <a:t># Nachhaltige Entwicklung sicherstellen</a:t>
            </a:r>
          </a:p>
          <a:p>
            <a:pPr algn="l"/>
            <a:r>
              <a:rPr lang="de-DE" sz="2800" dirty="0">
                <a:latin typeface="+mj-lt"/>
              </a:rPr>
              <a:t># Eindämmung des Flächenverbrauchs und der Zersiedelung</a:t>
            </a:r>
          </a:p>
          <a:p>
            <a:pPr algn="l"/>
            <a:r>
              <a:rPr lang="de-DE" sz="2800" dirty="0">
                <a:latin typeface="+mj-lt"/>
              </a:rPr>
              <a:t># Schnellere und bürgerfreundliche Verfahren</a:t>
            </a:r>
          </a:p>
          <a:p>
            <a:pPr algn="l"/>
            <a:r>
              <a:rPr lang="de-DE" sz="2800" dirty="0">
                <a:latin typeface="+mj-lt"/>
              </a:rPr>
              <a:t># Leistbares Wohnen durch Preisdeckelung</a:t>
            </a:r>
          </a:p>
          <a:p>
            <a:pPr algn="l"/>
            <a:r>
              <a:rPr lang="de-DE" sz="2800" dirty="0">
                <a:latin typeface="+mj-lt"/>
              </a:rPr>
              <a:t># Ausverkauf der Heimat entgegenwirken</a:t>
            </a:r>
          </a:p>
          <a:p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632D26-7544-4047-B9D4-6B48440AB9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EFC68F9-BECE-41C5-AB84-043D7DC7B2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DB254DE7-FBBB-4EB1-9828-2154E6D93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08609"/>
            <a:ext cx="2746249" cy="1685391"/>
          </a:xfrm>
        </p:spPr>
        <p:txBody>
          <a:bodyPr>
            <a:normAutofit/>
          </a:bodyPr>
          <a:lstStyle/>
          <a:p>
            <a:r>
              <a:rPr lang="de-DE" dirty="0"/>
              <a:t>Ziele</a:t>
            </a:r>
          </a:p>
        </p:txBody>
      </p:sp>
    </p:spTree>
    <p:extLst>
      <p:ext uri="{BB962C8B-B14F-4D97-AF65-F5344CB8AC3E}">
        <p14:creationId xmlns:p14="http://schemas.microsoft.com/office/powerpoint/2010/main" val="286961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9718152-2479-41AD-92D9-5461AA2FF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44"/>
            <a:ext cx="12192000" cy="67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22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6A3FEB2-9CC1-4A4D-8C58-45511204A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65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ED076D4-D5C9-4F1B-BE81-00A34A656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5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D2C588-386C-4682-A1D5-BDC815B4E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6908800" cy="1572023"/>
          </a:xfrm>
        </p:spPr>
        <p:txBody>
          <a:bodyPr/>
          <a:lstStyle/>
          <a:p>
            <a:r>
              <a:rPr lang="de-DE" dirty="0"/>
              <a:t>Energie / </a:t>
            </a:r>
            <a:r>
              <a:rPr lang="de-DE" dirty="0" err="1"/>
              <a:t>Energia</a:t>
            </a:r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732C29F-C1D2-457D-9400-4D355740DD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50ECFC7-094F-421A-AD3A-6826BBD8A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96CE3DA-9D2D-4FD7-BF91-322D0C4BD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67" y="2827866"/>
            <a:ext cx="7772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4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D4FED7-DE8F-4C50-B2AD-9F5EAFA99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5685750" cy="1732349"/>
          </a:xfrm>
        </p:spPr>
        <p:txBody>
          <a:bodyPr>
            <a:normAutofit/>
          </a:bodyPr>
          <a:lstStyle/>
          <a:p>
            <a:r>
              <a:rPr lang="de-DE" sz="5400" dirty="0"/>
              <a:t>Leistbares Wohnen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6C79F06-4AED-46C9-861E-B01EEF98D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13" y="3602038"/>
            <a:ext cx="7917366" cy="2493962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+mj-lt"/>
              </a:rPr>
              <a:t>Preisdeckelung</a:t>
            </a:r>
            <a:r>
              <a:rPr lang="de-DE" sz="3200" dirty="0">
                <a:latin typeface="+mj-lt"/>
              </a:rPr>
              <a:t>: Die Gemeinden können Bauland ausweisen und dabei festlegen, dass ein Teil des neuen Wohnraums zu festgeschriebenen Preisen verkauft oder vermietet werden muss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E3BC853-B54C-4822-B4DF-AD12065CD0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00E6CB0-45F4-4AE3-95C3-D776F6DCE0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162F79-6A54-441D-A597-51420B87C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668" y="3115732"/>
            <a:ext cx="4072983" cy="305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75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D4FED7-DE8F-4C50-B2AD-9F5EAFA99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4" y="1122363"/>
            <a:ext cx="9006839" cy="1732349"/>
          </a:xfrm>
        </p:spPr>
        <p:txBody>
          <a:bodyPr>
            <a:normAutofit/>
          </a:bodyPr>
          <a:lstStyle/>
          <a:p>
            <a:r>
              <a:rPr lang="de-DE" sz="5400" dirty="0" err="1"/>
              <a:t>Abitazioni</a:t>
            </a:r>
            <a:r>
              <a:rPr lang="de-DE" sz="5400" dirty="0"/>
              <a:t> a </a:t>
            </a:r>
            <a:r>
              <a:rPr lang="de-DE" sz="5400" dirty="0" err="1"/>
              <a:t>prezzin</a:t>
            </a:r>
            <a:r>
              <a:rPr lang="de-DE" sz="5400" dirty="0"/>
              <a:t> </a:t>
            </a:r>
            <a:r>
              <a:rPr lang="de-DE" sz="5400" dirty="0" err="1"/>
              <a:t>accessibili</a:t>
            </a:r>
            <a:endParaRPr lang="de-DE" sz="54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6C79F06-4AED-46C9-861E-B01EEF98D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655" y="3602038"/>
            <a:ext cx="6940297" cy="2493962"/>
          </a:xfrm>
        </p:spPr>
        <p:txBody>
          <a:bodyPr>
            <a:normAutofit/>
          </a:bodyPr>
          <a:lstStyle/>
          <a:p>
            <a:r>
              <a:rPr lang="de-DE" sz="3200" b="1" dirty="0" err="1">
                <a:latin typeface="+mj-lt"/>
              </a:rPr>
              <a:t>Prezzi</a:t>
            </a:r>
            <a:r>
              <a:rPr lang="de-DE" sz="3200" b="1" dirty="0">
                <a:latin typeface="+mj-lt"/>
              </a:rPr>
              <a:t> </a:t>
            </a:r>
            <a:r>
              <a:rPr lang="de-DE" sz="3200" b="1" dirty="0" err="1">
                <a:latin typeface="+mj-lt"/>
              </a:rPr>
              <a:t>calmierati</a:t>
            </a:r>
            <a:r>
              <a:rPr lang="de-DE" sz="3200" dirty="0">
                <a:latin typeface="+mj-lt"/>
              </a:rPr>
              <a:t>: I </a:t>
            </a:r>
            <a:r>
              <a:rPr lang="de-DE" sz="3200" dirty="0" err="1">
                <a:latin typeface="+mj-lt"/>
              </a:rPr>
              <a:t>comuni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possoni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destinare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aree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edificabili</a:t>
            </a:r>
            <a:r>
              <a:rPr lang="de-DE" sz="3200" dirty="0">
                <a:latin typeface="+mj-lt"/>
              </a:rPr>
              <a:t> e </a:t>
            </a:r>
            <a:r>
              <a:rPr lang="de-DE" sz="3200" dirty="0" err="1">
                <a:latin typeface="+mj-lt"/>
              </a:rPr>
              <a:t>fissare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che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una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parte</a:t>
            </a:r>
            <a:r>
              <a:rPr lang="de-DE" sz="3200" dirty="0">
                <a:latin typeface="+mj-lt"/>
              </a:rPr>
              <a:t> delle </a:t>
            </a:r>
            <a:r>
              <a:rPr lang="de-DE" sz="3200" dirty="0" err="1">
                <a:latin typeface="+mj-lt"/>
              </a:rPr>
              <a:t>nuove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zone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residenziali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possa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essere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venduta</a:t>
            </a:r>
            <a:r>
              <a:rPr lang="de-DE" sz="3200" dirty="0">
                <a:latin typeface="+mj-lt"/>
              </a:rPr>
              <a:t> o </a:t>
            </a:r>
            <a:r>
              <a:rPr lang="de-DE" sz="3200" dirty="0" err="1">
                <a:latin typeface="+mj-lt"/>
              </a:rPr>
              <a:t>affittata</a:t>
            </a:r>
            <a:r>
              <a:rPr lang="de-DE" sz="3200" dirty="0">
                <a:latin typeface="+mj-lt"/>
              </a:rPr>
              <a:t> a </a:t>
            </a:r>
            <a:r>
              <a:rPr lang="de-DE" sz="3200" dirty="0" err="1">
                <a:latin typeface="+mj-lt"/>
              </a:rPr>
              <a:t>prezzi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prestabiliti</a:t>
            </a:r>
            <a:r>
              <a:rPr lang="de-DE" sz="3200" dirty="0">
                <a:latin typeface="+mj-lt"/>
              </a:rPr>
              <a:t>.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E3BC853-B54C-4822-B4DF-AD12065CD0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00E6CB0-45F4-4AE3-95C3-D776F6DCE0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162F79-6A54-441D-A597-51420B87C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668" y="3115732"/>
            <a:ext cx="4072983" cy="305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10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35E9D0-7CE0-4FEC-B403-74DB910A21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122363"/>
            <a:ext cx="7717536" cy="1977453"/>
          </a:xfrm>
        </p:spPr>
        <p:txBody>
          <a:bodyPr>
            <a:normAutofit/>
          </a:bodyPr>
          <a:lstStyle/>
          <a:p>
            <a:r>
              <a:rPr lang="de-DE" sz="5400" dirty="0"/>
              <a:t>Maßnahmen gegen Ausverkauf der Heimat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BF5F2-1505-4236-920F-733B031BD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6968" y="3365500"/>
            <a:ext cx="6245352" cy="2997200"/>
          </a:xfrm>
        </p:spPr>
        <p:txBody>
          <a:bodyPr/>
          <a:lstStyle/>
          <a:p>
            <a:endParaRPr lang="de-DE" dirty="0"/>
          </a:p>
          <a:p>
            <a:pPr algn="l"/>
            <a:r>
              <a:rPr lang="de-DE" sz="3200" dirty="0">
                <a:latin typeface="+mj-lt"/>
              </a:rPr>
              <a:t>Liegt der Zweitwohnungsanteil über 10 %, </a:t>
            </a:r>
            <a:r>
              <a:rPr lang="de-DE" sz="3200" b="1" dirty="0">
                <a:latin typeface="+mj-lt"/>
              </a:rPr>
              <a:t>müssen</a:t>
            </a:r>
            <a:r>
              <a:rPr lang="de-DE" sz="3200" dirty="0">
                <a:latin typeface="+mj-lt"/>
              </a:rPr>
              <a:t> 100 % aller neuen Wohnungen der ansässigen Bevölkerung vorbehalten werden</a:t>
            </a:r>
          </a:p>
          <a:p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7664E22-D2D8-4C5D-87F7-60C958C2EB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0F1EC74-69CC-4157-86BD-B33EAE88F1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4B34C68-929A-4D7D-9FEF-06F07FD6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88" y="3602038"/>
            <a:ext cx="4526411" cy="294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35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997FF-1BC0-41E5-95B3-54CAD01EA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134" y="1238141"/>
            <a:ext cx="8035346" cy="1303891"/>
          </a:xfrm>
        </p:spPr>
        <p:txBody>
          <a:bodyPr>
            <a:normAutofit/>
          </a:bodyPr>
          <a:lstStyle/>
          <a:p>
            <a:r>
              <a:rPr lang="de-DE" sz="4800" dirty="0"/>
              <a:t>Aufwertung des Antragstellers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86FBE1-6CEB-4B5A-A818-00F88B494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541" y="3025406"/>
            <a:ext cx="10567713" cy="1655762"/>
          </a:xfrm>
        </p:spPr>
        <p:txBody>
          <a:bodyPr>
            <a:normAutofit/>
          </a:bodyPr>
          <a:lstStyle/>
          <a:p>
            <a:pPr algn="l"/>
            <a:r>
              <a:rPr lang="de-DE" dirty="0">
                <a:latin typeface="+mj-lt"/>
              </a:rPr>
              <a:t># Antragsteller kann bei Projektbehandlung durch Gemeindekommission dabei sein</a:t>
            </a:r>
          </a:p>
          <a:p>
            <a:pPr algn="l"/>
            <a:r>
              <a:rPr lang="de-DE" dirty="0">
                <a:latin typeface="+mj-lt"/>
              </a:rPr>
              <a:t># Antragsteller kann Lokalaugenschein der Gemeindekommission einfordern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3BC4AC2-5BA7-4FEF-BF4A-7F2256262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A427193-CA29-4F1D-8F0D-1709AEAC86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DF2CE5C1-871D-493C-99AC-CE19EC85ED3A}"/>
              </a:ext>
            </a:extLst>
          </p:cNvPr>
          <p:cNvSpPr txBox="1">
            <a:spLocks/>
          </p:cNvSpPr>
          <p:nvPr/>
        </p:nvSpPr>
        <p:spPr>
          <a:xfrm>
            <a:off x="624541" y="4453128"/>
            <a:ext cx="10567713" cy="1920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6200" dirty="0">
                <a:latin typeface="+mj-lt"/>
              </a:rPr>
              <a:t>Servicestelle</a:t>
            </a:r>
          </a:p>
          <a:p>
            <a:pPr algn="l"/>
            <a:endParaRPr lang="de-DE" sz="4800" dirty="0">
              <a:latin typeface="+mj-lt"/>
            </a:endParaRPr>
          </a:p>
          <a:p>
            <a:pPr algn="l"/>
            <a:r>
              <a:rPr lang="de-DE" sz="3100" dirty="0">
                <a:latin typeface="+mj-lt"/>
              </a:rPr>
              <a:t># Anlaufstelle für die Bürgerinnen und Bürger</a:t>
            </a:r>
          </a:p>
          <a:p>
            <a:pPr algn="l"/>
            <a:r>
              <a:rPr lang="de-DE" sz="3100" dirty="0">
                <a:latin typeface="+mj-lt"/>
              </a:rPr>
              <a:t># Kann von mehreren Gemeinden gemeinsam geführt werden</a:t>
            </a:r>
          </a:p>
        </p:txBody>
      </p:sp>
    </p:spTree>
    <p:extLst>
      <p:ext uri="{BB962C8B-B14F-4D97-AF65-F5344CB8AC3E}">
        <p14:creationId xmlns:p14="http://schemas.microsoft.com/office/powerpoint/2010/main" val="13327847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7356E5-2CD9-487A-82C7-95CE8CADB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1300" y="1742251"/>
            <a:ext cx="8572500" cy="2004347"/>
          </a:xfrm>
        </p:spPr>
        <p:txBody>
          <a:bodyPr/>
          <a:lstStyle/>
          <a:p>
            <a:r>
              <a:rPr lang="de-DE" dirty="0" err="1"/>
              <a:t>KlimaHaus</a:t>
            </a:r>
            <a:r>
              <a:rPr lang="de-DE" dirty="0"/>
              <a:t> / Casa </a:t>
            </a:r>
            <a:r>
              <a:rPr lang="de-DE" dirty="0" err="1"/>
              <a:t>Clima</a:t>
            </a:r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F5AC3B2-5772-4244-B273-C9AC552281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11D4478-DDDA-4DFE-AD80-C79338CFA9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13E5CA8-B2EC-46EA-9CE0-D18E1BD8C28E}"/>
              </a:ext>
            </a:extLst>
          </p:cNvPr>
          <p:cNvGrpSpPr/>
          <p:nvPr/>
        </p:nvGrpSpPr>
        <p:grpSpPr>
          <a:xfrm>
            <a:off x="2388108" y="4380240"/>
            <a:ext cx="7415784" cy="2477760"/>
            <a:chOff x="-3096" y="1205880"/>
            <a:chExt cx="9144000" cy="3174359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AC68F04-F3DC-4DA9-97BF-567445E36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96" y="1205880"/>
              <a:ext cx="9144000" cy="3174359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8C7163F-FC37-4AB3-9D54-72A24EC3A4BC}"/>
                </a:ext>
              </a:extLst>
            </p:cNvPr>
            <p:cNvSpPr/>
            <p:nvPr/>
          </p:nvSpPr>
          <p:spPr>
            <a:xfrm>
              <a:off x="2140655" y="2086396"/>
              <a:ext cx="4893505" cy="186859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spc="100" dirty="0">
                  <a:ln w="0"/>
                  <a:solidFill>
                    <a:schemeClr val="bg1"/>
                  </a:solidFill>
                  <a:effectLst>
                    <a:glow rad="152400">
                      <a:srgbClr val="FFFF00">
                        <a:alpha val="40000"/>
                      </a:srgbClr>
                    </a:glow>
                  </a:effectLst>
                  <a:latin typeface="Arial Narrow" panose="020B0606020202030204" pitchFamily="34" charset="0"/>
                  <a:cs typeface="Arial" panose="020B0604020202020204" pitchFamily="34" charset="0"/>
                </a:rPr>
                <a:t>KlimaHaus</a:t>
              </a:r>
            </a:p>
            <a:p>
              <a:pPr algn="ctr"/>
              <a:r>
                <a:rPr lang="de-DE" sz="1200" dirty="0">
                  <a:ln w="0"/>
                  <a:solidFill>
                    <a:schemeClr val="bg1"/>
                  </a:solidFill>
                  <a:effectLst>
                    <a:glow rad="152400">
                      <a:srgbClr val="FFFF00">
                        <a:alpha val="4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e-DE" sz="3600" dirty="0">
                  <a:ln w="0"/>
                  <a:solidFill>
                    <a:schemeClr val="bg1"/>
                  </a:solidFill>
                  <a:effectLst>
                    <a:glow rad="152400">
                      <a:srgbClr val="FFFF00">
                        <a:alpha val="4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4400" dirty="0" err="1">
                  <a:ln w="0"/>
                  <a:solidFill>
                    <a:schemeClr val="bg1"/>
                  </a:solidFill>
                  <a:effectLst>
                    <a:glow rad="152400">
                      <a:srgbClr val="FFFF00">
                        <a:alpha val="4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r>
                <a:rPr lang="de-DE" sz="4400" dirty="0">
                  <a:ln w="0"/>
                  <a:solidFill>
                    <a:schemeClr val="bg1"/>
                  </a:solidFill>
                  <a:effectLst>
                    <a:glow rad="152400">
                      <a:srgbClr val="FFFF00">
                        <a:alpha val="4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Check</a:t>
              </a: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839E644A-D871-4962-A145-3D97B99BB48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9050" y="4380240"/>
            <a:ext cx="2411760" cy="24762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E56582A-9D35-455E-80E4-B386B4B30C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6" r="5460"/>
          <a:stretch/>
        </p:blipFill>
        <p:spPr>
          <a:xfrm>
            <a:off x="8506968" y="4391290"/>
            <a:ext cx="3685032" cy="2476233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191CE7DC-45D9-49CF-ABAF-19D2BFA8C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198860"/>
            <a:ext cx="2210284" cy="196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609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004FE4-025E-43D0-8F28-5C696601C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593" y="1122363"/>
            <a:ext cx="9208007" cy="1858581"/>
          </a:xfrm>
        </p:spPr>
        <p:txBody>
          <a:bodyPr>
            <a:normAutofit/>
          </a:bodyPr>
          <a:lstStyle/>
          <a:p>
            <a:r>
              <a:rPr lang="de-DE" sz="5400" dirty="0" err="1"/>
              <a:t>Revisione</a:t>
            </a:r>
            <a:r>
              <a:rPr lang="de-DE" sz="5400" dirty="0"/>
              <a:t> Standard </a:t>
            </a:r>
            <a:r>
              <a:rPr lang="de-DE" sz="5400" dirty="0" err="1"/>
              <a:t>CasaClima</a:t>
            </a:r>
            <a:endParaRPr lang="de-DE" sz="54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BE37937-7F7C-4936-AB9D-48F2AB6C1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3364992"/>
            <a:ext cx="10009632" cy="2926080"/>
          </a:xfrm>
        </p:spPr>
        <p:txBody>
          <a:bodyPr>
            <a:normAutofit lnSpcReduction="10000"/>
          </a:bodyPr>
          <a:lstStyle/>
          <a:p>
            <a:pPr algn="l"/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2013	Nuovo software di certificazione </a:t>
            </a:r>
            <a:r>
              <a:rPr lang="it-IT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ProCasaClima</a:t>
            </a: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nuovamente gratuito</a:t>
            </a:r>
          </a:p>
          <a:p>
            <a:pPr algn="l"/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2014	Aggiornamento della DGP Nr. 362/2013 sull‘efficienza energetica</a:t>
            </a:r>
            <a:b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	Bonus energia normato ex novo e più generoso</a:t>
            </a:r>
          </a:p>
          <a:p>
            <a:pPr algn="l"/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2015	Aggiornamento direttiva </a:t>
            </a:r>
            <a:r>
              <a:rPr lang="it-IT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CasaClima</a:t>
            </a: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per le NUOVE COSTRUZIONI</a:t>
            </a:r>
          </a:p>
          <a:p>
            <a:pPr algn="l"/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	Catalogo nodi costruttivi </a:t>
            </a:r>
            <a:r>
              <a:rPr lang="it-IT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preverificati</a:t>
            </a: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per edifici di nuova costruzione</a:t>
            </a:r>
          </a:p>
          <a:p>
            <a:pPr algn="l"/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2017	Aggiornamento della direttiva tecnica </a:t>
            </a:r>
            <a:r>
              <a:rPr lang="it-IT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CasaClima</a:t>
            </a: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per il RISANAMENTO</a:t>
            </a:r>
          </a:p>
          <a:p>
            <a:pPr algn="l"/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	Catalogo analisi FEM per nodi costruttivi esistenti</a:t>
            </a:r>
          </a:p>
          <a:p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A131A62-0B9A-4C4D-A8A6-E912AAE16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28E5BF9-9B73-4C07-A9CA-D625E3362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56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B13400-F375-434E-92D7-205850ED1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47192"/>
            <a:ext cx="9160932" cy="1129770"/>
          </a:xfrm>
        </p:spPr>
        <p:txBody>
          <a:bodyPr>
            <a:normAutofit/>
          </a:bodyPr>
          <a:lstStyle/>
          <a:p>
            <a:r>
              <a:rPr lang="de-DE" sz="5400" dirty="0"/>
              <a:t>Nuovo </a:t>
            </a:r>
            <a:r>
              <a:rPr lang="de-DE" sz="5400" dirty="0" err="1"/>
              <a:t>standard</a:t>
            </a:r>
            <a:r>
              <a:rPr lang="de-DE" sz="5400" dirty="0"/>
              <a:t> </a:t>
            </a:r>
            <a:r>
              <a:rPr lang="de-DE" sz="5400" dirty="0" err="1"/>
              <a:t>CasaClima</a:t>
            </a:r>
            <a:r>
              <a:rPr lang="de-DE" sz="5400" dirty="0"/>
              <a:t> A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840600C-B7AE-4CA9-82C9-1A32A4294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064" y="3008376"/>
            <a:ext cx="6867144" cy="3154680"/>
          </a:xfrm>
        </p:spPr>
        <p:txBody>
          <a:bodyPr>
            <a:normAutofit fontScale="92500" lnSpcReduction="10000"/>
          </a:bodyPr>
          <a:lstStyle/>
          <a:p>
            <a:r>
              <a:rPr lang="de-DE" sz="2600" dirty="0" err="1">
                <a:latin typeface="+mj-lt"/>
              </a:rPr>
              <a:t>Con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CasaClima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l‘Alto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Adige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già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oggi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recepisce</a:t>
            </a:r>
            <a:r>
              <a:rPr lang="de-DE" sz="2600" dirty="0">
                <a:latin typeface="+mj-lt"/>
              </a:rPr>
              <a:t> in modo </a:t>
            </a:r>
            <a:r>
              <a:rPr lang="de-DE" sz="2600" dirty="0" err="1">
                <a:latin typeface="+mj-lt"/>
              </a:rPr>
              <a:t>esemplare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lo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standard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europeo</a:t>
            </a:r>
            <a:r>
              <a:rPr lang="de-DE" sz="2600" dirty="0">
                <a:latin typeface="+mj-lt"/>
              </a:rPr>
              <a:t> del </a:t>
            </a:r>
            <a:r>
              <a:rPr lang="de-DE" sz="2600" dirty="0" err="1">
                <a:latin typeface="+mj-lt"/>
              </a:rPr>
              <a:t>domani</a:t>
            </a:r>
            <a:r>
              <a:rPr lang="de-DE" sz="2600" dirty="0">
                <a:latin typeface="+mj-lt"/>
              </a:rPr>
              <a:t>, </a:t>
            </a:r>
            <a:r>
              <a:rPr lang="de-DE" sz="2600" dirty="0" err="1">
                <a:latin typeface="+mj-lt"/>
              </a:rPr>
              <a:t>il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Nearly</a:t>
            </a:r>
            <a:r>
              <a:rPr lang="de-DE" sz="2600" dirty="0">
                <a:latin typeface="+mj-lt"/>
              </a:rPr>
              <a:t> Zero Energy Building, e </a:t>
            </a:r>
            <a:r>
              <a:rPr lang="de-DE" sz="2600" dirty="0" err="1">
                <a:latin typeface="+mj-lt"/>
              </a:rPr>
              <a:t>diventa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così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un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faro</a:t>
            </a:r>
            <a:r>
              <a:rPr lang="de-DE" sz="2600" dirty="0">
                <a:latin typeface="+mj-lt"/>
              </a:rPr>
              <a:t> per </a:t>
            </a:r>
            <a:r>
              <a:rPr lang="de-DE" sz="2600" dirty="0" err="1">
                <a:latin typeface="+mj-lt"/>
              </a:rPr>
              <a:t>altri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paesi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dell‘UE</a:t>
            </a:r>
            <a:endParaRPr lang="de-DE" sz="2600" dirty="0">
              <a:latin typeface="+mj-lt"/>
            </a:endParaRPr>
          </a:p>
          <a:p>
            <a:endParaRPr lang="de-DE" dirty="0">
              <a:latin typeface="+mj-lt"/>
            </a:endParaRPr>
          </a:p>
          <a:p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Il settore delle costruzioni rappresenta il 40% del consumo di energia. Rispetto un edificio medio esistente una </a:t>
            </a:r>
            <a:r>
              <a:rPr lang="it-IT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CasaClima</a:t>
            </a: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A consuma solo il 15% di energia che è coperta in gran parte da fonti di energia rinnovabili.</a:t>
            </a:r>
          </a:p>
          <a:p>
            <a:endParaRPr lang="de-DE" dirty="0">
              <a:latin typeface="+mj-lt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F470668-756A-420D-A6C6-8396BBB6DA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3BB07EC-A06E-4676-83E5-A080E8AAD6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B5C9A1E-9503-491F-9A52-98AEE3CEBF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15" r="6200"/>
          <a:stretch/>
        </p:blipFill>
        <p:spPr>
          <a:xfrm>
            <a:off x="7589520" y="2776728"/>
            <a:ext cx="4602480" cy="408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26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2838B2-A650-41B2-87CF-F43B99711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642" y="1108609"/>
            <a:ext cx="5846233" cy="1387215"/>
          </a:xfrm>
        </p:spPr>
        <p:txBody>
          <a:bodyPr>
            <a:normAutofit/>
          </a:bodyPr>
          <a:lstStyle/>
          <a:p>
            <a:r>
              <a:rPr lang="de-DE" dirty="0" err="1"/>
              <a:t>ComuneClima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3158149-26B5-4F62-A01A-748C025C2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632" y="2953512"/>
            <a:ext cx="6793992" cy="357530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it-IT" sz="3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 tutela del clima può avere solo successo se le grandi politiche energetico-ambientali trovano </a:t>
            </a:r>
            <a:r>
              <a:rPr lang="it-IT" sz="34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</a:t>
            </a:r>
            <a:r>
              <a:rPr lang="it-IT" sz="3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br>
              <a:rPr lang="it-IT" sz="3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3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contro anche ai livelli più bassi di implementazione</a:t>
            </a:r>
            <a:r>
              <a:rPr lang="it-IT" sz="36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l"/>
            <a:b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8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Obiettivo</a:t>
            </a:r>
            <a: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: Dare supporto ai comuni nell‘introduzione di una </a:t>
            </a:r>
            <a:b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contabilità energetica comunale e nell‘elaborazione ed </a:t>
            </a:r>
            <a:r>
              <a:rPr lang="it-IT" sz="28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imple</a:t>
            </a:r>
            <a: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b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8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mentazione</a:t>
            </a:r>
            <a: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 misure concrete per l‘energia e la tutela del clima.</a:t>
            </a:r>
          </a:p>
          <a:p>
            <a:pPr algn="l"/>
            <a:br>
              <a:rPr lang="it-IT" sz="2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2015	Elaborazione del programma e dei suoi strumenti</a:t>
            </a:r>
          </a:p>
          <a:p>
            <a:pPr marL="342900" indent="-342900" algn="l">
              <a:buAutoNum type="arabicPlain" startAt="2016"/>
            </a:pPr>
            <a: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it-IT" sz="28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Rollout</a:t>
            </a:r>
            <a: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del programma </a:t>
            </a:r>
            <a:r>
              <a:rPr lang="it-IT" sz="28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ComuneClima</a:t>
            </a:r>
            <a:endParaRPr lang="it-IT" sz="28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>
              <a:buAutoNum type="arabicPlain" startAt="2016"/>
            </a:pPr>
            <a: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	Premiazione dei primi 9 </a:t>
            </a:r>
            <a:r>
              <a:rPr lang="it-IT" sz="28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ComuniClima</a:t>
            </a:r>
            <a:endParaRPr lang="it-IT" sz="28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>
              <a:buAutoNum type="arabicPlain" startAt="2016"/>
            </a:pPr>
            <a: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	già 23 comuni partecipano al programma </a:t>
            </a:r>
            <a:r>
              <a:rPr lang="it-IT" sz="28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ComuneClima</a:t>
            </a:r>
            <a:endParaRPr lang="de-DE" sz="2800" dirty="0">
              <a:latin typeface="+mj-lt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CF66985-7FFD-4788-AD80-F600069332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71BD976-D02F-45AF-8F4C-3D735877BB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66C60DF-ACE9-4FDB-9A9A-C90A2F58DA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4342" y="2765696"/>
            <a:ext cx="4686300" cy="395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9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13AE88-37E2-4C2C-989F-1986C9020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416296" cy="1428813"/>
          </a:xfrm>
        </p:spPr>
        <p:txBody>
          <a:bodyPr/>
          <a:lstStyle/>
          <a:p>
            <a:r>
              <a:rPr lang="de-DE" dirty="0" err="1"/>
              <a:t>KlimaFactory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C472EA5-6451-4B74-AF0C-D64E4A506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6969" y="2944368"/>
            <a:ext cx="8193024" cy="3639312"/>
          </a:xfrm>
        </p:spPr>
        <p:txBody>
          <a:bodyPr>
            <a:normAutofit/>
          </a:bodyPr>
          <a:lstStyle/>
          <a:p>
            <a:pPr algn="l"/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Aiutare le PMI ad avvicinarsi al tema della gestione dell’energia per liberare il potenziale di risparmio energetico.</a:t>
            </a:r>
          </a:p>
          <a:p>
            <a:pPr algn="just"/>
            <a:b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 PMI possono ridurre la pressione economica e aumentare la</a:t>
            </a:r>
            <a:b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compettività</a:t>
            </a: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dando un contributo concreto alla tutela del clima. </a:t>
            </a:r>
          </a:p>
          <a:p>
            <a:pPr algn="just"/>
            <a:b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2016	Elaborazione del programma e degli strumenti</a:t>
            </a:r>
          </a:p>
          <a:p>
            <a:pPr algn="l"/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2017	Presentazione e </a:t>
            </a:r>
            <a:r>
              <a:rPr lang="it-IT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rollout</a:t>
            </a: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del programma </a:t>
            </a:r>
            <a:r>
              <a:rPr lang="it-IT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KlimaFactory</a:t>
            </a:r>
            <a:b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	Nuovi contributi provinciali per le imprese</a:t>
            </a:r>
          </a:p>
          <a:p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6699484-9F48-4674-847E-FFF104BAC1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2BACB66-4E6F-4108-9F39-0958A62469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D5F3B0A-0595-4EAE-BA61-9A3E9AE416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6177" y="2810936"/>
            <a:ext cx="1999963" cy="39061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561039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DA48E6-6242-49DA-B48E-F69023A70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7400" y="2694386"/>
            <a:ext cx="3581400" cy="1518103"/>
          </a:xfrm>
        </p:spPr>
        <p:txBody>
          <a:bodyPr>
            <a:normAutofit/>
          </a:bodyPr>
          <a:lstStyle/>
          <a:p>
            <a:r>
              <a:rPr lang="de-DE" sz="4000" dirty="0"/>
              <a:t>Danke für die Aufmerksamkeit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384B8CC-E35E-454E-8847-8B16D8C44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00" y="3602038"/>
            <a:ext cx="7010400" cy="1655762"/>
          </a:xfrm>
        </p:spPr>
        <p:txBody>
          <a:bodyPr>
            <a:normAutofit/>
          </a:bodyPr>
          <a:lstStyle/>
          <a:p>
            <a:r>
              <a:rPr lang="de-DE" sz="5400" dirty="0">
                <a:latin typeface="+mj-lt"/>
              </a:rPr>
              <a:t>Grazie per </a:t>
            </a:r>
            <a:r>
              <a:rPr lang="de-DE" sz="5400" dirty="0" err="1">
                <a:latin typeface="+mj-lt"/>
              </a:rPr>
              <a:t>l‘attenzione</a:t>
            </a:r>
            <a:endParaRPr lang="de-DE" sz="5400" dirty="0">
              <a:latin typeface="+mj-lt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6FAC33E-EE76-4EAC-91BA-737A75C05B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32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0A7F5AD-4FD3-40FC-9E47-331CCEA0BA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6" name="Picture 6" descr="Prato fiorito con Sciliar 2 (2)">
            <a:extLst>
              <a:ext uri="{FF2B5EF4-FFF2-40B4-BE49-F238E27FC236}">
                <a16:creationId xmlns:a16="http://schemas.microsoft.com/office/drawing/2014/main" id="{2EB370A5-9B24-405D-9D2A-E3E1E46D4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3" y="1347192"/>
            <a:ext cx="8212667" cy="54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65C92B0-9866-4139-A0A2-F09EA6B11FF5}"/>
              </a:ext>
            </a:extLst>
          </p:cNvPr>
          <p:cNvSpPr txBox="1">
            <a:spLocks/>
          </p:cNvSpPr>
          <p:nvPr/>
        </p:nvSpPr>
        <p:spPr>
          <a:xfrm>
            <a:off x="8407400" y="4307286"/>
            <a:ext cx="3581400" cy="15181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/>
              <a:t>Grazie per </a:t>
            </a:r>
            <a:r>
              <a:rPr lang="de-DE" sz="4000" dirty="0" err="1"/>
              <a:t>l‘attenzione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1671908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FC5CA957-47EB-4795-A51A-EF66B3CE2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722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4F35857-2F24-489D-B260-7789BE55F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4AFA1756-2FF3-40FE-AC60-944A21920507}"/>
              </a:ext>
            </a:extLst>
          </p:cNvPr>
          <p:cNvSpPr txBox="1"/>
          <p:nvPr/>
        </p:nvSpPr>
        <p:spPr>
          <a:xfrm>
            <a:off x="786384" y="1637690"/>
            <a:ext cx="102024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Ausgangslage</a:t>
            </a:r>
          </a:p>
          <a:p>
            <a:endParaRPr lang="de-DE" sz="24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3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# 1,3 Mrd. € Schadensersatzforderungen</a:t>
            </a:r>
            <a:br>
              <a:rPr lang="de-DE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3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# Schwerer Vertrauensverlust</a:t>
            </a:r>
          </a:p>
          <a:p>
            <a:pPr>
              <a:lnSpc>
                <a:spcPct val="150000"/>
              </a:lnSpc>
            </a:pPr>
            <a:r>
              <a:rPr lang="de-DE" sz="3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# keine Rechtssicherheit</a:t>
            </a:r>
          </a:p>
          <a:p>
            <a:pPr>
              <a:lnSpc>
                <a:spcPct val="150000"/>
              </a:lnSpc>
            </a:pPr>
            <a:endParaRPr lang="de-DE" sz="24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utoShape 2" descr="Image result for Geld">
            <a:extLst>
              <a:ext uri="{FF2B5EF4-FFF2-40B4-BE49-F238E27FC236}">
                <a16:creationId xmlns:a16="http://schemas.microsoft.com/office/drawing/2014/main" id="{46AE2302-90DC-43ED-A92D-9127CEBF96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5BAFD3-FD9F-4157-A948-1CB45E137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28" y="3793264"/>
            <a:ext cx="4200358" cy="28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49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6F401023-6401-42DE-970A-E9B115151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89" y="3053302"/>
            <a:ext cx="8658390" cy="3411506"/>
          </a:xfr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1E4828B-D895-4A08-832C-744EEB799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722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F49D863-1972-4AD2-8D8A-96B8161690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0F212F56-D720-4A58-AC27-59AE8C175A42}"/>
              </a:ext>
            </a:extLst>
          </p:cNvPr>
          <p:cNvSpPr txBox="1"/>
          <p:nvPr/>
        </p:nvSpPr>
        <p:spPr>
          <a:xfrm>
            <a:off x="768096" y="1884578"/>
            <a:ext cx="102024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Energietisch eingesetzt</a:t>
            </a:r>
          </a:p>
          <a:p>
            <a:endParaRPr lang="de-DE" sz="24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endParaRPr lang="de-DE" sz="24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074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031A0F42-6AB8-4F1C-BFBC-4348F215C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1879F62-577E-4EE8-A7DF-4422E35D5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5D1AFCFF-4AC6-4424-8FDA-E490925D2DA2}"/>
              </a:ext>
            </a:extLst>
          </p:cNvPr>
          <p:cNvSpPr txBox="1"/>
          <p:nvPr/>
        </p:nvSpPr>
        <p:spPr>
          <a:xfrm>
            <a:off x="635620" y="1572319"/>
            <a:ext cx="71590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Open Sans" panose="020B0606030504020204" pitchFamily="34" charset="0"/>
              <a:buChar char="#"/>
            </a:pPr>
            <a:r>
              <a:rPr lang="de-DE" sz="2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Konzessionen neu bewertet</a:t>
            </a:r>
          </a:p>
          <a:p>
            <a:pPr marL="457200" indent="-457200">
              <a:lnSpc>
                <a:spcPct val="150000"/>
              </a:lnSpc>
              <a:buFont typeface="Open Sans" panose="020B0606030504020204" pitchFamily="34" charset="0"/>
              <a:buChar char="#"/>
            </a:pPr>
            <a:r>
              <a:rPr lang="de-DE" sz="2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Übernahme </a:t>
            </a:r>
            <a:r>
              <a:rPr lang="de-DE" sz="24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Enel</a:t>
            </a:r>
            <a:r>
              <a:rPr lang="de-DE" sz="2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- und </a:t>
            </a:r>
            <a:r>
              <a:rPr lang="de-DE" sz="24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Edisonanteile</a:t>
            </a:r>
            <a:endParaRPr lang="de-DE" sz="24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Open Sans" panose="020B0606030504020204" pitchFamily="34" charset="0"/>
              <a:buChar char="#"/>
            </a:pPr>
            <a:r>
              <a:rPr lang="de-DE" sz="2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Verhandlungen zur Fusion</a:t>
            </a:r>
          </a:p>
          <a:p>
            <a:pPr marL="457200" indent="-457200">
              <a:lnSpc>
                <a:spcPct val="150000"/>
              </a:lnSpc>
              <a:buFont typeface="Open Sans" panose="020B0606030504020204" pitchFamily="34" charset="0"/>
              <a:buChar char="#"/>
            </a:pPr>
            <a:r>
              <a:rPr lang="de-DE" sz="2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Gründung </a:t>
            </a:r>
            <a:r>
              <a:rPr lang="de-DE" sz="24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Alperia</a:t>
            </a:r>
            <a:endParaRPr lang="de-DE" sz="24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#   100 % der Anteile Land und Gemeinden</a:t>
            </a:r>
          </a:p>
          <a:p>
            <a:pPr>
              <a:lnSpc>
                <a:spcPct val="150000"/>
              </a:lnSpc>
            </a:pPr>
            <a:r>
              <a:rPr lang="de-DE" sz="2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#   </a:t>
            </a:r>
            <a:r>
              <a:rPr lang="de-DE" sz="24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Alperia</a:t>
            </a:r>
            <a:r>
              <a:rPr lang="de-DE" sz="2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-Anteile kleine und mittlere KW an Gemeinden</a:t>
            </a:r>
          </a:p>
          <a:p>
            <a:pPr>
              <a:lnSpc>
                <a:spcPct val="150000"/>
              </a:lnSpc>
            </a:pPr>
            <a:endParaRPr lang="de-DE" sz="24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# </a:t>
            </a:r>
            <a:r>
              <a:rPr lang="de-DE" sz="24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0 Euro an Schadenersatz gezahlt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0299213-1F27-46FB-ADFF-2ECF733CA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03" y="3189248"/>
            <a:ext cx="4103648" cy="307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01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9A4025-6424-4057-A3AA-E16914ACB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9795" y="1122363"/>
            <a:ext cx="5787483" cy="1572023"/>
          </a:xfrm>
        </p:spPr>
        <p:txBody>
          <a:bodyPr/>
          <a:lstStyle/>
          <a:p>
            <a:r>
              <a:rPr lang="de-DE" dirty="0"/>
              <a:t>Stromversorgung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91BDF3-7EE5-4819-BE61-ABFD6FE50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9795" y="3263710"/>
            <a:ext cx="9144000" cy="2486528"/>
          </a:xfrm>
        </p:spPr>
        <p:txBody>
          <a:bodyPr>
            <a:normAutofit lnSpcReduction="10000"/>
          </a:bodyPr>
          <a:lstStyle/>
          <a:p>
            <a:pPr algn="l"/>
            <a:endParaRPr lang="de-DE" dirty="0">
              <a:latin typeface="+mj-lt"/>
            </a:endParaRPr>
          </a:p>
          <a:p>
            <a:pPr algn="l"/>
            <a:r>
              <a:rPr lang="de-DE" dirty="0">
                <a:latin typeface="+mj-lt"/>
              </a:rPr>
              <a:t># Neue Beitragskriterien (</a:t>
            </a:r>
            <a:r>
              <a:rPr lang="de-DE" dirty="0" err="1">
                <a:latin typeface="+mj-lt"/>
              </a:rPr>
              <a:t>Notifizierungsprozess</a:t>
            </a:r>
            <a:r>
              <a:rPr lang="de-DE" dirty="0">
                <a:latin typeface="+mj-lt"/>
              </a:rPr>
              <a:t> im Gang)</a:t>
            </a:r>
          </a:p>
          <a:p>
            <a:pPr algn="l"/>
            <a:r>
              <a:rPr lang="de-DE" dirty="0">
                <a:latin typeface="+mj-lt"/>
              </a:rPr>
              <a:t># Masterplan über Ausbauprioritäten im Stromnetz</a:t>
            </a:r>
          </a:p>
          <a:p>
            <a:pPr algn="l"/>
            <a:r>
              <a:rPr lang="de-DE" dirty="0">
                <a:latin typeface="+mj-lt"/>
              </a:rPr>
              <a:t># Abkommen mit TERNA </a:t>
            </a:r>
            <a:r>
              <a:rPr lang="de-DE" dirty="0" err="1">
                <a:latin typeface="+mj-lt"/>
              </a:rPr>
              <a:t>S.p.A</a:t>
            </a:r>
            <a:r>
              <a:rPr lang="de-DE" dirty="0">
                <a:latin typeface="+mj-lt"/>
              </a:rPr>
              <a:t>.</a:t>
            </a:r>
          </a:p>
          <a:p>
            <a:pPr algn="l"/>
            <a:r>
              <a:rPr lang="de-DE" dirty="0">
                <a:latin typeface="+mj-lt"/>
              </a:rPr>
              <a:t># Ausbau internationaler Leitungen: Reschen, Brenner</a:t>
            </a:r>
          </a:p>
          <a:p>
            <a:pPr algn="l"/>
            <a:r>
              <a:rPr lang="de-DE" dirty="0">
                <a:latin typeface="+mj-lt"/>
              </a:rPr>
              <a:t># Sanierung Hochspannungsleitungen im Eisacktal</a:t>
            </a:r>
          </a:p>
          <a:p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2FDC6F6-1991-400A-923A-9F79AA3DD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FE8BE1E-4AC6-4BDC-9F05-20E9C6F84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DB843A0-9551-4CCC-903B-A8F4F31CA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77" y="3186460"/>
            <a:ext cx="4029307" cy="302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32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D1ED0-FD7C-4D20-97FC-9584CAB19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397500" cy="1912937"/>
          </a:xfrm>
        </p:spPr>
        <p:txBody>
          <a:bodyPr>
            <a:normAutofit/>
          </a:bodyPr>
          <a:lstStyle/>
          <a:p>
            <a:r>
              <a:rPr lang="de-DE" sz="5400" dirty="0"/>
              <a:t>Umweltgelder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C474DB2-6B03-477C-80E4-A7F4D6ED2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7962900" cy="2570162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+mj-lt"/>
              </a:rPr>
              <a:t>Die 16 Großkraftwerke stellen für die Jahre 2011 bis 2019 rund </a:t>
            </a:r>
            <a:r>
              <a:rPr lang="de-DE" sz="2800" b="1" dirty="0">
                <a:latin typeface="+mj-lt"/>
              </a:rPr>
              <a:t>160 Millionen Euro </a:t>
            </a:r>
            <a:r>
              <a:rPr lang="de-DE" sz="2800" dirty="0">
                <a:latin typeface="+mj-lt"/>
              </a:rPr>
              <a:t>an Umweltgeldern zur Verfügung gestellt.</a:t>
            </a:r>
          </a:p>
          <a:p>
            <a:r>
              <a:rPr lang="de-DE" sz="2800" dirty="0">
                <a:latin typeface="+mj-lt"/>
              </a:rPr>
              <a:t>Das entspricht Ausgleichszahlungen in Höhe von circa </a:t>
            </a:r>
            <a:r>
              <a:rPr lang="de-DE" sz="2800" b="1" dirty="0">
                <a:latin typeface="+mj-lt"/>
              </a:rPr>
              <a:t>18 Millionen Euro im Jahr</a:t>
            </a:r>
            <a:endParaRPr lang="de-DE" sz="2800" dirty="0">
              <a:latin typeface="+mj-lt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C63C849-6E61-4B86-B866-B0F1907256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282BF79-7FF0-4CD1-A8DC-8312BD9F8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55BF0FC-3B3C-4C1F-ABB4-7F186772C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0" y="3602038"/>
            <a:ext cx="3502377" cy="197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40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1E1C5-4EC1-4C64-913C-EBCE57EDC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6304156" cy="1286300"/>
          </a:xfrm>
        </p:spPr>
        <p:txBody>
          <a:bodyPr/>
          <a:lstStyle/>
          <a:p>
            <a:r>
              <a:rPr lang="de-DE" dirty="0"/>
              <a:t>Umwelt / Ambiente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D7B6275-6A84-47AC-BA9D-0CB926B16A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66479C0-C33E-4C75-998F-633CEBFB0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768B317-EEDC-4ACF-A40E-125CB0DB6A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2F16E94-AADC-4997-83CF-855F6E25B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94386"/>
            <a:ext cx="91440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45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872</Words>
  <Application>Microsoft Office PowerPoint</Application>
  <PresentationFormat>Breitbild</PresentationFormat>
  <Paragraphs>154</Paragraphs>
  <Slides>39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5" baseType="lpstr">
      <vt:lpstr>Arial</vt:lpstr>
      <vt:lpstr>Arial Narrow</vt:lpstr>
      <vt:lpstr>Calibri</vt:lpstr>
      <vt:lpstr>Calibri Light</vt:lpstr>
      <vt:lpstr>Open Sans</vt:lpstr>
      <vt:lpstr>Office</vt:lpstr>
      <vt:lpstr>Richard Theiner</vt:lpstr>
      <vt:lpstr># Energie / Energia  # Umwelt / Ambiente  # Nationalpark Stilfserjoch / Parco Nazionale dello Stelvio  # Gesetz Raum und Landschaft / Legge territorio e paesaggio  # KlimaHaus / Casa Clima</vt:lpstr>
      <vt:lpstr>Energie / Energia</vt:lpstr>
      <vt:lpstr>PowerPoint-Präsentation</vt:lpstr>
      <vt:lpstr>PowerPoint-Präsentation</vt:lpstr>
      <vt:lpstr>PowerPoint-Präsentation</vt:lpstr>
      <vt:lpstr>Stromversorgung</vt:lpstr>
      <vt:lpstr>Umweltgelder</vt:lpstr>
      <vt:lpstr>Umwelt / Ambiente</vt:lpstr>
      <vt:lpstr>Energieeffizienz</vt:lpstr>
      <vt:lpstr>Maßnahmen Umweltpolitik</vt:lpstr>
      <vt:lpstr>UVP</vt:lpstr>
      <vt:lpstr>Müllverwertungsanlage</vt:lpstr>
      <vt:lpstr>Termovalorizzatore</vt:lpstr>
      <vt:lpstr>Rifiuti</vt:lpstr>
      <vt:lpstr>Nationalpark Stilfserjoch Parco Nazionale dello Stelvio</vt:lpstr>
      <vt:lpstr>PowerPoint-Präsentation</vt:lpstr>
      <vt:lpstr>PowerPoint-Präsentation</vt:lpstr>
      <vt:lpstr>Strategiepapier:   Modellregion für nachhaltiges Leben und Wirtschaften in den Alpen</vt:lpstr>
      <vt:lpstr>Nationalparkgesetz</vt:lpstr>
      <vt:lpstr>Führungsausschuss</vt:lpstr>
      <vt:lpstr>Neuer Parkplan und  neue Parkordnung werden bis Ende 2018 erstellt</vt:lpstr>
      <vt:lpstr>Länderübergreifende Projekte </vt:lpstr>
      <vt:lpstr>Ortler-Höhenweg</vt:lpstr>
      <vt:lpstr>Gesetz Raum und Landschaft legge territorio e paesaggio</vt:lpstr>
      <vt:lpstr>Ziele</vt:lpstr>
      <vt:lpstr>PowerPoint-Präsentation</vt:lpstr>
      <vt:lpstr>PowerPoint-Präsentation</vt:lpstr>
      <vt:lpstr>PowerPoint-Präsentation</vt:lpstr>
      <vt:lpstr>Leistbares Wohnen</vt:lpstr>
      <vt:lpstr>Abitazioni a prezzin accessibili</vt:lpstr>
      <vt:lpstr>Maßnahmen gegen Ausverkauf der Heimat</vt:lpstr>
      <vt:lpstr>Aufwertung des Antragstellers</vt:lpstr>
      <vt:lpstr>KlimaHaus / Casa Clima</vt:lpstr>
      <vt:lpstr>Revisione Standard CasaClima</vt:lpstr>
      <vt:lpstr>Nuovo standard CasaClima A</vt:lpstr>
      <vt:lpstr>ComuneClima</vt:lpstr>
      <vt:lpstr>KlimaFactory</vt:lpstr>
      <vt:lpstr>Danke für die Aufmerksamkeit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Gruber, Lotte</dc:creator>
  <cp:lastModifiedBy>Ploerer, Franz</cp:lastModifiedBy>
  <cp:revision>58</cp:revision>
  <cp:lastPrinted>2018-07-25T06:37:01Z</cp:lastPrinted>
  <dcterms:created xsi:type="dcterms:W3CDTF">2018-07-02T09:44:43Z</dcterms:created>
  <dcterms:modified xsi:type="dcterms:W3CDTF">2018-07-26T07:27:00Z</dcterms:modified>
</cp:coreProperties>
</file>