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4018" r:id="rId2"/>
  </p:sldMasterIdLst>
  <p:notesMasterIdLst>
    <p:notesMasterId r:id="rId20"/>
  </p:notesMasterIdLst>
  <p:handoutMasterIdLst>
    <p:handoutMasterId r:id="rId21"/>
  </p:handoutMasterIdLst>
  <p:sldIdLst>
    <p:sldId id="692" r:id="rId3"/>
    <p:sldId id="691" r:id="rId4"/>
    <p:sldId id="673" r:id="rId5"/>
    <p:sldId id="693" r:id="rId6"/>
    <p:sldId id="694" r:id="rId7"/>
    <p:sldId id="675" r:id="rId8"/>
    <p:sldId id="679" r:id="rId9"/>
    <p:sldId id="683" r:id="rId10"/>
    <p:sldId id="700" r:id="rId11"/>
    <p:sldId id="697" r:id="rId12"/>
    <p:sldId id="682" r:id="rId13"/>
    <p:sldId id="688" r:id="rId14"/>
    <p:sldId id="689" r:id="rId15"/>
    <p:sldId id="690" r:id="rId16"/>
    <p:sldId id="698" r:id="rId17"/>
    <p:sldId id="699" r:id="rId18"/>
    <p:sldId id="295" r:id="rId19"/>
  </p:sldIdLst>
  <p:sldSz cx="12192000" cy="6858000"/>
  <p:notesSz cx="6808788" cy="994092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orient="horz" pos="43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hnewein, Thomas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4E4"/>
    <a:srgbClr val="BD0000"/>
    <a:srgbClr val="E50004"/>
    <a:srgbClr val="FF0505"/>
    <a:srgbClr val="FDFDF3"/>
    <a:srgbClr val="C00000"/>
    <a:srgbClr val="808080"/>
    <a:srgbClr val="FEFBF2"/>
    <a:srgbClr val="CB2B2B"/>
    <a:srgbClr val="F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83" autoAdjust="0"/>
    <p:restoredTop sz="93620" autoAdjust="0"/>
  </p:normalViewPr>
  <p:slideViewPr>
    <p:cSldViewPr>
      <p:cViewPr varScale="1">
        <p:scale>
          <a:sx n="86" d="100"/>
          <a:sy n="86" d="100"/>
        </p:scale>
        <p:origin x="354" y="90"/>
      </p:cViewPr>
      <p:guideLst>
        <p:guide orient="horz" pos="28"/>
        <p:guide pos="3840"/>
        <p:guide orient="horz" pos="2160"/>
        <p:guide orient="horz" pos="4320"/>
      </p:guideLst>
    </p:cSldViewPr>
  </p:slideViewPr>
  <p:notesTextViewPr>
    <p:cViewPr>
      <p:scale>
        <a:sx n="75" d="100"/>
        <a:sy n="75" d="100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3258" y="114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9F3F4DC-C3FD-4D70-967E-9FC1D4F8383F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5116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defTabSz="915894" eaLnBrk="1" hangingPunct="1">
              <a:defRPr sz="1200"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327E0B-5F0B-4DD6-9BE6-84DC0D8860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xfrm>
            <a:off x="3856038" y="0"/>
            <a:ext cx="2951162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algn="r" defTabSz="915894" eaLnBrk="1" hangingPunct="1">
              <a:defRPr sz="1200"/>
            </a:lvl1pPr>
          </a:lstStyle>
          <a:p>
            <a:pPr>
              <a:defRPr/>
            </a:pPr>
            <a:fld id="{6EBF2769-6830-4D8F-8693-E7E3221BB50A}" type="datetimeFigureOut">
              <a:rPr lang="en-US" altLang="it-IT"/>
              <a:pPr>
                <a:defRPr/>
              </a:pPr>
              <a:t>11/25/2019</a:t>
            </a:fld>
            <a:endParaRPr lang="en-US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3EBA59-8B6C-46C1-9B61-97D544FB6E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 bwMode="auto">
          <a:xfrm>
            <a:off x="0" y="9440863"/>
            <a:ext cx="295116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defTabSz="915894" eaLnBrk="1" hangingPunct="1">
              <a:defRPr sz="1200"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5B4AE6-4F9E-4740-B9F7-460B495883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 bwMode="auto">
          <a:xfrm>
            <a:off x="3856038" y="9440863"/>
            <a:ext cx="2951162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algn="r" defTabSz="915894" eaLnBrk="1" hangingPunct="1">
              <a:defRPr sz="1200"/>
            </a:lvl1pPr>
          </a:lstStyle>
          <a:p>
            <a:pPr>
              <a:defRPr/>
            </a:pPr>
            <a:fld id="{FA2719C9-B1F4-42E1-A803-F4DEB8C723F7}" type="slidenum">
              <a:rPr lang="en-US" altLang="it-IT"/>
              <a:pPr>
                <a:defRPr/>
              </a:pPr>
              <a:t>‹Nr.›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0AA515D0-8089-4A54-895F-EB0B501D7E7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defTabSz="915894" eaLnBrk="1" hangingPunct="1">
              <a:defRPr sz="1200"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B74B1725-910F-4D24-B0C9-BFC71B1703F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51162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algn="r" defTabSz="915894" eaLnBrk="1" hangingPunct="1">
              <a:defRPr sz="1200"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FA279CE0-2D42-4112-A6A4-D117C61A364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6125"/>
            <a:ext cx="662622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209167BC-BF66-4CAB-A8FB-B8C644E9A58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21225"/>
            <a:ext cx="5449888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noProof="0"/>
              <a:t>Fare clic per modificare gli stili del testo dello schema</a:t>
            </a:r>
          </a:p>
          <a:p>
            <a:pPr lvl="1"/>
            <a:r>
              <a:rPr lang="de-DE" altLang="en-US" noProof="0"/>
              <a:t>Secondo livello</a:t>
            </a:r>
          </a:p>
          <a:p>
            <a:pPr lvl="2"/>
            <a:r>
              <a:rPr lang="de-DE" altLang="en-US" noProof="0"/>
              <a:t>Terzo livello</a:t>
            </a:r>
          </a:p>
          <a:p>
            <a:pPr lvl="3"/>
            <a:r>
              <a:rPr lang="de-DE" altLang="en-US" noProof="0"/>
              <a:t>Quarto livello</a:t>
            </a:r>
          </a:p>
          <a:p>
            <a:pPr lvl="4"/>
            <a:r>
              <a:rPr lang="de-DE" altLang="en-US" noProof="0"/>
              <a:t>Quinto livello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AFB4153E-E636-4FEB-9C1A-F938C60230E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51163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defTabSz="915894" eaLnBrk="1" hangingPunct="1">
              <a:defRPr sz="1200"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C9DFCC67-9D38-4240-AA52-72F30CE79C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0863"/>
            <a:ext cx="2951162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algn="r" defTabSz="915894" eaLnBrk="1" hangingPunct="1">
              <a:defRPr sz="1200"/>
            </a:lvl1pPr>
          </a:lstStyle>
          <a:p>
            <a:pPr>
              <a:defRPr/>
            </a:pPr>
            <a:fld id="{0A3F7568-3C7E-4C54-A44D-346FD24CF73B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eite Prä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4">
            <a:extLst>
              <a:ext uri="{FF2B5EF4-FFF2-40B4-BE49-F238E27FC236}">
                <a16:creationId xmlns:a16="http://schemas.microsoft.com/office/drawing/2014/main" id="{B42BE4AD-B955-456A-9748-32B067D127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288" y="1389063"/>
            <a:ext cx="12501563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E1B5E580-615B-4A4B-9DC2-5EB3BB841EEA}"/>
              </a:ext>
            </a:extLst>
          </p:cNvPr>
          <p:cNvSpPr/>
          <p:nvPr userDrawn="1"/>
        </p:nvSpPr>
        <p:spPr>
          <a:xfrm>
            <a:off x="-95250" y="1042988"/>
            <a:ext cx="12384088" cy="358775"/>
          </a:xfrm>
          <a:prstGeom prst="rect">
            <a:avLst/>
          </a:prstGeom>
          <a:solidFill>
            <a:srgbClr val="CD0E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" name="Grafik 7">
            <a:extLst>
              <a:ext uri="{FF2B5EF4-FFF2-40B4-BE49-F238E27FC236}">
                <a16:creationId xmlns:a16="http://schemas.microsoft.com/office/drawing/2014/main" id="{CD3E7E5A-1908-4CEB-B2BF-ABDC587619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0"/>
            <a:ext cx="388937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3432" y="4005064"/>
            <a:ext cx="10972800" cy="1081088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2711450" y="5229225"/>
            <a:ext cx="8785225" cy="72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386375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eite Logo unten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7">
            <a:extLst>
              <a:ext uri="{FF2B5EF4-FFF2-40B4-BE49-F238E27FC236}">
                <a16:creationId xmlns:a16="http://schemas.microsoft.com/office/drawing/2014/main" id="{AD8B9A57-E7A9-4CC6-8863-1A18E0C694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5" y="5748338"/>
            <a:ext cx="388937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11424" y="1556792"/>
            <a:ext cx="10972800" cy="1081088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1487488" y="2852738"/>
            <a:ext cx="9793287" cy="2736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92080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eite Logo oben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1F7B40B-017B-4F36-A7D0-A840CFF4C3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0"/>
            <a:ext cx="388937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11424" y="1556792"/>
            <a:ext cx="10972800" cy="1081088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1487488" y="2852738"/>
            <a:ext cx="9793287" cy="2736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0645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eite Logo oben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4">
            <a:extLst>
              <a:ext uri="{FF2B5EF4-FFF2-40B4-BE49-F238E27FC236}">
                <a16:creationId xmlns:a16="http://schemas.microsoft.com/office/drawing/2014/main" id="{7C08B6EB-3B76-4C48-97F0-576334691E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0"/>
            <a:ext cx="388937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0239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seite Logo oben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ADED6D99-777B-49C4-8B54-2E30647A18AB}"/>
              </a:ext>
            </a:extLst>
          </p:cNvPr>
          <p:cNvSpPr/>
          <p:nvPr userDrawn="1"/>
        </p:nvSpPr>
        <p:spPr>
          <a:xfrm>
            <a:off x="-240704" y="-99392"/>
            <a:ext cx="12529392" cy="6957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4771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BA2D888-35E4-4CF1-B6C8-6811DD3CB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EDBC-3CAB-4CFA-A917-CD65D7A862C8}" type="datetimeFigureOut">
              <a:rPr lang="de-DE" smtClean="0"/>
              <a:t>25.11.2019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1B60842-B855-4971-8C95-D9B0DE9E8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8B6315B-3120-4814-BC47-CAA63F92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88E59-D681-4DE1-BAB0-3BD49D1192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2488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159DF-2DAF-4F63-BF3A-D6FEEC0ABD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E8B91B-0B21-431E-B33E-3054A29EE2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93422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F89C9EA-458E-4291-B750-73E689E17B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95325" y="2133600"/>
            <a:ext cx="10972800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Layoutvorlage für Pressekonferenzen im Palais Widman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DF736CD-4D1D-4D76-B7E4-F2118A34DD4A}"/>
              </a:ext>
            </a:extLst>
          </p:cNvPr>
          <p:cNvSpPr/>
          <p:nvPr userDrawn="1"/>
        </p:nvSpPr>
        <p:spPr>
          <a:xfrm>
            <a:off x="-95250" y="1042988"/>
            <a:ext cx="6911975" cy="358775"/>
          </a:xfrm>
          <a:prstGeom prst="rect">
            <a:avLst/>
          </a:prstGeom>
          <a:solidFill>
            <a:srgbClr val="CD0E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7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Open Sans" panose="020B0606030504020204" pitchFamily="34" charset="0"/>
          <a:cs typeface="Open Sans" panose="020B0606030504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Open Sans" panose="020B0606030504020204" pitchFamily="34" charset="0"/>
          <a:cs typeface="Open Sans" panose="020B0606030504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Open Sans" panose="020B0606030504020204" pitchFamily="34" charset="0"/>
          <a:cs typeface="Open Sans" panose="020B0606030504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Open Sans" panose="020B0606030504020204" pitchFamily="34" charset="0"/>
          <a:cs typeface="Open Sans" panose="020B0606030504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5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4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9" indent="-228593" algn="l" defTabSz="9143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4" indent="-228593" algn="l" defTabSz="9143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9" indent="-228593" algn="l" defTabSz="9143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74" indent="-228593" algn="l" defTabSz="9143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0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5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1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6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1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6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81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E3693C6A-05F7-41D3-8B14-5645E70AC8CF}"/>
              </a:ext>
            </a:extLst>
          </p:cNvPr>
          <p:cNvSpPr>
            <a:spLocks/>
          </p:cNvSpPr>
          <p:nvPr/>
        </p:nvSpPr>
        <p:spPr bwMode="auto">
          <a:xfrm>
            <a:off x="1919288" y="5876925"/>
            <a:ext cx="446563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it-IT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F46395EB-4CE3-4F6E-B40F-46B05AF68E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360" y="4005263"/>
            <a:ext cx="5402262" cy="1871662"/>
          </a:xfrm>
        </p:spPr>
        <p:txBody>
          <a:bodyPr/>
          <a:lstStyle/>
          <a:p>
            <a:pPr algn="r"/>
            <a:r>
              <a:rPr lang="de-DE" altLang="de-DE" dirty="0">
                <a:solidFill>
                  <a:srgbClr val="C00000"/>
                </a:solidFill>
              </a:rPr>
              <a:t>Pressekonferenz der Landesregierung</a:t>
            </a:r>
            <a:br>
              <a:rPr lang="de-DE" altLang="de-DE" dirty="0">
                <a:solidFill>
                  <a:srgbClr val="C00000"/>
                </a:solidFill>
              </a:rPr>
            </a:br>
            <a:br>
              <a:rPr lang="de-DE" altLang="de-DE" dirty="0">
                <a:solidFill>
                  <a:srgbClr val="C00000"/>
                </a:solidFill>
              </a:rPr>
            </a:br>
            <a:r>
              <a:rPr lang="de-DE" altLang="de-DE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25. November 2019</a:t>
            </a:r>
            <a:endParaRPr lang="de-DE" alt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130F4284-641F-4F9B-860C-26A92516307F}"/>
              </a:ext>
            </a:extLst>
          </p:cNvPr>
          <p:cNvSpPr txBox="1">
            <a:spLocks/>
          </p:cNvSpPr>
          <p:nvPr/>
        </p:nvSpPr>
        <p:spPr bwMode="auto">
          <a:xfrm>
            <a:off x="6310361" y="4005263"/>
            <a:ext cx="5402263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de-DE" altLang="de-DE" kern="0" dirty="0" err="1">
                <a:solidFill>
                  <a:srgbClr val="C00000"/>
                </a:solidFill>
              </a:rPr>
              <a:t>Conferenza</a:t>
            </a:r>
            <a:r>
              <a:rPr lang="de-DE" altLang="de-DE" kern="0" dirty="0">
                <a:solidFill>
                  <a:srgbClr val="C00000"/>
                </a:solidFill>
              </a:rPr>
              <a:t> </a:t>
            </a:r>
            <a:r>
              <a:rPr lang="de-DE" altLang="de-DE" kern="0" dirty="0" err="1">
                <a:solidFill>
                  <a:srgbClr val="C00000"/>
                </a:solidFill>
              </a:rPr>
              <a:t>stampa</a:t>
            </a:r>
            <a:r>
              <a:rPr lang="de-DE" altLang="de-DE" kern="0" dirty="0">
                <a:solidFill>
                  <a:srgbClr val="C00000"/>
                </a:solidFill>
              </a:rPr>
              <a:t> della </a:t>
            </a:r>
            <a:r>
              <a:rPr lang="de-DE" altLang="de-DE" kern="0" dirty="0" err="1">
                <a:solidFill>
                  <a:srgbClr val="C00000"/>
                </a:solidFill>
              </a:rPr>
              <a:t>Giunta</a:t>
            </a:r>
            <a:r>
              <a:rPr lang="de-DE" altLang="de-DE" kern="0" dirty="0">
                <a:solidFill>
                  <a:srgbClr val="C00000"/>
                </a:solidFill>
              </a:rPr>
              <a:t> Provinciale</a:t>
            </a:r>
          </a:p>
          <a:p>
            <a:pPr algn="l">
              <a:defRPr/>
            </a:pPr>
            <a:endParaRPr lang="de-DE" altLang="de-DE" kern="0" dirty="0">
              <a:solidFill>
                <a:srgbClr val="C00000"/>
              </a:solidFill>
            </a:endParaRPr>
          </a:p>
          <a:p>
            <a:pPr algn="l">
              <a:defRPr/>
            </a:pPr>
            <a:r>
              <a:rPr lang="de-DE" altLang="de-DE" sz="2400" kern="0" dirty="0">
                <a:solidFill>
                  <a:prstClr val="black">
                    <a:lumMod val="50000"/>
                    <a:lumOff val="50000"/>
                  </a:prstClr>
                </a:solidFill>
              </a:rPr>
              <a:t>25 </a:t>
            </a:r>
            <a:r>
              <a:rPr lang="de-DE" altLang="de-DE" sz="2400" kern="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novembre</a:t>
            </a:r>
            <a:r>
              <a:rPr lang="de-DE" altLang="de-DE" sz="2400" kern="0" dirty="0">
                <a:solidFill>
                  <a:prstClr val="black">
                    <a:lumMod val="50000"/>
                    <a:lumOff val="50000"/>
                  </a:prstClr>
                </a:solidFill>
              </a:rPr>
              <a:t> 2019</a:t>
            </a:r>
            <a:endParaRPr lang="de-DE" altLang="de-DE" kern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267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F7182EE4-479A-4788-9342-38641D05A8AF}"/>
              </a:ext>
            </a:extLst>
          </p:cNvPr>
          <p:cNvSpPr txBox="1"/>
          <p:nvPr/>
        </p:nvSpPr>
        <p:spPr>
          <a:xfrm>
            <a:off x="407368" y="1997671"/>
            <a:ext cx="11161240" cy="313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700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</a:rPr>
              <a:t>finanzieller Anreiz für freiwillige Zusammenarbeit </a:t>
            </a:r>
          </a:p>
          <a:p>
            <a:pPr marL="914400" lvl="1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700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</a:rPr>
              <a:t>Zusatzvereinbarung über die Lokalfinanzen</a:t>
            </a:r>
          </a:p>
          <a:p>
            <a:pPr marL="914400" lvl="1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700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</a:rPr>
              <a:t>genehmigt mit Beschluss der Landesregierung </a:t>
            </a:r>
          </a:p>
          <a:p>
            <a:pPr marL="914400" lvl="1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700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</a:rPr>
              <a:t>Nr. 961 vom 19/11/2019 </a:t>
            </a:r>
          </a:p>
          <a:p>
            <a:pPr marL="914400" lvl="1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700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</a:rPr>
              <a:t>auf der Grundlage des Vorschlages der Arbeitsgruppe</a:t>
            </a:r>
            <a:endParaRPr lang="it-IT" sz="27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21D6096-27F3-4DD5-BA2B-F540DB694967}"/>
              </a:ext>
            </a:extLst>
          </p:cNvPr>
          <p:cNvSpPr txBox="1"/>
          <p:nvPr/>
        </p:nvSpPr>
        <p:spPr>
          <a:xfrm>
            <a:off x="11444591" y="642594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9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2B3369B-365C-4898-95A6-2945A0D12C8A}"/>
              </a:ext>
            </a:extLst>
          </p:cNvPr>
          <p:cNvSpPr txBox="1"/>
          <p:nvPr/>
        </p:nvSpPr>
        <p:spPr>
          <a:xfrm>
            <a:off x="407368" y="373306"/>
            <a:ext cx="11305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de-DE" sz="2800" b="1" dirty="0">
                <a:ea typeface="Times New Roman" panose="02020603050405020304" pitchFamily="18" charset="0"/>
              </a:rPr>
              <a:t>Prinzip der freiwilligen Zusammenarbeit </a:t>
            </a:r>
            <a:endParaRPr lang="it-IT" sz="27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46B57635-D384-4575-B2D0-6AB3269E9A71}"/>
              </a:ext>
            </a:extLst>
          </p:cNvPr>
          <p:cNvSpPr/>
          <p:nvPr/>
        </p:nvSpPr>
        <p:spPr>
          <a:xfrm>
            <a:off x="-96688" y="949552"/>
            <a:ext cx="10009112" cy="3688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81913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75C95197-C56C-45DD-8039-A3881BEE1566}"/>
              </a:ext>
            </a:extLst>
          </p:cNvPr>
          <p:cNvSpPr txBox="1"/>
          <p:nvPr/>
        </p:nvSpPr>
        <p:spPr>
          <a:xfrm>
            <a:off x="335360" y="472897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Zur Verfügung stehende Finanzmittel</a:t>
            </a:r>
            <a:endParaRPr lang="it-IT" sz="27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6DD67EB-9A02-4529-9256-EC11D5596AED}"/>
              </a:ext>
            </a:extLst>
          </p:cNvPr>
          <p:cNvSpPr txBox="1"/>
          <p:nvPr/>
        </p:nvSpPr>
        <p:spPr>
          <a:xfrm>
            <a:off x="911424" y="2120657"/>
            <a:ext cx="1072919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 Millionen Euro aus dem Regionalhaushalt für 3 Jahre.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Die Finanzierung soll nächstens auf 5 Jahre erweitert werden.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Eventuell nicht ausgeschöpfte Finanzmittel können auch auf die Folgejahre weitergeschoben werden.</a:t>
            </a:r>
            <a:endParaRPr lang="de-DE" sz="2700" dirty="0">
              <a:solidFill>
                <a:schemeClr val="tx1">
                  <a:lumMod val="50000"/>
                  <a:lumOff val="50000"/>
                </a:schemeClr>
              </a:solidFill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endParaRPr lang="it-IT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D319C48-0706-441D-8496-5CEC9B067B59}"/>
              </a:ext>
            </a:extLst>
          </p:cNvPr>
          <p:cNvSpPr txBox="1"/>
          <p:nvPr/>
        </p:nvSpPr>
        <p:spPr>
          <a:xfrm>
            <a:off x="11444591" y="642594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06056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9DD009F-8E1E-49CC-91B4-E4DE0602286C}"/>
              </a:ext>
            </a:extLst>
          </p:cNvPr>
          <p:cNvSpPr txBox="1"/>
          <p:nvPr/>
        </p:nvSpPr>
        <p:spPr>
          <a:xfrm>
            <a:off x="335360" y="476672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de-DE" sz="2800" b="1" dirty="0">
                <a:ea typeface="Times New Roman" panose="02020603050405020304" pitchFamily="18" charset="0"/>
              </a:rPr>
              <a:t>Kriterien für die Aufteilung dieser Finanzmittel</a:t>
            </a:r>
            <a:endParaRPr lang="it-IT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6FDE2AD-6A01-4475-A806-CD1480A044AF}"/>
              </a:ext>
            </a:extLst>
          </p:cNvPr>
          <p:cNvSpPr txBox="1"/>
          <p:nvPr/>
        </p:nvSpPr>
        <p:spPr>
          <a:xfrm>
            <a:off x="695400" y="1520623"/>
            <a:ext cx="1094521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de-DE" sz="2700" b="1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</a:rPr>
              <a:t>Voraussetzungen</a:t>
            </a:r>
            <a:r>
              <a:rPr lang="de-DE" sz="2700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</a:rPr>
              <a:t>: </a:t>
            </a:r>
          </a:p>
          <a:p>
            <a:pPr algn="just">
              <a:spcAft>
                <a:spcPts val="0"/>
              </a:spcAft>
            </a:pPr>
            <a:r>
              <a:rPr lang="de-DE" sz="2700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</a:rPr>
              <a:t>Zusammenarbeit innerhalb der Einzugsgebiete und obligatorische Verwendung der Mustervereinbarung</a:t>
            </a:r>
          </a:p>
          <a:p>
            <a:endParaRPr lang="it-IT" sz="2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>
              <a:spcAft>
                <a:spcPts val="0"/>
              </a:spcAft>
            </a:pPr>
            <a:r>
              <a:rPr lang="de-DE" sz="2700" b="1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</a:rPr>
              <a:t>Geförderte Dienste: </a:t>
            </a:r>
            <a:endParaRPr lang="it-IT" sz="27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0" indent="-4572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700" dirty="0" err="1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</a:rPr>
              <a:t>Gemeindesekretärsdienst</a:t>
            </a:r>
            <a:r>
              <a:rPr lang="de-DE" sz="2700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</a:rPr>
              <a:t>: auch außerhalb der Einzugsgebiete 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de-DE" sz="2700" dirty="0">
              <a:solidFill>
                <a:schemeClr val="tx1">
                  <a:lumMod val="50000"/>
                  <a:lumOff val="50000"/>
                </a:schemeClr>
              </a:solidFill>
              <a:ea typeface="Times New Roman" panose="02020603050405020304" pitchFamily="18" charset="0"/>
            </a:endParaRPr>
          </a:p>
          <a:p>
            <a:pPr marL="457200" lvl="0" indent="-4572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700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</a:rPr>
              <a:t>Sekretariatsdienst, Steuern und Gebühren, Rechnungswesen, Servicestelle für Bau- und Landschaftsangelegenheiten, öffentliche Arbeiten, Lizenzen und Handel, demografische Dienste, Personalverwaltung</a:t>
            </a:r>
            <a:endParaRPr lang="it-IT" sz="27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endParaRPr lang="it-IT" sz="2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28FA2043-0F05-452E-B3DC-872AA090CF72}"/>
              </a:ext>
            </a:extLst>
          </p:cNvPr>
          <p:cNvSpPr/>
          <p:nvPr/>
        </p:nvSpPr>
        <p:spPr>
          <a:xfrm>
            <a:off x="-95888" y="1052776"/>
            <a:ext cx="8280000" cy="360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C6D2C2A-3861-42F7-8012-8E6400BEC833}"/>
              </a:ext>
            </a:extLst>
          </p:cNvPr>
          <p:cNvSpPr txBox="1"/>
          <p:nvPr/>
        </p:nvSpPr>
        <p:spPr>
          <a:xfrm>
            <a:off x="11444591" y="642594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81902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5A26FF1-A0FA-4803-A3E7-21C866AD27C1}"/>
              </a:ext>
            </a:extLst>
          </p:cNvPr>
          <p:cNvSpPr txBox="1"/>
          <p:nvPr/>
        </p:nvSpPr>
        <p:spPr>
          <a:xfrm>
            <a:off x="335360" y="373306"/>
            <a:ext cx="104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Ausmaß und Berechnungsmodus der Höhe der Förderung</a:t>
            </a:r>
            <a:endParaRPr lang="it-IT" sz="28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1565807-263E-47E4-B9F4-8D8D56ED7DBF}"/>
              </a:ext>
            </a:extLst>
          </p:cNvPr>
          <p:cNvSpPr txBox="1"/>
          <p:nvPr/>
        </p:nvSpPr>
        <p:spPr>
          <a:xfrm>
            <a:off x="695400" y="1700808"/>
            <a:ext cx="10945216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de-DE" sz="2700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</a:rPr>
              <a:t>Für den </a:t>
            </a:r>
            <a:r>
              <a:rPr lang="de-DE" sz="2700" dirty="0" err="1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</a:rPr>
              <a:t>Gemeindesekretärsdienst</a:t>
            </a:r>
            <a:r>
              <a:rPr lang="de-DE" sz="2700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</a:rPr>
              <a:t>:</a:t>
            </a:r>
          </a:p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700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</a:rPr>
              <a:t>25.000€ pro zusammenarbeitende Gemeinde</a:t>
            </a:r>
          </a:p>
          <a:p>
            <a:pPr>
              <a:spcAft>
                <a:spcPts val="0"/>
              </a:spcAft>
            </a:pPr>
            <a:endParaRPr lang="de-DE" sz="2700" dirty="0">
              <a:solidFill>
                <a:schemeClr val="tx1">
                  <a:lumMod val="50000"/>
                  <a:lumOff val="50000"/>
                </a:schemeClr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DE" sz="2700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</a:rPr>
              <a:t>Für die anderen Dienste:</a:t>
            </a:r>
          </a:p>
          <a:p>
            <a:pPr marL="914400" lvl="1" indent="-4572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Gemeinden mindestens 2 Dienste</a:t>
            </a:r>
            <a:endParaRPr lang="it-IT" sz="2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914400" lvl="1" indent="-4572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Gemeinden mindestens 1 Dienst</a:t>
            </a:r>
          </a:p>
          <a:p>
            <a:pPr marL="914400" lvl="1" indent="-4572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700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</a:rPr>
              <a:t>je 2.000 Einwohner (bzw. 4.000 Einwohner im Bereich Lizenzen und Handel und Personalverwaltung) </a:t>
            </a:r>
          </a:p>
          <a:p>
            <a:pPr marL="914400" lvl="1" indent="-4572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700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</a:rPr>
              <a:t>25.000€ pro Dienst</a:t>
            </a:r>
            <a:endParaRPr lang="it-IT" sz="27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E2794AF0-1BD1-402D-BA2A-101A8D4E1BD5}"/>
              </a:ext>
            </a:extLst>
          </p:cNvPr>
          <p:cNvSpPr/>
          <p:nvPr/>
        </p:nvSpPr>
        <p:spPr>
          <a:xfrm>
            <a:off x="-95888" y="1044000"/>
            <a:ext cx="10440000" cy="360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3BCF1A9-5D7D-4F44-A5B8-DA257500509B}"/>
              </a:ext>
            </a:extLst>
          </p:cNvPr>
          <p:cNvSpPr txBox="1"/>
          <p:nvPr/>
        </p:nvSpPr>
        <p:spPr>
          <a:xfrm>
            <a:off x="11444591" y="642594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12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80050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C2E3B7B-4C35-40B1-8CE1-9B4B1CC9E4D9}"/>
              </a:ext>
            </a:extLst>
          </p:cNvPr>
          <p:cNvSpPr txBox="1"/>
          <p:nvPr/>
        </p:nvSpPr>
        <p:spPr>
          <a:xfrm>
            <a:off x="335360" y="373306"/>
            <a:ext cx="10009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de-DE" sz="2800" b="1" dirty="0">
                <a:ea typeface="Times New Roman" panose="02020603050405020304" pitchFamily="18" charset="0"/>
              </a:rPr>
              <a:t>Außerhalb des Einzugsgebietes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30BC862-CEDE-460E-A4BF-580AB7D1F672}"/>
              </a:ext>
            </a:extLst>
          </p:cNvPr>
          <p:cNvSpPr txBox="1"/>
          <p:nvPr/>
        </p:nvSpPr>
        <p:spPr>
          <a:xfrm>
            <a:off x="1055440" y="2014743"/>
            <a:ext cx="10585176" cy="3131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700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</a:rPr>
              <a:t>Diese Gemeinden und Bezirksgemeinschaften können ebenfalls zusammenarbeiten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700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</a:rPr>
              <a:t>Federführende Rolle und bei Bedarf Diensterbringung für alle Gemeinden des Einzugsgebiets  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700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</a:rPr>
              <a:t>Pauschale Annahme für die Finanzierung: 5.000 Einwohner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EF240008-8D3A-4E9C-B2A9-5F51EA9AC6F5}"/>
              </a:ext>
            </a:extLst>
          </p:cNvPr>
          <p:cNvSpPr/>
          <p:nvPr/>
        </p:nvSpPr>
        <p:spPr>
          <a:xfrm>
            <a:off x="-95888" y="1044000"/>
            <a:ext cx="10440000" cy="360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D7A54E3-0A90-4BF3-85CC-196A532ED984}"/>
              </a:ext>
            </a:extLst>
          </p:cNvPr>
          <p:cNvSpPr txBox="1"/>
          <p:nvPr/>
        </p:nvSpPr>
        <p:spPr>
          <a:xfrm>
            <a:off x="11444591" y="642594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13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95173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D2244C7-1A6F-4D56-BB64-0DA2146CECCC}"/>
              </a:ext>
            </a:extLst>
          </p:cNvPr>
          <p:cNvSpPr txBox="1"/>
          <p:nvPr/>
        </p:nvSpPr>
        <p:spPr>
          <a:xfrm>
            <a:off x="335360" y="373306"/>
            <a:ext cx="10009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de-DE" sz="2800" b="1" dirty="0">
                <a:ea typeface="Times New Roman" panose="02020603050405020304" pitchFamily="18" charset="0"/>
              </a:rPr>
              <a:t>Bestehende Vereinbarungen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7DD808F-21B5-4E10-B5C5-206158DB6E83}"/>
              </a:ext>
            </a:extLst>
          </p:cNvPr>
          <p:cNvSpPr txBox="1"/>
          <p:nvPr/>
        </p:nvSpPr>
        <p:spPr>
          <a:xfrm>
            <a:off x="911424" y="2091499"/>
            <a:ext cx="107291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700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</a:rPr>
              <a:t>Finanzierung für 2019 unter denselben Voraussetzungen</a:t>
            </a:r>
          </a:p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de-DE" sz="2700" dirty="0">
              <a:solidFill>
                <a:schemeClr val="tx1">
                  <a:lumMod val="50000"/>
                  <a:lumOff val="50000"/>
                </a:schemeClr>
              </a:solidFill>
              <a:ea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700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</a:rPr>
              <a:t>Auflage innerhalb Oktober 2020 ihre Vereinbarungen an die Mustervereinbarung anzupassen</a:t>
            </a:r>
          </a:p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de-DE" sz="2700" dirty="0">
              <a:solidFill>
                <a:schemeClr val="tx1">
                  <a:lumMod val="50000"/>
                  <a:lumOff val="50000"/>
                </a:schemeClr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DE" sz="27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Gesuche für 2019</a:t>
            </a:r>
            <a:endParaRPr lang="de-DE" sz="2700" b="1" dirty="0">
              <a:solidFill>
                <a:schemeClr val="tx1">
                  <a:lumMod val="50000"/>
                  <a:lumOff val="50000"/>
                </a:schemeClr>
              </a:solidFill>
              <a:ea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innerhalb 3. Dezember bei der Abteilung Örtliche Körperschaften</a:t>
            </a:r>
            <a:endParaRPr lang="it-IT" sz="27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de-DE" sz="2700" dirty="0">
              <a:solidFill>
                <a:schemeClr val="tx1">
                  <a:lumMod val="50000"/>
                  <a:lumOff val="50000"/>
                </a:schemeClr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de-DE" sz="27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endParaRPr lang="de-DE" sz="27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6B74379-DD92-468C-BCB8-FC5533942C98}"/>
              </a:ext>
            </a:extLst>
          </p:cNvPr>
          <p:cNvSpPr txBox="1"/>
          <p:nvPr/>
        </p:nvSpPr>
        <p:spPr>
          <a:xfrm>
            <a:off x="11444591" y="642594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08206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E3DD6ED-8645-466A-A977-A71CC0FDBA9A}"/>
              </a:ext>
            </a:extLst>
          </p:cNvPr>
          <p:cNvSpPr txBox="1"/>
          <p:nvPr/>
        </p:nvSpPr>
        <p:spPr>
          <a:xfrm>
            <a:off x="335360" y="472897"/>
            <a:ext cx="10009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Weitere Maßnahmen</a:t>
            </a:r>
            <a:endParaRPr lang="it-IT" sz="2800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7EFF084-AE4A-4A82-9BDA-629DF2156D22}"/>
              </a:ext>
            </a:extLst>
          </p:cNvPr>
          <p:cNvSpPr txBox="1"/>
          <p:nvPr/>
        </p:nvSpPr>
        <p:spPr>
          <a:xfrm>
            <a:off x="839416" y="2001614"/>
            <a:ext cx="10729191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Finanzmittel in Zukunft auch für die Inanspruchnahme einer externen Begleitung</a:t>
            </a:r>
          </a:p>
          <a:p>
            <a:endParaRPr lang="de-DE" sz="2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de-DE" sz="2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Arbeitsgruppe zur Änderung des Regionalgesetzes im Bereich Gemeindesekretäre und Führungskräfte</a:t>
            </a:r>
            <a:endParaRPr lang="de-DE" sz="27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de-DE" sz="27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</a:p>
          <a:p>
            <a:r>
              <a:rPr lang="de-DE" sz="27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Ziel: </a:t>
            </a:r>
            <a:r>
              <a:rPr lang="de-DE" sz="2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bessere Bewältigung der organisatorischen Herausforderungen der Zusammenarbeit</a:t>
            </a:r>
            <a:endParaRPr lang="it-IT" sz="2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it-IT" sz="2700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4CF4B4E-D323-4046-B400-89C0C0C073A2}"/>
              </a:ext>
            </a:extLst>
          </p:cNvPr>
          <p:cNvSpPr txBox="1"/>
          <p:nvPr/>
        </p:nvSpPr>
        <p:spPr>
          <a:xfrm>
            <a:off x="11444591" y="642594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15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77783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Bildplatzhalter 1">
            <a:extLst>
              <a:ext uri="{FF2B5EF4-FFF2-40B4-BE49-F238E27FC236}">
                <a16:creationId xmlns:a16="http://schemas.microsoft.com/office/drawing/2014/main" id="{39FF3919-64B5-4977-B135-47A77F2AAC89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75" b="16275"/>
          <a:stretch>
            <a:fillRect/>
          </a:stretch>
        </p:blipFill>
        <p:spPr bwMode="auto">
          <a:xfrm>
            <a:off x="0" y="1403350"/>
            <a:ext cx="12192000" cy="548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4">
            <a:extLst>
              <a:ext uri="{FF2B5EF4-FFF2-40B4-BE49-F238E27FC236}">
                <a16:creationId xmlns:a16="http://schemas.microsoft.com/office/drawing/2014/main" id="{6C6AC3AD-2B97-4B10-B64A-7B09B14A5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637" y="2363396"/>
            <a:ext cx="1008221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de-DE" sz="4800" b="1" dirty="0">
                <a:solidFill>
                  <a:srgbClr val="C00000"/>
                </a:solidFill>
                <a:ea typeface="Times New Roman" panose="02020603050405020304" pitchFamily="18" charset="0"/>
              </a:rPr>
              <a:t>Zwischengemeindliche Zusammenarbeit</a:t>
            </a:r>
            <a:endParaRPr lang="de-DE" altLang="de-DE" sz="4800" dirty="0">
              <a:solidFill>
                <a:srgbClr val="C00000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71130B6-7612-4884-A1AF-F7230FC175EB}"/>
              </a:ext>
            </a:extLst>
          </p:cNvPr>
          <p:cNvSpPr txBox="1"/>
          <p:nvPr/>
        </p:nvSpPr>
        <p:spPr>
          <a:xfrm>
            <a:off x="11444591" y="642594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63267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BF9EDD2-7296-44EF-85F3-02D98A3565BB}"/>
              </a:ext>
            </a:extLst>
          </p:cNvPr>
          <p:cNvSpPr txBox="1"/>
          <p:nvPr/>
        </p:nvSpPr>
        <p:spPr>
          <a:xfrm>
            <a:off x="335360" y="373306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Meilensteine</a:t>
            </a:r>
            <a:endParaRPr lang="it-IT" dirty="0">
              <a:latin typeface="+mj-lt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647CEBD-7FD1-412D-BFA4-AC8C2C57C008}"/>
              </a:ext>
            </a:extLst>
          </p:cNvPr>
          <p:cNvSpPr txBox="1"/>
          <p:nvPr/>
        </p:nvSpPr>
        <p:spPr>
          <a:xfrm>
            <a:off x="1199456" y="3321560"/>
            <a:ext cx="302433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0"/>
              </a:spcAft>
            </a:pPr>
            <a:r>
              <a:rPr lang="de-DE" sz="2500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</a:rPr>
              <a:t>Genehmigung des Landesgesetzes Nr.18/2017 Neuordnung der örtlichen Körperschaften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FD4BCBC-9372-4D54-BD02-A321E9D5BD4C}"/>
              </a:ext>
            </a:extLst>
          </p:cNvPr>
          <p:cNvSpPr txBox="1"/>
          <p:nvPr/>
        </p:nvSpPr>
        <p:spPr>
          <a:xfrm>
            <a:off x="11444591" y="642594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</a:t>
            </a:r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36B96C3-A059-465B-82C0-1A17C0EE999B}"/>
              </a:ext>
            </a:extLst>
          </p:cNvPr>
          <p:cNvSpPr txBox="1"/>
          <p:nvPr/>
        </p:nvSpPr>
        <p:spPr>
          <a:xfrm>
            <a:off x="5015880" y="3334920"/>
            <a:ext cx="3024336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0"/>
              </a:spcAft>
            </a:pPr>
            <a:r>
              <a:rPr lang="de-DE" sz="2500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</a:rPr>
              <a:t>Genehmigung der Mustervereinbarung</a:t>
            </a:r>
          </a:p>
          <a:p>
            <a:pPr lvl="0">
              <a:spcAft>
                <a:spcPts val="0"/>
              </a:spcAft>
            </a:pPr>
            <a:r>
              <a:rPr lang="de-DE" sz="2500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</a:rPr>
              <a:t>im Einvernehmen mit dem Rat der Gemeinden </a:t>
            </a:r>
          </a:p>
          <a:p>
            <a:pPr lvl="0" algn="just">
              <a:spcAft>
                <a:spcPts val="0"/>
              </a:spcAft>
            </a:pPr>
            <a:endParaRPr lang="de-DE" sz="2800" dirty="0"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endParaRPr lang="it-IT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9146D95-0D05-4BDA-ADBB-325F33146417}"/>
              </a:ext>
            </a:extLst>
          </p:cNvPr>
          <p:cNvSpPr txBox="1"/>
          <p:nvPr/>
        </p:nvSpPr>
        <p:spPr>
          <a:xfrm>
            <a:off x="8760296" y="3334920"/>
            <a:ext cx="3024336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0"/>
              </a:spcAft>
            </a:pPr>
            <a:r>
              <a:rPr lang="de-DE" sz="2500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</a:rPr>
              <a:t>Einsetzung einer ständigen Arbeitsgruppe</a:t>
            </a:r>
          </a:p>
          <a:p>
            <a:pPr lvl="0" algn="just">
              <a:spcAft>
                <a:spcPts val="0"/>
              </a:spcAft>
            </a:pPr>
            <a:endParaRPr lang="de-DE" sz="2800" dirty="0"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endParaRPr lang="it-IT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Pfeil: Fünfeck 16">
            <a:extLst>
              <a:ext uri="{FF2B5EF4-FFF2-40B4-BE49-F238E27FC236}">
                <a16:creationId xmlns:a16="http://schemas.microsoft.com/office/drawing/2014/main" id="{8AA2FA95-F1C5-4D83-BC70-C6A88A2B0E37}"/>
              </a:ext>
            </a:extLst>
          </p:cNvPr>
          <p:cNvSpPr/>
          <p:nvPr/>
        </p:nvSpPr>
        <p:spPr>
          <a:xfrm>
            <a:off x="1199456" y="1839940"/>
            <a:ext cx="3024335" cy="1242237"/>
          </a:xfrm>
          <a:prstGeom prst="homePlate">
            <a:avLst/>
          </a:prstGeom>
          <a:solidFill>
            <a:srgbClr val="BD0000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November </a:t>
            </a:r>
          </a:p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</p:txBody>
      </p:sp>
      <p:sp>
        <p:nvSpPr>
          <p:cNvPr id="18" name="Pfeil: Chevron 17">
            <a:extLst>
              <a:ext uri="{FF2B5EF4-FFF2-40B4-BE49-F238E27FC236}">
                <a16:creationId xmlns:a16="http://schemas.microsoft.com/office/drawing/2014/main" id="{B3AB27CB-B96E-4055-AF78-98F0558DD907}"/>
              </a:ext>
            </a:extLst>
          </p:cNvPr>
          <p:cNvSpPr/>
          <p:nvPr/>
        </p:nvSpPr>
        <p:spPr>
          <a:xfrm>
            <a:off x="8760296" y="1898731"/>
            <a:ext cx="2684295" cy="1242237"/>
          </a:xfrm>
          <a:prstGeom prst="chevron">
            <a:avLst/>
          </a:prstGeom>
          <a:solidFill>
            <a:srgbClr val="BD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Mai 2019</a:t>
            </a:r>
          </a:p>
        </p:txBody>
      </p:sp>
      <p:sp>
        <p:nvSpPr>
          <p:cNvPr id="19" name="Pfeil: Chevron 18">
            <a:extLst>
              <a:ext uri="{FF2B5EF4-FFF2-40B4-BE49-F238E27FC236}">
                <a16:creationId xmlns:a16="http://schemas.microsoft.com/office/drawing/2014/main" id="{23E672B7-503A-4EDA-98B9-2A3253FF9D3A}"/>
              </a:ext>
            </a:extLst>
          </p:cNvPr>
          <p:cNvSpPr/>
          <p:nvPr/>
        </p:nvSpPr>
        <p:spPr>
          <a:xfrm>
            <a:off x="5015880" y="1839940"/>
            <a:ext cx="3024335" cy="1242237"/>
          </a:xfrm>
          <a:prstGeom prst="chevron">
            <a:avLst/>
          </a:prstGeom>
          <a:solidFill>
            <a:srgbClr val="BD0000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November 2018</a:t>
            </a:r>
          </a:p>
        </p:txBody>
      </p:sp>
    </p:spTree>
    <p:extLst>
      <p:ext uri="{BB962C8B-B14F-4D97-AF65-F5344CB8AC3E}">
        <p14:creationId xmlns:p14="http://schemas.microsoft.com/office/powerpoint/2010/main" val="3744881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98BFB1F-63C6-4CFD-B61B-97F0CBEADC3D}"/>
              </a:ext>
            </a:extLst>
          </p:cNvPr>
          <p:cNvSpPr txBox="1"/>
          <p:nvPr/>
        </p:nvSpPr>
        <p:spPr>
          <a:xfrm>
            <a:off x="335360" y="373306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Meilensteine</a:t>
            </a:r>
            <a:endParaRPr lang="it-IT" sz="1600" dirty="0">
              <a:latin typeface="+mj-lt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631B851-D21D-4B3E-8960-269B848F2C45}"/>
              </a:ext>
            </a:extLst>
          </p:cNvPr>
          <p:cNvSpPr txBox="1"/>
          <p:nvPr/>
        </p:nvSpPr>
        <p:spPr>
          <a:xfrm>
            <a:off x="11444591" y="642594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3</a:t>
            </a:r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2708D6F-7173-4180-821B-EA3FCD290435}"/>
              </a:ext>
            </a:extLst>
          </p:cNvPr>
          <p:cNvSpPr txBox="1"/>
          <p:nvPr/>
        </p:nvSpPr>
        <p:spPr>
          <a:xfrm>
            <a:off x="2711624" y="3296880"/>
            <a:ext cx="302433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0"/>
              </a:spcAft>
            </a:pPr>
            <a:r>
              <a:rPr lang="de-DE" sz="2500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</a:rPr>
              <a:t>Genehmigung der optimalen Einzugsgebiete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A306114-47FD-4D43-87A7-E66CD8C1CEE6}"/>
              </a:ext>
            </a:extLst>
          </p:cNvPr>
          <p:cNvSpPr txBox="1"/>
          <p:nvPr/>
        </p:nvSpPr>
        <p:spPr>
          <a:xfrm>
            <a:off x="6528048" y="3310240"/>
            <a:ext cx="302433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0"/>
              </a:spcAft>
            </a:pPr>
            <a:r>
              <a:rPr lang="de-DE" sz="2500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</a:rPr>
              <a:t>Genehmigung der Zusatzvereinbarung über die Lokalfinanzen zur finanziellen Förderung</a:t>
            </a:r>
            <a:endParaRPr lang="it-IT" sz="28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Pfeil: Chevron 13">
            <a:extLst>
              <a:ext uri="{FF2B5EF4-FFF2-40B4-BE49-F238E27FC236}">
                <a16:creationId xmlns:a16="http://schemas.microsoft.com/office/drawing/2014/main" id="{CBFAA4EC-1997-4F69-A7E1-AB0E14F75A22}"/>
              </a:ext>
            </a:extLst>
          </p:cNvPr>
          <p:cNvSpPr/>
          <p:nvPr/>
        </p:nvSpPr>
        <p:spPr>
          <a:xfrm>
            <a:off x="6528048" y="1839940"/>
            <a:ext cx="3024335" cy="1242237"/>
          </a:xfrm>
          <a:prstGeom prst="chevron">
            <a:avLst/>
          </a:prstGeom>
          <a:solidFill>
            <a:srgbClr val="BD0000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November 2019</a:t>
            </a:r>
          </a:p>
        </p:txBody>
      </p:sp>
      <p:sp>
        <p:nvSpPr>
          <p:cNvPr id="15" name="Pfeil: Chevron 14">
            <a:extLst>
              <a:ext uri="{FF2B5EF4-FFF2-40B4-BE49-F238E27FC236}">
                <a16:creationId xmlns:a16="http://schemas.microsoft.com/office/drawing/2014/main" id="{9021846B-EA08-4A78-8411-F2DC9F463C41}"/>
              </a:ext>
            </a:extLst>
          </p:cNvPr>
          <p:cNvSpPr/>
          <p:nvPr/>
        </p:nvSpPr>
        <p:spPr>
          <a:xfrm>
            <a:off x="2620598" y="1839939"/>
            <a:ext cx="3024335" cy="1242237"/>
          </a:xfrm>
          <a:prstGeom prst="chevron">
            <a:avLst/>
          </a:prstGeom>
          <a:solidFill>
            <a:srgbClr val="BD0000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November 2019</a:t>
            </a:r>
          </a:p>
        </p:txBody>
      </p:sp>
    </p:spTree>
    <p:extLst>
      <p:ext uri="{BB962C8B-B14F-4D97-AF65-F5344CB8AC3E}">
        <p14:creationId xmlns:p14="http://schemas.microsoft.com/office/powerpoint/2010/main" val="3936343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22F2FFE-2E8F-4ED2-92FF-C2589CF79BBD}"/>
              </a:ext>
            </a:extLst>
          </p:cNvPr>
          <p:cNvSpPr txBox="1"/>
          <p:nvPr/>
        </p:nvSpPr>
        <p:spPr>
          <a:xfrm>
            <a:off x="335360" y="373306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de-DE" sz="2800" b="1" dirty="0">
                <a:ea typeface="Times New Roman" panose="02020603050405020304" pitchFamily="18" charset="0"/>
              </a:rPr>
              <a:t>Zielsetzung des Landesgesetzes</a:t>
            </a:r>
            <a:endParaRPr lang="it-IT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FC3C0F2-67F8-41A0-B7FA-CE9251D5DB8C}"/>
              </a:ext>
            </a:extLst>
          </p:cNvPr>
          <p:cNvSpPr txBox="1"/>
          <p:nvPr/>
        </p:nvSpPr>
        <p:spPr>
          <a:xfrm>
            <a:off x="317523" y="1628800"/>
            <a:ext cx="11305256" cy="4379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700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</a:rPr>
              <a:t>Garantie einheitlicher Mindeststandards</a:t>
            </a:r>
          </a:p>
          <a:p>
            <a:pPr marL="457200" lvl="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700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</a:rPr>
              <a:t> Aufwertung der Selbstverwaltung der Gemeinden</a:t>
            </a:r>
          </a:p>
          <a:p>
            <a:pPr marL="457200" lvl="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700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</a:rPr>
              <a:t>Neuordnung der Verwaltungsbefugnisse und öffentlichen    Landesdienste</a:t>
            </a:r>
          </a:p>
          <a:p>
            <a:pPr marL="457200" lvl="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700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</a:rPr>
              <a:t>Aufwertung der Formen der zwischengemeindlichen Zusammenarbeit</a:t>
            </a:r>
          </a:p>
          <a:p>
            <a:pPr marL="457200" lvl="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700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</a:rPr>
              <a:t>Beteiligung der Gemeinden an der Durchführung von Landesbefugnissen und Ausbau der Zusammenarbeit</a:t>
            </a:r>
            <a:endParaRPr lang="it-IT" sz="27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5554E10-3EA6-4FC0-B15E-1FCC302DA507}"/>
              </a:ext>
            </a:extLst>
          </p:cNvPr>
          <p:cNvSpPr txBox="1"/>
          <p:nvPr/>
        </p:nvSpPr>
        <p:spPr>
          <a:xfrm>
            <a:off x="11444591" y="642594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38618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870F4E58-AA9D-4883-8F59-78B6C69033E6}"/>
              </a:ext>
            </a:extLst>
          </p:cNvPr>
          <p:cNvSpPr txBox="1"/>
          <p:nvPr/>
        </p:nvSpPr>
        <p:spPr>
          <a:xfrm>
            <a:off x="407368" y="373306"/>
            <a:ext cx="11305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de-DE" sz="2800" b="1" dirty="0">
                <a:ea typeface="Times New Roman" panose="02020603050405020304" pitchFamily="18" charset="0"/>
              </a:rPr>
              <a:t>Schwerpunkt </a:t>
            </a:r>
            <a:r>
              <a:rPr lang="de-DE" sz="2800" b="1" i="1" dirty="0">
                <a:ea typeface="Times New Roman" panose="02020603050405020304" pitchFamily="18" charset="0"/>
              </a:rPr>
              <a:t>„zwischengemeindliche Zusammenarbeit“</a:t>
            </a:r>
            <a:endParaRPr lang="it-IT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9BD840B0-2C7D-46A8-AA33-F177E464B58A}"/>
              </a:ext>
            </a:extLst>
          </p:cNvPr>
          <p:cNvSpPr/>
          <p:nvPr/>
        </p:nvSpPr>
        <p:spPr>
          <a:xfrm>
            <a:off x="-96688" y="1043905"/>
            <a:ext cx="10009112" cy="3688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5A395AD-5015-4EE3-BDAD-E9F2127BE40D}"/>
              </a:ext>
            </a:extLst>
          </p:cNvPr>
          <p:cNvSpPr txBox="1"/>
          <p:nvPr/>
        </p:nvSpPr>
        <p:spPr>
          <a:xfrm>
            <a:off x="11444591" y="642594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5</a:t>
            </a:r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169A652-C529-4EDD-BE70-D50BF6B55046}"/>
              </a:ext>
            </a:extLst>
          </p:cNvPr>
          <p:cNvSpPr txBox="1"/>
          <p:nvPr/>
        </p:nvSpPr>
        <p:spPr>
          <a:xfrm>
            <a:off x="767408" y="1682805"/>
            <a:ext cx="10729192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700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</a:rPr>
              <a:t>Zielsetzung: Gewährleistung der Qualität und Effizienz bei der Ausübung der Befugnisse und öffentlichen Dienste</a:t>
            </a: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de-DE" sz="1500" dirty="0">
              <a:solidFill>
                <a:schemeClr val="tx1">
                  <a:lumMod val="50000"/>
                  <a:lumOff val="50000"/>
                </a:schemeClr>
              </a:solidFill>
              <a:ea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700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</a:rPr>
              <a:t>Grundsätze: Subsidiarität, Angemessenheit, Differenzierung, Effizienz, Qualität, Wirtschaftlichkeit und Vereinfachung</a:t>
            </a: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de-DE" sz="1500" dirty="0">
              <a:solidFill>
                <a:schemeClr val="tx1">
                  <a:lumMod val="50000"/>
                  <a:lumOff val="50000"/>
                </a:schemeClr>
              </a:solidFill>
              <a:ea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700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</a:rPr>
              <a:t>Maßnahme: Abschluss von Vereinbarungen zur gemeinsamen Führung von Diensten</a:t>
            </a:r>
            <a:endParaRPr lang="it-IT" sz="27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it-IT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it-IT" sz="2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174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6A56CB1-633D-48FA-BF11-717F7DD06658}"/>
              </a:ext>
            </a:extLst>
          </p:cNvPr>
          <p:cNvSpPr txBox="1"/>
          <p:nvPr/>
        </p:nvSpPr>
        <p:spPr>
          <a:xfrm>
            <a:off x="407368" y="1700808"/>
            <a:ext cx="11016679" cy="302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600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</a:rPr>
              <a:t>mit Beschluss der Landesregierung Nr. 960 vom 19/11/2019 </a:t>
            </a:r>
          </a:p>
          <a:p>
            <a:pPr marL="914400" lvl="1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600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</a:rPr>
              <a:t>im Einvernehmen mit dem Rat der Gemeinden </a:t>
            </a:r>
          </a:p>
          <a:p>
            <a:pPr marL="914400" lvl="1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600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</a:rPr>
              <a:t>auf der Grundlage des Vorschlages der Arbeitsgruppe</a:t>
            </a:r>
          </a:p>
          <a:p>
            <a:pPr marL="914400" lvl="1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600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</a:rPr>
              <a:t>unter Berücksichtigung der homogenen sozioökonomischen und geografischen Eigenschaften.</a:t>
            </a:r>
            <a:endParaRPr lang="it-IT" sz="26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CFC59F9-FE00-490E-9310-EBA803F3F34F}"/>
              </a:ext>
            </a:extLst>
          </p:cNvPr>
          <p:cNvSpPr txBox="1"/>
          <p:nvPr/>
        </p:nvSpPr>
        <p:spPr>
          <a:xfrm>
            <a:off x="11444591" y="642594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6</a:t>
            </a:r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85DDD0D-745E-4BDB-95BC-8E251D23D888}"/>
              </a:ext>
            </a:extLst>
          </p:cNvPr>
          <p:cNvSpPr txBox="1"/>
          <p:nvPr/>
        </p:nvSpPr>
        <p:spPr>
          <a:xfrm>
            <a:off x="407368" y="373306"/>
            <a:ext cx="11305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de-DE" sz="2800" b="1" dirty="0">
                <a:ea typeface="Times New Roman" panose="02020603050405020304" pitchFamily="18" charset="0"/>
              </a:rPr>
              <a:t>Genehmigung der optimalen Einzugsgebiete</a:t>
            </a:r>
            <a:endParaRPr lang="it-IT" sz="27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C1850BC4-3ABE-45AB-8BB7-76A91660C1F8}"/>
              </a:ext>
            </a:extLst>
          </p:cNvPr>
          <p:cNvSpPr/>
          <p:nvPr/>
        </p:nvSpPr>
        <p:spPr>
          <a:xfrm>
            <a:off x="-96688" y="1043905"/>
            <a:ext cx="10009112" cy="3688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89489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>
            <a:extLst>
              <a:ext uri="{FF2B5EF4-FFF2-40B4-BE49-F238E27FC236}">
                <a16:creationId xmlns:a16="http://schemas.microsoft.com/office/drawing/2014/main" id="{9BB4075F-08CF-464E-9815-7A069A6D1F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022374"/>
              </p:ext>
            </p:extLst>
          </p:nvPr>
        </p:nvGraphicFramePr>
        <p:xfrm>
          <a:off x="695400" y="-523128"/>
          <a:ext cx="11593288" cy="82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Acrobat Document" r:id="rId3" imgW="12832039" imgH="9075296" progId="AcroExch.Document.11">
                  <p:embed/>
                </p:oleObj>
              </mc:Choice>
              <mc:Fallback>
                <p:oleObj name="Acrobat Document" r:id="rId3" imgW="12832039" imgH="9075296" progId="AcroExch.Document.11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6968E7E0-12E7-4CE1-846A-DFEB423E25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5400" y="-523128"/>
                        <a:ext cx="11593288" cy="820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015D032E-51BD-4E39-9DFF-56987083ABA3}"/>
              </a:ext>
            </a:extLst>
          </p:cNvPr>
          <p:cNvSpPr txBox="1"/>
          <p:nvPr/>
        </p:nvSpPr>
        <p:spPr>
          <a:xfrm>
            <a:off x="119336" y="548680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de-DE" sz="2800" b="1" dirty="0">
                <a:ea typeface="Times New Roman" panose="02020603050405020304" pitchFamily="18" charset="0"/>
              </a:rPr>
              <a:t>25 Einzugsgebiete</a:t>
            </a:r>
            <a:endParaRPr lang="it-IT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76E0BF8-5B93-46F1-AF04-DA10BC2EDC1C}"/>
              </a:ext>
            </a:extLst>
          </p:cNvPr>
          <p:cNvSpPr/>
          <p:nvPr/>
        </p:nvSpPr>
        <p:spPr>
          <a:xfrm>
            <a:off x="-312712" y="1056511"/>
            <a:ext cx="3528392" cy="33255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C929977-330A-4DB9-BAC5-49DE857659D7}"/>
              </a:ext>
            </a:extLst>
          </p:cNvPr>
          <p:cNvSpPr/>
          <p:nvPr/>
        </p:nvSpPr>
        <p:spPr>
          <a:xfrm>
            <a:off x="4367808" y="-387423"/>
            <a:ext cx="4608512" cy="1069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E0C4592-5072-4B56-B93C-98417E177435}"/>
              </a:ext>
            </a:extLst>
          </p:cNvPr>
          <p:cNvSpPr txBox="1"/>
          <p:nvPr/>
        </p:nvSpPr>
        <p:spPr>
          <a:xfrm>
            <a:off x="11444591" y="642594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7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39131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F288794-4FBE-49AD-925F-23B1CC06CC8E}"/>
              </a:ext>
            </a:extLst>
          </p:cNvPr>
          <p:cNvSpPr txBox="1"/>
          <p:nvPr/>
        </p:nvSpPr>
        <p:spPr>
          <a:xfrm>
            <a:off x="119336" y="476672"/>
            <a:ext cx="9577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de-DE" sz="2800" b="1" dirty="0">
                <a:ea typeface="Times New Roman" panose="02020603050405020304" pitchFamily="18" charset="0"/>
              </a:rPr>
              <a:t>Gemeinden außerhalb der optimalen Einzugsgebiete</a:t>
            </a:r>
          </a:p>
          <a:p>
            <a:pPr>
              <a:spcAft>
                <a:spcPts val="0"/>
              </a:spcAft>
            </a:pPr>
            <a:r>
              <a:rPr lang="it-IT" sz="2800" b="1" dirty="0">
                <a:ea typeface="Times New Roman" panose="02020603050405020304" pitchFamily="18" charset="0"/>
              </a:rPr>
              <a:t>Comuni al di fuori degli ambiti territoriali ottimali</a:t>
            </a:r>
            <a:endParaRPr lang="it-IT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4A278138-859F-4E17-81DA-902868A20EA7}"/>
              </a:ext>
            </a:extLst>
          </p:cNvPr>
          <p:cNvSpPr/>
          <p:nvPr/>
        </p:nvSpPr>
        <p:spPr>
          <a:xfrm>
            <a:off x="-312712" y="1422946"/>
            <a:ext cx="8856984" cy="33255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3CA71C4-C232-44FF-9201-6BA50D524B9B}"/>
              </a:ext>
            </a:extLst>
          </p:cNvPr>
          <p:cNvSpPr txBox="1"/>
          <p:nvPr/>
        </p:nvSpPr>
        <p:spPr>
          <a:xfrm>
            <a:off x="11444591" y="642594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629843D7-0AB0-4C74-B771-181EF95BBE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962538"/>
              </p:ext>
            </p:extLst>
          </p:nvPr>
        </p:nvGraphicFramePr>
        <p:xfrm>
          <a:off x="839416" y="2492896"/>
          <a:ext cx="10441160" cy="3017520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5220580">
                  <a:extLst>
                    <a:ext uri="{9D8B030D-6E8A-4147-A177-3AD203B41FA5}">
                      <a16:colId xmlns:a16="http://schemas.microsoft.com/office/drawing/2014/main" val="1335470558"/>
                    </a:ext>
                  </a:extLst>
                </a:gridCol>
                <a:gridCol w="5220580">
                  <a:extLst>
                    <a:ext uri="{9D8B030D-6E8A-4147-A177-3AD203B41FA5}">
                      <a16:colId xmlns:a16="http://schemas.microsoft.com/office/drawing/2014/main" val="2779500561"/>
                    </a:ext>
                  </a:extLst>
                </a:gridCol>
              </a:tblGrid>
              <a:tr h="502095">
                <a:tc>
                  <a:txBody>
                    <a:bodyPr/>
                    <a:lstStyle/>
                    <a:p>
                      <a:r>
                        <a:rPr lang="de-DE" sz="27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Bozen – Bolzano</a:t>
                      </a:r>
                    </a:p>
                  </a:txBody>
                  <a:tcP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7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Sarntal – </a:t>
                      </a:r>
                      <a:r>
                        <a:rPr lang="de-DE" sz="27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Sarentino</a:t>
                      </a:r>
                      <a:endParaRPr lang="de-DE" sz="27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007512"/>
                  </a:ext>
                </a:extLst>
              </a:tr>
              <a:tr h="502095">
                <a:tc>
                  <a:txBody>
                    <a:bodyPr/>
                    <a:lstStyle/>
                    <a:p>
                      <a:r>
                        <a:rPr lang="de-DE" sz="27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Lana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7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Eppan</a:t>
                      </a:r>
                      <a:r>
                        <a:rPr lang="de-DE" sz="27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a.d.W. – </a:t>
                      </a:r>
                      <a:r>
                        <a:rPr lang="de-DE" sz="27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Appiano</a:t>
                      </a:r>
                      <a:r>
                        <a:rPr lang="de-DE" sz="27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</a:t>
                      </a:r>
                      <a:r>
                        <a:rPr lang="de-DE" sz="27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s.s.d.v</a:t>
                      </a:r>
                      <a:endParaRPr lang="de-DE" sz="27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016825"/>
                  </a:ext>
                </a:extLst>
              </a:tr>
              <a:tr h="502095">
                <a:tc>
                  <a:txBody>
                    <a:bodyPr/>
                    <a:lstStyle/>
                    <a:p>
                      <a:r>
                        <a:rPr lang="de-DE" sz="27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Meran – Merano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7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Kaltern</a:t>
                      </a:r>
                      <a:r>
                        <a:rPr lang="de-DE" sz="27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a.d.W. – </a:t>
                      </a:r>
                      <a:r>
                        <a:rPr lang="de-DE" sz="27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Caldaro</a:t>
                      </a:r>
                      <a:r>
                        <a:rPr lang="de-DE" sz="27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</a:t>
                      </a:r>
                      <a:r>
                        <a:rPr lang="de-DE" sz="27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s.s.d.v</a:t>
                      </a:r>
                      <a:r>
                        <a:rPr lang="de-DE" sz="27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8634313"/>
                  </a:ext>
                </a:extLst>
              </a:tr>
              <a:tr h="502095">
                <a:tc>
                  <a:txBody>
                    <a:bodyPr/>
                    <a:lstStyle/>
                    <a:p>
                      <a:r>
                        <a:rPr lang="de-DE" sz="27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Bruneck – </a:t>
                      </a:r>
                      <a:r>
                        <a:rPr lang="de-DE" sz="27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Brunico</a:t>
                      </a:r>
                      <a:endParaRPr lang="de-DE" sz="27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7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Sterzing – </a:t>
                      </a:r>
                      <a:r>
                        <a:rPr lang="de-DE" sz="27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Vipiteno</a:t>
                      </a:r>
                      <a:endParaRPr lang="de-DE" sz="27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081789"/>
                  </a:ext>
                </a:extLst>
              </a:tr>
              <a:tr h="502095">
                <a:tc>
                  <a:txBody>
                    <a:bodyPr/>
                    <a:lstStyle/>
                    <a:p>
                      <a:r>
                        <a:rPr lang="de-DE" sz="27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Schlanders – </a:t>
                      </a:r>
                      <a:r>
                        <a:rPr lang="de-DE" sz="27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Silandro</a:t>
                      </a:r>
                      <a:endParaRPr lang="de-DE" sz="27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7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Kastelruth – </a:t>
                      </a:r>
                      <a:r>
                        <a:rPr lang="de-DE" sz="27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Castelrotto</a:t>
                      </a:r>
                      <a:endParaRPr lang="de-DE" sz="27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8955503"/>
                  </a:ext>
                </a:extLst>
              </a:tr>
              <a:tr h="502095">
                <a:tc>
                  <a:txBody>
                    <a:bodyPr/>
                    <a:lstStyle/>
                    <a:p>
                      <a:r>
                        <a:rPr lang="de-DE" sz="27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Ritten - </a:t>
                      </a:r>
                      <a:r>
                        <a:rPr lang="de-DE" sz="27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Renon</a:t>
                      </a:r>
                      <a:endParaRPr lang="de-DE" sz="27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7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873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8384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truttura predefinita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Landeverwaltung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514</Words>
  <Application>Microsoft Office PowerPoint</Application>
  <PresentationFormat>Breitbild</PresentationFormat>
  <Paragraphs>110</Paragraphs>
  <Slides>17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5" baseType="lpstr">
      <vt:lpstr>Arial</vt:lpstr>
      <vt:lpstr>Calibri</vt:lpstr>
      <vt:lpstr>Open Sans</vt:lpstr>
      <vt:lpstr>Times New Roman</vt:lpstr>
      <vt:lpstr>Wingdings</vt:lpstr>
      <vt:lpstr>Struttura predefinita</vt:lpstr>
      <vt:lpstr>Benutzerdefiniertes Design</vt:lpstr>
      <vt:lpstr>Acrobat Document</vt:lpstr>
      <vt:lpstr>Pressekonferenz der Landesregierung  25. November 2019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prov.bz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für Pressekonferenzen im Landespressesaal</dc:title>
  <dc:creator>Presseagentur_LG</dc:creator>
  <cp:lastModifiedBy>Gruber, Lotte</cp:lastModifiedBy>
  <cp:revision>1505</cp:revision>
  <cp:lastPrinted>2019-11-22T14:13:45Z</cp:lastPrinted>
  <dcterms:created xsi:type="dcterms:W3CDTF">2015-08-05T14:20:00Z</dcterms:created>
  <dcterms:modified xsi:type="dcterms:W3CDTF">2019-11-25T08:18:25Z</dcterms:modified>
</cp:coreProperties>
</file>