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788" r:id="rId6"/>
    <p:sldId id="791" r:id="rId7"/>
    <p:sldId id="821" r:id="rId8"/>
    <p:sldId id="816" r:id="rId9"/>
    <p:sldId id="815" r:id="rId10"/>
    <p:sldId id="822" r:id="rId11"/>
    <p:sldId id="823" r:id="rId12"/>
    <p:sldId id="824" r:id="rId13"/>
    <p:sldId id="825" r:id="rId14"/>
    <p:sldId id="826" r:id="rId15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ichael Mühlberger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57"/>
    <a:srgbClr val="92D04F"/>
    <a:srgbClr val="C89800"/>
    <a:srgbClr val="7F7F7F"/>
    <a:srgbClr val="78D6FF"/>
    <a:srgbClr val="75D6FF"/>
    <a:srgbClr val="99E1FF"/>
    <a:srgbClr val="76D6FF"/>
    <a:srgbClr val="CCF1FF"/>
    <a:srgbClr val="B3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F7E96-06ED-4498-A931-1DC514BD4FD3}" v="18" dt="2020-03-24T14:11:46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3"/>
    <p:restoredTop sz="93817" autoAdjust="0"/>
  </p:normalViewPr>
  <p:slideViewPr>
    <p:cSldViewPr snapToGrid="0" snapToObjects="1">
      <p:cViewPr varScale="1">
        <p:scale>
          <a:sx n="60" d="100"/>
          <a:sy n="60" d="100"/>
        </p:scale>
        <p:origin x="9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5801958496067E-2"/>
          <c:y val="3.207430905054693E-2"/>
          <c:w val="0.80704192568016397"/>
          <c:h val="0.8499653143476061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getestete Peronen - 
Persone a cui è stato
fatto il tampone </c:v>
                </c:pt>
              </c:strCache>
            </c:strRef>
          </c:tx>
          <c:spPr>
            <a:ln w="50800" cap="rnd">
              <a:solidFill>
                <a:srgbClr val="92D04F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92D0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Tabelle1!$B$17:$B$31</c:f>
              <c:numCache>
                <c:formatCode>General</c:formatCode>
                <c:ptCount val="15"/>
                <c:pt idx="0">
                  <c:v>173</c:v>
                </c:pt>
                <c:pt idx="1">
                  <c:v>500</c:v>
                </c:pt>
                <c:pt idx="2">
                  <c:v>500</c:v>
                </c:pt>
                <c:pt idx="3">
                  <c:v>600</c:v>
                </c:pt>
                <c:pt idx="4">
                  <c:v>600</c:v>
                </c:pt>
                <c:pt idx="5">
                  <c:v>1087</c:v>
                </c:pt>
                <c:pt idx="6">
                  <c:v>1249</c:v>
                </c:pt>
                <c:pt idx="7">
                  <c:v>1524</c:v>
                </c:pt>
                <c:pt idx="8">
                  <c:v>1995</c:v>
                </c:pt>
                <c:pt idx="9">
                  <c:v>2504</c:v>
                </c:pt>
                <c:pt idx="10">
                  <c:v>3094</c:v>
                </c:pt>
                <c:pt idx="11">
                  <c:v>3501</c:v>
                </c:pt>
                <c:pt idx="12">
                  <c:v>3777</c:v>
                </c:pt>
                <c:pt idx="13">
                  <c:v>4008</c:v>
                </c:pt>
                <c:pt idx="14">
                  <c:v>4292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2-4DB2-B15B-F38B90668E1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Personen in häuslicher Isolation - 
Persone in quarantena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Tabelle1!$C$17:$C$31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572</c:v>
                </c:pt>
                <c:pt idx="3">
                  <c:v>700</c:v>
                </c:pt>
                <c:pt idx="4">
                  <c:v>710</c:v>
                </c:pt>
                <c:pt idx="5">
                  <c:v>799</c:v>
                </c:pt>
                <c:pt idx="6">
                  <c:v>990</c:v>
                </c:pt>
                <c:pt idx="7">
                  <c:v>1143</c:v>
                </c:pt>
                <c:pt idx="8">
                  <c:v>1499</c:v>
                </c:pt>
                <c:pt idx="9">
                  <c:v>1724</c:v>
                </c:pt>
                <c:pt idx="10">
                  <c:v>1855</c:v>
                </c:pt>
                <c:pt idx="11">
                  <c:v>2011</c:v>
                </c:pt>
                <c:pt idx="12">
                  <c:v>2158</c:v>
                </c:pt>
                <c:pt idx="13">
                  <c:v>2204</c:v>
                </c:pt>
                <c:pt idx="14">
                  <c:v>2365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2-4DB2-B15B-F38B90668E1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Coronainfizierte - 
Persone infette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Tabelle1!$D$17:$D$31</c:f>
              <c:numCache>
                <c:formatCode>General</c:formatCode>
                <c:ptCount val="15"/>
                <c:pt idx="0">
                  <c:v>52</c:v>
                </c:pt>
                <c:pt idx="1">
                  <c:v>77</c:v>
                </c:pt>
                <c:pt idx="2">
                  <c:v>103</c:v>
                </c:pt>
                <c:pt idx="3">
                  <c:v>125</c:v>
                </c:pt>
                <c:pt idx="4">
                  <c:v>166</c:v>
                </c:pt>
                <c:pt idx="5">
                  <c:v>206</c:v>
                </c:pt>
                <c:pt idx="6">
                  <c:v>244</c:v>
                </c:pt>
                <c:pt idx="7">
                  <c:v>293</c:v>
                </c:pt>
                <c:pt idx="8">
                  <c:v>383</c:v>
                </c:pt>
                <c:pt idx="9">
                  <c:v>441</c:v>
                </c:pt>
                <c:pt idx="10">
                  <c:v>555</c:v>
                </c:pt>
                <c:pt idx="11">
                  <c:v>623</c:v>
                </c:pt>
                <c:pt idx="12">
                  <c:v>682</c:v>
                </c:pt>
                <c:pt idx="13">
                  <c:v>724</c:v>
                </c:pt>
                <c:pt idx="14">
                  <c:v>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2-4DB2-B15B-F38B90668E1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Todesfälle - 
Deceduti</c:v>
                </c:pt>
              </c:strCache>
            </c:strRef>
          </c:tx>
          <c:spPr>
            <a:ln w="50800" cap="rnd">
              <a:solidFill>
                <a:srgbClr val="004057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0040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Tabelle1!$E$17:$E$31</c:f>
              <c:numCache>
                <c:formatCode>General</c:formatCode>
                <c:ptCount val="15"/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10</c:v>
                </c:pt>
                <c:pt idx="8">
                  <c:v>14</c:v>
                </c:pt>
                <c:pt idx="9">
                  <c:v>16</c:v>
                </c:pt>
                <c:pt idx="10">
                  <c:v>20</c:v>
                </c:pt>
                <c:pt idx="11">
                  <c:v>26</c:v>
                </c:pt>
                <c:pt idx="12">
                  <c:v>31</c:v>
                </c:pt>
                <c:pt idx="13">
                  <c:v>35</c:v>
                </c:pt>
                <c:pt idx="14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1-47CA-ACC6-605D373BF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999240"/>
        <c:axId val="603997928"/>
      </c:lineChart>
      <c:dateAx>
        <c:axId val="60399924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97928"/>
        <c:crosses val="autoZero"/>
        <c:auto val="1"/>
        <c:lblOffset val="100"/>
        <c:baseTimeUnit val="days"/>
      </c:dateAx>
      <c:valAx>
        <c:axId val="60399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9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439596107827455E-2"/>
          <c:y val="5.68566926414402E-2"/>
          <c:w val="0.36642617959994583"/>
          <c:h val="0.54496035840851587"/>
        </c:manualLayout>
      </c:layout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5801958496067E-2"/>
          <c:y val="3.207430905054693E-2"/>
          <c:w val="0.80704192568016397"/>
          <c:h val="0.8499653143476061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getestete Peronen - 
Persone a cui è stato
fatto il tampone </c:v>
                </c:pt>
              </c:strCache>
            </c:strRef>
          </c:tx>
          <c:spPr>
            <a:ln w="50800" cap="rnd">
              <a:solidFill>
                <a:srgbClr val="92D04F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92D0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Tabelle1!$B$17:$B$31</c:f>
              <c:numCache>
                <c:formatCode>General</c:formatCode>
                <c:ptCount val="15"/>
                <c:pt idx="0">
                  <c:v>173</c:v>
                </c:pt>
                <c:pt idx="1">
                  <c:v>500</c:v>
                </c:pt>
                <c:pt idx="2">
                  <c:v>500</c:v>
                </c:pt>
                <c:pt idx="3">
                  <c:v>600</c:v>
                </c:pt>
                <c:pt idx="4">
                  <c:v>600</c:v>
                </c:pt>
                <c:pt idx="5">
                  <c:v>1087</c:v>
                </c:pt>
                <c:pt idx="6">
                  <c:v>1249</c:v>
                </c:pt>
                <c:pt idx="7">
                  <c:v>1524</c:v>
                </c:pt>
                <c:pt idx="8">
                  <c:v>1995</c:v>
                </c:pt>
                <c:pt idx="9">
                  <c:v>2504</c:v>
                </c:pt>
                <c:pt idx="10">
                  <c:v>3094</c:v>
                </c:pt>
                <c:pt idx="11">
                  <c:v>3501</c:v>
                </c:pt>
                <c:pt idx="12">
                  <c:v>3777</c:v>
                </c:pt>
                <c:pt idx="13">
                  <c:v>4008</c:v>
                </c:pt>
                <c:pt idx="14">
                  <c:v>4292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2-4DB2-B15B-F38B90668E1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Personen in häuslicher Isolation - 
Persone in quarantena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Tabelle1!$C$17:$C$31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572</c:v>
                </c:pt>
                <c:pt idx="3">
                  <c:v>700</c:v>
                </c:pt>
                <c:pt idx="4">
                  <c:v>710</c:v>
                </c:pt>
                <c:pt idx="5">
                  <c:v>799</c:v>
                </c:pt>
                <c:pt idx="6">
                  <c:v>990</c:v>
                </c:pt>
                <c:pt idx="7">
                  <c:v>1143</c:v>
                </c:pt>
                <c:pt idx="8">
                  <c:v>1499</c:v>
                </c:pt>
                <c:pt idx="9">
                  <c:v>1724</c:v>
                </c:pt>
                <c:pt idx="10">
                  <c:v>1855</c:v>
                </c:pt>
                <c:pt idx="11">
                  <c:v>2011</c:v>
                </c:pt>
                <c:pt idx="12">
                  <c:v>2158</c:v>
                </c:pt>
                <c:pt idx="13">
                  <c:v>2204</c:v>
                </c:pt>
                <c:pt idx="14">
                  <c:v>2365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2-4DB2-B15B-F38B90668E1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Coronainfizierte - 
Persone infette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Tabelle1!$D$17:$D$31</c:f>
              <c:numCache>
                <c:formatCode>General</c:formatCode>
                <c:ptCount val="15"/>
                <c:pt idx="0">
                  <c:v>52</c:v>
                </c:pt>
                <c:pt idx="1">
                  <c:v>77</c:v>
                </c:pt>
                <c:pt idx="2">
                  <c:v>103</c:v>
                </c:pt>
                <c:pt idx="3">
                  <c:v>125</c:v>
                </c:pt>
                <c:pt idx="4">
                  <c:v>166</c:v>
                </c:pt>
                <c:pt idx="5">
                  <c:v>206</c:v>
                </c:pt>
                <c:pt idx="6">
                  <c:v>244</c:v>
                </c:pt>
                <c:pt idx="7">
                  <c:v>293</c:v>
                </c:pt>
                <c:pt idx="8">
                  <c:v>383</c:v>
                </c:pt>
                <c:pt idx="9">
                  <c:v>441</c:v>
                </c:pt>
                <c:pt idx="10">
                  <c:v>555</c:v>
                </c:pt>
                <c:pt idx="11">
                  <c:v>623</c:v>
                </c:pt>
                <c:pt idx="12">
                  <c:v>682</c:v>
                </c:pt>
                <c:pt idx="13">
                  <c:v>724</c:v>
                </c:pt>
                <c:pt idx="14">
                  <c:v>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2-4DB2-B15B-F38B90668E1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Todesfälle - 
Deceduti</c:v>
                </c:pt>
              </c:strCache>
            </c:strRef>
          </c:tx>
          <c:spPr>
            <a:ln w="50800" cap="rnd">
              <a:solidFill>
                <a:srgbClr val="004057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0040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Tabelle1!$A$17:$A$31</c:f>
              <c:numCache>
                <c:formatCode>d\-mmm</c:formatCode>
                <c:ptCount val="15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</c:numCache>
            </c:numRef>
          </c:cat>
          <c:val>
            <c:numRef>
              <c:f>Tabelle1!$E$17:$E$31</c:f>
              <c:numCache>
                <c:formatCode>General</c:formatCode>
                <c:ptCount val="15"/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10</c:v>
                </c:pt>
                <c:pt idx="8">
                  <c:v>14</c:v>
                </c:pt>
                <c:pt idx="9">
                  <c:v>16</c:v>
                </c:pt>
                <c:pt idx="10">
                  <c:v>20</c:v>
                </c:pt>
                <c:pt idx="11">
                  <c:v>26</c:v>
                </c:pt>
                <c:pt idx="12">
                  <c:v>31</c:v>
                </c:pt>
                <c:pt idx="13">
                  <c:v>35</c:v>
                </c:pt>
                <c:pt idx="14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1-47CA-ACC6-605D373BF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999240"/>
        <c:axId val="603997928"/>
      </c:lineChart>
      <c:dateAx>
        <c:axId val="60399924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97928"/>
        <c:crosses val="autoZero"/>
        <c:auto val="1"/>
        <c:lblOffset val="100"/>
        <c:baseTimeUnit val="days"/>
      </c:dateAx>
      <c:valAx>
        <c:axId val="60399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9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439596107827455E-2"/>
          <c:y val="5.68566926414402E-2"/>
          <c:w val="0.36642617959994583"/>
          <c:h val="0.54496035840851587"/>
        </c:manualLayout>
      </c:layout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1846-2B90-884C-8F80-2EDE66E255FC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02C3-16A1-8642-8319-2CB6CA6C7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7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02C3-16A1-8642-8319-2CB6CA6C70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84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94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02C3-16A1-8642-8319-2CB6CA6C709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6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4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21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37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70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02C3-16A1-8642-8319-2CB6CA6C709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28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30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1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382E42E-A557-D047-BDAC-F5DBA9323722}"/>
              </a:ext>
            </a:extLst>
          </p:cNvPr>
          <p:cNvSpPr/>
          <p:nvPr userDrawn="1"/>
        </p:nvSpPr>
        <p:spPr>
          <a:xfrm>
            <a:off x="0" y="424069"/>
            <a:ext cx="12212087" cy="64339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19">
            <a:extLst>
              <a:ext uri="{FF2B5EF4-FFF2-40B4-BE49-F238E27FC236}">
                <a16:creationId xmlns:a16="http://schemas.microsoft.com/office/drawing/2014/main" id="{DFF1D390-ECD2-A149-B33E-A0292CBE3604}"/>
              </a:ext>
            </a:extLst>
          </p:cNvPr>
          <p:cNvSpPr/>
          <p:nvPr userDrawn="1"/>
        </p:nvSpPr>
        <p:spPr>
          <a:xfrm>
            <a:off x="-80920" y="-101746"/>
            <a:ext cx="12311888" cy="2576846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A8926467-1ACB-3D4F-800C-C1777BFA5D8D}"/>
              </a:ext>
            </a:extLst>
          </p:cNvPr>
          <p:cNvSpPr/>
          <p:nvPr userDrawn="1"/>
        </p:nvSpPr>
        <p:spPr>
          <a:xfrm>
            <a:off x="-80920" y="892613"/>
            <a:ext cx="12396998" cy="1585760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121"/>
              <a:gd name="connsiteY0" fmla="*/ 0 h 1750142"/>
              <a:gd name="connsiteX1" fmla="*/ 12192000 w 12192121"/>
              <a:gd name="connsiteY1" fmla="*/ 0 h 1750142"/>
              <a:gd name="connsiteX2" fmla="*/ 12134271 w 12192121"/>
              <a:gd name="connsiteY2" fmla="*/ 1306642 h 1750142"/>
              <a:gd name="connsiteX3" fmla="*/ 0 w 12192121"/>
              <a:gd name="connsiteY3" fmla="*/ 1750142 h 1750142"/>
              <a:gd name="connsiteX4" fmla="*/ 0 w 12192121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24918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436"/>
              <a:gd name="connsiteY0" fmla="*/ 0 h 1770357"/>
              <a:gd name="connsiteX1" fmla="*/ 12192000 w 12192436"/>
              <a:gd name="connsiteY1" fmla="*/ 0 h 1770357"/>
              <a:gd name="connsiteX2" fmla="*/ 12182199 w 12192436"/>
              <a:gd name="connsiteY2" fmla="*/ 1524918 h 1770357"/>
              <a:gd name="connsiteX3" fmla="*/ 15976 w 12192436"/>
              <a:gd name="connsiteY3" fmla="*/ 1770357 h 1770357"/>
              <a:gd name="connsiteX4" fmla="*/ 0 w 12192436"/>
              <a:gd name="connsiteY4" fmla="*/ 0 h 1770357"/>
              <a:gd name="connsiteX0" fmla="*/ 0 w 12192436"/>
              <a:gd name="connsiteY0" fmla="*/ 0 h 1752826"/>
              <a:gd name="connsiteX1" fmla="*/ 12192000 w 12192436"/>
              <a:gd name="connsiteY1" fmla="*/ 0 h 1752826"/>
              <a:gd name="connsiteX2" fmla="*/ 12182199 w 12192436"/>
              <a:gd name="connsiteY2" fmla="*/ 1524918 h 1752826"/>
              <a:gd name="connsiteX3" fmla="*/ 35056 w 12192436"/>
              <a:gd name="connsiteY3" fmla="*/ 1752826 h 1752826"/>
              <a:gd name="connsiteX4" fmla="*/ 0 w 12192436"/>
              <a:gd name="connsiteY4" fmla="*/ 0 h 1752826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35056 w 12192436"/>
              <a:gd name="connsiteY3" fmla="*/ 1744060 h 1744060"/>
              <a:gd name="connsiteX4" fmla="*/ 0 w 12192436"/>
              <a:gd name="connsiteY4" fmla="*/ 0 h 1744060"/>
              <a:gd name="connsiteX0" fmla="*/ 0 w 12192436"/>
              <a:gd name="connsiteY0" fmla="*/ 0 h 1735294"/>
              <a:gd name="connsiteX1" fmla="*/ 12192000 w 12192436"/>
              <a:gd name="connsiteY1" fmla="*/ 0 h 1735294"/>
              <a:gd name="connsiteX2" fmla="*/ 12182199 w 12192436"/>
              <a:gd name="connsiteY2" fmla="*/ 1524918 h 1735294"/>
              <a:gd name="connsiteX3" fmla="*/ 25516 w 12192436"/>
              <a:gd name="connsiteY3" fmla="*/ 1735294 h 1735294"/>
              <a:gd name="connsiteX4" fmla="*/ 0 w 12192436"/>
              <a:gd name="connsiteY4" fmla="*/ 0 h 1735294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44596 w 12192436"/>
              <a:gd name="connsiteY3" fmla="*/ 1744060 h 1744060"/>
              <a:gd name="connsiteX4" fmla="*/ 0 w 12192436"/>
              <a:gd name="connsiteY4" fmla="*/ 0 h 1744060"/>
              <a:gd name="connsiteX0" fmla="*/ 0 w 12192121"/>
              <a:gd name="connsiteY0" fmla="*/ 0 h 1744060"/>
              <a:gd name="connsiteX1" fmla="*/ 12192000 w 12192121"/>
              <a:gd name="connsiteY1" fmla="*/ 0 h 1744060"/>
              <a:gd name="connsiteX2" fmla="*/ 12134501 w 12192121"/>
              <a:gd name="connsiteY2" fmla="*/ 1384667 h 1744060"/>
              <a:gd name="connsiteX3" fmla="*/ 44596 w 12192121"/>
              <a:gd name="connsiteY3" fmla="*/ 1744060 h 1744060"/>
              <a:gd name="connsiteX4" fmla="*/ 0 w 12192121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630106"/>
              <a:gd name="connsiteX1" fmla="*/ 12192000 w 12201279"/>
              <a:gd name="connsiteY1" fmla="*/ 0 h 1630106"/>
              <a:gd name="connsiteX2" fmla="*/ 12201279 w 12201279"/>
              <a:gd name="connsiteY2" fmla="*/ 1498621 h 1630106"/>
              <a:gd name="connsiteX3" fmla="*/ 35056 w 12201279"/>
              <a:gd name="connsiteY3" fmla="*/ 1630106 h 1630106"/>
              <a:gd name="connsiteX4" fmla="*/ 0 w 12201279"/>
              <a:gd name="connsiteY4" fmla="*/ 0 h 1630106"/>
              <a:gd name="connsiteX0" fmla="*/ 0 w 12201279"/>
              <a:gd name="connsiteY0" fmla="*/ 0 h 1717763"/>
              <a:gd name="connsiteX1" fmla="*/ 12192000 w 12201279"/>
              <a:gd name="connsiteY1" fmla="*/ 0 h 1717763"/>
              <a:gd name="connsiteX2" fmla="*/ 12201279 w 12201279"/>
              <a:gd name="connsiteY2" fmla="*/ 1498621 h 1717763"/>
              <a:gd name="connsiteX3" fmla="*/ 15977 w 12201279"/>
              <a:gd name="connsiteY3" fmla="*/ 1717763 h 1717763"/>
              <a:gd name="connsiteX4" fmla="*/ 0 w 12201279"/>
              <a:gd name="connsiteY4" fmla="*/ 0 h 1717763"/>
              <a:gd name="connsiteX0" fmla="*/ 0 w 12192436"/>
              <a:gd name="connsiteY0" fmla="*/ 0 h 1717763"/>
              <a:gd name="connsiteX1" fmla="*/ 12192000 w 12192436"/>
              <a:gd name="connsiteY1" fmla="*/ 0 h 1717763"/>
              <a:gd name="connsiteX2" fmla="*/ 12182200 w 12192436"/>
              <a:gd name="connsiteY2" fmla="*/ 1498621 h 1717763"/>
              <a:gd name="connsiteX3" fmla="*/ 15977 w 12192436"/>
              <a:gd name="connsiteY3" fmla="*/ 1717763 h 1717763"/>
              <a:gd name="connsiteX4" fmla="*/ 0 w 12192436"/>
              <a:gd name="connsiteY4" fmla="*/ 0 h 17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17763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3" y="1029950"/>
                  <a:pt x="12182200" y="1498621"/>
                </a:cubicBezTo>
                <a:lnTo>
                  <a:pt x="15977" y="1717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9F66C8-61BC-6543-8A31-9852C8382C62}"/>
              </a:ext>
            </a:extLst>
          </p:cNvPr>
          <p:cNvSpPr txBox="1">
            <a:spLocks/>
          </p:cNvSpPr>
          <p:nvPr userDrawn="1"/>
        </p:nvSpPr>
        <p:spPr>
          <a:xfrm>
            <a:off x="18881" y="321166"/>
            <a:ext cx="1219320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5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r>
              <a:rPr lang="de-DE" sz="25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PREVENZIONE DA CORONAVIRUS.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ABD35E-C90F-1542-A2A8-AE325D0C7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1F4956C-C204-104A-BCAD-A7F4786A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064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FA2383B-D0A3-0244-91D6-B5CCBCC4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845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D61048C-4DF6-454A-A899-39583269E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959679"/>
            <a:ext cx="11126548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1357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1F4956C-C204-104A-BCAD-A7F4786A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064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FA2383B-D0A3-0244-91D6-B5CCBCC4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845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22" name="Rechteck 19">
            <a:extLst>
              <a:ext uri="{FF2B5EF4-FFF2-40B4-BE49-F238E27FC236}">
                <a16:creationId xmlns:a16="http://schemas.microsoft.com/office/drawing/2014/main" id="{9B1E9546-78AA-5B4A-A51C-DF2CA49DA72D}"/>
              </a:ext>
            </a:extLst>
          </p:cNvPr>
          <p:cNvSpPr/>
          <p:nvPr userDrawn="1"/>
        </p:nvSpPr>
        <p:spPr>
          <a:xfrm>
            <a:off x="-80920" y="-101746"/>
            <a:ext cx="12311888" cy="2576846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3" name="Rechteck 19">
            <a:extLst>
              <a:ext uri="{FF2B5EF4-FFF2-40B4-BE49-F238E27FC236}">
                <a16:creationId xmlns:a16="http://schemas.microsoft.com/office/drawing/2014/main" id="{136C3A87-4E29-DE43-B39F-EAFD824081CC}"/>
              </a:ext>
            </a:extLst>
          </p:cNvPr>
          <p:cNvSpPr/>
          <p:nvPr userDrawn="1"/>
        </p:nvSpPr>
        <p:spPr>
          <a:xfrm>
            <a:off x="-80920" y="892613"/>
            <a:ext cx="12396998" cy="1585760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121"/>
              <a:gd name="connsiteY0" fmla="*/ 0 h 1750142"/>
              <a:gd name="connsiteX1" fmla="*/ 12192000 w 12192121"/>
              <a:gd name="connsiteY1" fmla="*/ 0 h 1750142"/>
              <a:gd name="connsiteX2" fmla="*/ 12134271 w 12192121"/>
              <a:gd name="connsiteY2" fmla="*/ 1306642 h 1750142"/>
              <a:gd name="connsiteX3" fmla="*/ 0 w 12192121"/>
              <a:gd name="connsiteY3" fmla="*/ 1750142 h 1750142"/>
              <a:gd name="connsiteX4" fmla="*/ 0 w 12192121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24918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436"/>
              <a:gd name="connsiteY0" fmla="*/ 0 h 1770357"/>
              <a:gd name="connsiteX1" fmla="*/ 12192000 w 12192436"/>
              <a:gd name="connsiteY1" fmla="*/ 0 h 1770357"/>
              <a:gd name="connsiteX2" fmla="*/ 12182199 w 12192436"/>
              <a:gd name="connsiteY2" fmla="*/ 1524918 h 1770357"/>
              <a:gd name="connsiteX3" fmla="*/ 15976 w 12192436"/>
              <a:gd name="connsiteY3" fmla="*/ 1770357 h 1770357"/>
              <a:gd name="connsiteX4" fmla="*/ 0 w 12192436"/>
              <a:gd name="connsiteY4" fmla="*/ 0 h 1770357"/>
              <a:gd name="connsiteX0" fmla="*/ 0 w 12192436"/>
              <a:gd name="connsiteY0" fmla="*/ 0 h 1752826"/>
              <a:gd name="connsiteX1" fmla="*/ 12192000 w 12192436"/>
              <a:gd name="connsiteY1" fmla="*/ 0 h 1752826"/>
              <a:gd name="connsiteX2" fmla="*/ 12182199 w 12192436"/>
              <a:gd name="connsiteY2" fmla="*/ 1524918 h 1752826"/>
              <a:gd name="connsiteX3" fmla="*/ 35056 w 12192436"/>
              <a:gd name="connsiteY3" fmla="*/ 1752826 h 1752826"/>
              <a:gd name="connsiteX4" fmla="*/ 0 w 12192436"/>
              <a:gd name="connsiteY4" fmla="*/ 0 h 1752826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35056 w 12192436"/>
              <a:gd name="connsiteY3" fmla="*/ 1744060 h 1744060"/>
              <a:gd name="connsiteX4" fmla="*/ 0 w 12192436"/>
              <a:gd name="connsiteY4" fmla="*/ 0 h 1744060"/>
              <a:gd name="connsiteX0" fmla="*/ 0 w 12192436"/>
              <a:gd name="connsiteY0" fmla="*/ 0 h 1735294"/>
              <a:gd name="connsiteX1" fmla="*/ 12192000 w 12192436"/>
              <a:gd name="connsiteY1" fmla="*/ 0 h 1735294"/>
              <a:gd name="connsiteX2" fmla="*/ 12182199 w 12192436"/>
              <a:gd name="connsiteY2" fmla="*/ 1524918 h 1735294"/>
              <a:gd name="connsiteX3" fmla="*/ 25516 w 12192436"/>
              <a:gd name="connsiteY3" fmla="*/ 1735294 h 1735294"/>
              <a:gd name="connsiteX4" fmla="*/ 0 w 12192436"/>
              <a:gd name="connsiteY4" fmla="*/ 0 h 1735294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44596 w 12192436"/>
              <a:gd name="connsiteY3" fmla="*/ 1744060 h 1744060"/>
              <a:gd name="connsiteX4" fmla="*/ 0 w 12192436"/>
              <a:gd name="connsiteY4" fmla="*/ 0 h 1744060"/>
              <a:gd name="connsiteX0" fmla="*/ 0 w 12192121"/>
              <a:gd name="connsiteY0" fmla="*/ 0 h 1744060"/>
              <a:gd name="connsiteX1" fmla="*/ 12192000 w 12192121"/>
              <a:gd name="connsiteY1" fmla="*/ 0 h 1744060"/>
              <a:gd name="connsiteX2" fmla="*/ 12134501 w 12192121"/>
              <a:gd name="connsiteY2" fmla="*/ 1384667 h 1744060"/>
              <a:gd name="connsiteX3" fmla="*/ 44596 w 12192121"/>
              <a:gd name="connsiteY3" fmla="*/ 1744060 h 1744060"/>
              <a:gd name="connsiteX4" fmla="*/ 0 w 12192121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630106"/>
              <a:gd name="connsiteX1" fmla="*/ 12192000 w 12201279"/>
              <a:gd name="connsiteY1" fmla="*/ 0 h 1630106"/>
              <a:gd name="connsiteX2" fmla="*/ 12201279 w 12201279"/>
              <a:gd name="connsiteY2" fmla="*/ 1498621 h 1630106"/>
              <a:gd name="connsiteX3" fmla="*/ 35056 w 12201279"/>
              <a:gd name="connsiteY3" fmla="*/ 1630106 h 1630106"/>
              <a:gd name="connsiteX4" fmla="*/ 0 w 12201279"/>
              <a:gd name="connsiteY4" fmla="*/ 0 h 1630106"/>
              <a:gd name="connsiteX0" fmla="*/ 0 w 12201279"/>
              <a:gd name="connsiteY0" fmla="*/ 0 h 1717763"/>
              <a:gd name="connsiteX1" fmla="*/ 12192000 w 12201279"/>
              <a:gd name="connsiteY1" fmla="*/ 0 h 1717763"/>
              <a:gd name="connsiteX2" fmla="*/ 12201279 w 12201279"/>
              <a:gd name="connsiteY2" fmla="*/ 1498621 h 1717763"/>
              <a:gd name="connsiteX3" fmla="*/ 15977 w 12201279"/>
              <a:gd name="connsiteY3" fmla="*/ 1717763 h 1717763"/>
              <a:gd name="connsiteX4" fmla="*/ 0 w 12201279"/>
              <a:gd name="connsiteY4" fmla="*/ 0 h 1717763"/>
              <a:gd name="connsiteX0" fmla="*/ 0 w 12192436"/>
              <a:gd name="connsiteY0" fmla="*/ 0 h 1717763"/>
              <a:gd name="connsiteX1" fmla="*/ 12192000 w 12192436"/>
              <a:gd name="connsiteY1" fmla="*/ 0 h 1717763"/>
              <a:gd name="connsiteX2" fmla="*/ 12182200 w 12192436"/>
              <a:gd name="connsiteY2" fmla="*/ 1498621 h 1717763"/>
              <a:gd name="connsiteX3" fmla="*/ 15977 w 12192436"/>
              <a:gd name="connsiteY3" fmla="*/ 1717763 h 1717763"/>
              <a:gd name="connsiteX4" fmla="*/ 0 w 12192436"/>
              <a:gd name="connsiteY4" fmla="*/ 0 h 17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17763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3" y="1029950"/>
                  <a:pt x="12182200" y="1498621"/>
                </a:cubicBezTo>
                <a:lnTo>
                  <a:pt x="15977" y="1717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4A63F02-AA29-F547-A512-40A1F87D4B57}"/>
              </a:ext>
            </a:extLst>
          </p:cNvPr>
          <p:cNvSpPr txBox="1">
            <a:spLocks/>
          </p:cNvSpPr>
          <p:nvPr userDrawn="1"/>
        </p:nvSpPr>
        <p:spPr>
          <a:xfrm>
            <a:off x="18881" y="321166"/>
            <a:ext cx="1219320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5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r>
              <a:rPr lang="de-DE" sz="25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PREVENZIONE DA CORONAVIRUS.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FADD1AF-A82B-AD40-A833-00E00BF30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5AFC89B-F582-5245-9FDA-12B3F5632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959679"/>
            <a:ext cx="11126548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55792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8C0AA6-BA78-814A-8CB2-C0756411ED50}"/>
              </a:ext>
            </a:extLst>
          </p:cNvPr>
          <p:cNvSpPr/>
          <p:nvPr userDrawn="1"/>
        </p:nvSpPr>
        <p:spPr>
          <a:xfrm>
            <a:off x="510208" y="424069"/>
            <a:ext cx="11171583" cy="6009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2464138-3411-2842-9156-CFE40B4FB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559859"/>
            <a:ext cx="11171583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54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Mastertex</a:t>
            </a:r>
            <a:endParaRPr lang="de-DE" dirty="0"/>
          </a:p>
          <a:p>
            <a:r>
              <a:rPr lang="de-DE" dirty="0" err="1"/>
              <a:t>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0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FA73FB93-D288-1A4D-AC26-02684753B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559859"/>
            <a:ext cx="11171583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5400" b="1" kern="1200" cap="all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Mastertex</a:t>
            </a:r>
            <a:endParaRPr lang="de-DE" dirty="0"/>
          </a:p>
          <a:p>
            <a:r>
              <a:rPr lang="de-DE" dirty="0" err="1"/>
              <a:t>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38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33360F-6F81-4A4E-8C7E-AE8BE3C1F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09" y="1825625"/>
            <a:ext cx="5181600" cy="4351338"/>
          </a:xfrm>
        </p:spPr>
        <p:txBody>
          <a:bodyPr/>
          <a:lstStyle>
            <a:lvl1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DB98C8-08D8-6F4E-A8DA-75CC319E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2463F69-701E-A448-A033-72D63B033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488251"/>
            <a:ext cx="11171583" cy="807149"/>
          </a:xfrm>
        </p:spPr>
        <p:txBody>
          <a:bodyPr>
            <a:noAutofit/>
          </a:bodyPr>
          <a:lstStyle>
            <a:lvl1pPr marL="0" indent="0" algn="l">
              <a:buNone/>
              <a:defRPr lang="de-DE" sz="4000" b="1" kern="1200" cap="all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0545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C67BEE-7A46-DF45-80CF-6C94BC1D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1825625"/>
            <a:ext cx="11636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217C937C-F7ED-0F40-8695-08E00F64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-36156"/>
            <a:ext cx="7304315" cy="113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67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49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B7DC155-A291-9E4A-9159-8B17B88A0412}"/>
              </a:ext>
            </a:extLst>
          </p:cNvPr>
          <p:cNvSpPr/>
          <p:nvPr/>
        </p:nvSpPr>
        <p:spPr>
          <a:xfrm>
            <a:off x="-20086" y="0"/>
            <a:ext cx="12212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BD23CFC5-9284-E546-B4B8-8B6F886349B7}"/>
              </a:ext>
            </a:extLst>
          </p:cNvPr>
          <p:cNvSpPr/>
          <p:nvPr/>
        </p:nvSpPr>
        <p:spPr>
          <a:xfrm>
            <a:off x="-19665" y="-476079"/>
            <a:ext cx="12212086" cy="4463845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C30D48-5627-2B48-80ED-CCF87C599E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064" y="1276624"/>
            <a:ext cx="10466046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PREVENZIONE 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 CORONAVIRUS.</a:t>
            </a:r>
            <a:br>
              <a:rPr lang="de-DE" sz="54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endParaRPr lang="de-DE" sz="5400" b="1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6D2ED2E-B9D8-BD48-823A-230FFCE6A7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3063" y="4214758"/>
            <a:ext cx="11163477" cy="146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700" dirty="0">
                <a:solidFill>
                  <a:schemeClr val="accent1"/>
                </a:solidFill>
              </a:rPr>
              <a:t>DU BIST GEFORDERT. </a:t>
            </a:r>
            <a:r>
              <a:rPr lang="de-DE" sz="2700" b="1" dirty="0">
                <a:solidFill>
                  <a:schemeClr val="accent1"/>
                </a:solidFill>
              </a:rPr>
              <a:t>HILF MIT GEGEN CORONA</a:t>
            </a:r>
            <a:r>
              <a:rPr lang="de-DE" sz="2700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de-DE" sz="2700" dirty="0">
                <a:solidFill>
                  <a:schemeClr val="bg1"/>
                </a:solidFill>
              </a:rPr>
              <a:t>ADESSO TOCCA A TE. </a:t>
            </a:r>
            <a:r>
              <a:rPr lang="de-DE" sz="2700" b="1" dirty="0">
                <a:solidFill>
                  <a:schemeClr val="bg1"/>
                </a:solidFill>
              </a:rPr>
              <a:t>AIUTACI A COMBATTERE IL VIRUS.</a:t>
            </a:r>
          </a:p>
          <a:p>
            <a:pPr marL="0" indent="0" algn="ctr">
              <a:buNone/>
            </a:pPr>
            <a:endParaRPr lang="de-DE" sz="23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B67EFE-F20F-9348-AACF-87270FC017DC}"/>
              </a:ext>
            </a:extLst>
          </p:cNvPr>
          <p:cNvCxnSpPr/>
          <p:nvPr/>
        </p:nvCxnSpPr>
        <p:spPr>
          <a:xfrm>
            <a:off x="4748981" y="2261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FCE849C-2AF2-DD47-A41E-4529C7C1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" y="5911278"/>
            <a:ext cx="2266138" cy="586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11CDE5-86B8-0847-AD4B-8CACFBF1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728" y="5870738"/>
            <a:ext cx="1596813" cy="7984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90D1FA-B5FD-614A-81B0-4555B4E4A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520" y="-657216"/>
            <a:ext cx="1515127" cy="4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erzschlag">
            <a:extLst>
              <a:ext uri="{FF2B5EF4-FFF2-40B4-BE49-F238E27FC236}">
                <a16:creationId xmlns:a16="http://schemas.microsoft.com/office/drawing/2014/main" id="{DE7D8FE1-CCA9-44B7-81CC-C63BD678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3680" y="2067560"/>
            <a:ext cx="2966248" cy="272288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C8C8F5-C02C-4B3E-8946-F6F68CE2A5D9}"/>
              </a:ext>
            </a:extLst>
          </p:cNvPr>
          <p:cNvSpPr/>
          <p:nvPr/>
        </p:nvSpPr>
        <p:spPr>
          <a:xfrm>
            <a:off x="2626243" y="1871017"/>
            <a:ext cx="9171174" cy="4802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58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400" dirty="0">
                <a:solidFill>
                  <a:srgbClr val="004057"/>
                </a:solidFill>
              </a:rPr>
              <a:t>Heimbewohner positiv getestet / </a:t>
            </a:r>
            <a:r>
              <a:rPr lang="de-DE" sz="2400" dirty="0" err="1">
                <a:solidFill>
                  <a:srgbClr val="004057"/>
                </a:solidFill>
              </a:rPr>
              <a:t>residenti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confermati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positivi</a:t>
            </a:r>
            <a:r>
              <a:rPr lang="de-DE" sz="2400" dirty="0">
                <a:solidFill>
                  <a:srgbClr val="004057"/>
                </a:solidFill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4 </a:t>
            </a:r>
            <a:r>
              <a:rPr lang="de-DE" sz="2400" dirty="0">
                <a:solidFill>
                  <a:srgbClr val="004057"/>
                </a:solidFill>
              </a:rPr>
              <a:t>Heimbewohner positiv getestet und im Krankenhaus / </a:t>
            </a:r>
            <a:r>
              <a:rPr lang="de-DE" sz="2400" dirty="0" err="1">
                <a:solidFill>
                  <a:srgbClr val="004057"/>
                </a:solidFill>
              </a:rPr>
              <a:t>residenti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confermati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positivi</a:t>
            </a:r>
            <a:r>
              <a:rPr lang="de-DE" sz="2400" dirty="0">
                <a:solidFill>
                  <a:srgbClr val="004057"/>
                </a:solidFill>
              </a:rPr>
              <a:t> e </a:t>
            </a:r>
            <a:r>
              <a:rPr lang="de-DE" sz="2400" dirty="0" err="1">
                <a:solidFill>
                  <a:srgbClr val="004057"/>
                </a:solidFill>
              </a:rPr>
              <a:t>ricoverati</a:t>
            </a:r>
            <a:r>
              <a:rPr lang="de-DE" sz="2400" dirty="0">
                <a:solidFill>
                  <a:srgbClr val="004057"/>
                </a:solidFill>
              </a:rPr>
              <a:t> in </a:t>
            </a:r>
            <a:r>
              <a:rPr lang="de-DE" sz="2400" dirty="0" err="1">
                <a:solidFill>
                  <a:srgbClr val="004057"/>
                </a:solidFill>
              </a:rPr>
              <a:t>ospedale</a:t>
            </a:r>
            <a:endParaRPr lang="de-DE" sz="24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5 </a:t>
            </a:r>
            <a:r>
              <a:rPr lang="de-DE" sz="2400" dirty="0">
                <a:solidFill>
                  <a:srgbClr val="004057"/>
                </a:solidFill>
              </a:rPr>
              <a:t>Heimbewohner mit COVID-19 verstorben / </a:t>
            </a:r>
            <a:r>
              <a:rPr lang="de-DE" sz="2400" dirty="0" err="1">
                <a:solidFill>
                  <a:srgbClr val="004057"/>
                </a:solidFill>
              </a:rPr>
              <a:t>residenti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deceduti</a:t>
            </a:r>
            <a:r>
              <a:rPr lang="de-DE" sz="2400" dirty="0">
                <a:solidFill>
                  <a:srgbClr val="004057"/>
                </a:solidFill>
              </a:rPr>
              <a:t> a </a:t>
            </a:r>
            <a:r>
              <a:rPr lang="de-DE" sz="2400" dirty="0" err="1">
                <a:solidFill>
                  <a:srgbClr val="004057"/>
                </a:solidFill>
              </a:rPr>
              <a:t>seguito</a:t>
            </a:r>
            <a:r>
              <a:rPr lang="de-DE" sz="2400" dirty="0">
                <a:solidFill>
                  <a:srgbClr val="004057"/>
                </a:solidFill>
              </a:rPr>
              <a:t> di </a:t>
            </a:r>
            <a:r>
              <a:rPr lang="de-DE" sz="2400" dirty="0" err="1">
                <a:solidFill>
                  <a:srgbClr val="004057"/>
                </a:solidFill>
              </a:rPr>
              <a:t>contagio</a:t>
            </a:r>
            <a:r>
              <a:rPr lang="de-DE" sz="2400" dirty="0">
                <a:solidFill>
                  <a:srgbClr val="004057"/>
                </a:solidFill>
              </a:rPr>
              <a:t> COVID-19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54</a:t>
            </a:r>
            <a:r>
              <a:rPr lang="de-DE" sz="2000" dirty="0">
                <a:solidFill>
                  <a:srgbClr val="004057"/>
                </a:solidFill>
              </a:rPr>
              <a:t> </a:t>
            </a:r>
            <a:r>
              <a:rPr lang="de-DE" sz="2400" dirty="0">
                <a:solidFill>
                  <a:srgbClr val="004057"/>
                </a:solidFill>
              </a:rPr>
              <a:t>Mitarbeiter positiv getestet / </a:t>
            </a:r>
            <a:r>
              <a:rPr lang="de-DE" sz="2400" dirty="0" err="1">
                <a:solidFill>
                  <a:srgbClr val="004057"/>
                </a:solidFill>
              </a:rPr>
              <a:t>collaboratori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confermati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positivi</a:t>
            </a:r>
            <a:endParaRPr lang="it-IT" sz="24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44</a:t>
            </a:r>
            <a:r>
              <a:rPr lang="de-DE" sz="2000" dirty="0">
                <a:solidFill>
                  <a:srgbClr val="004057"/>
                </a:solidFill>
              </a:rPr>
              <a:t> </a:t>
            </a:r>
            <a:r>
              <a:rPr lang="de-DE" sz="2400" dirty="0">
                <a:solidFill>
                  <a:srgbClr val="004057"/>
                </a:solidFill>
              </a:rPr>
              <a:t>Mitarbeiter in Quarantäne / </a:t>
            </a:r>
            <a:r>
              <a:rPr lang="de-DE" sz="2400" dirty="0" err="1">
                <a:solidFill>
                  <a:srgbClr val="004057"/>
                </a:solidFill>
              </a:rPr>
              <a:t>collaboratori</a:t>
            </a:r>
            <a:r>
              <a:rPr lang="de-DE" sz="2400" dirty="0">
                <a:solidFill>
                  <a:srgbClr val="004057"/>
                </a:solidFill>
              </a:rPr>
              <a:t> in </a:t>
            </a:r>
            <a:r>
              <a:rPr lang="de-DE" sz="2400" dirty="0" err="1">
                <a:solidFill>
                  <a:srgbClr val="004057"/>
                </a:solidFill>
              </a:rPr>
              <a:t>quarantena</a:t>
            </a:r>
            <a:endParaRPr lang="de-DE" sz="2000" dirty="0">
              <a:solidFill>
                <a:srgbClr val="004057"/>
              </a:solidFill>
            </a:endParaRPr>
          </a:p>
        </p:txBody>
      </p:sp>
      <p:sp>
        <p:nvSpPr>
          <p:cNvPr id="10" name="Rechteck 19">
            <a:extLst>
              <a:ext uri="{FF2B5EF4-FFF2-40B4-BE49-F238E27FC236}">
                <a16:creationId xmlns:a16="http://schemas.microsoft.com/office/drawing/2014/main" id="{E84CE9A0-7B29-4B99-B046-97A93B3171F9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8CD1929-AF9A-42E6-B353-CA8A62B2C036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Seniorenwohnheime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residenze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per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anziani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8A77FC-0055-466D-A557-965BACB28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2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B7DC155-A291-9E4A-9159-8B17B88A0412}"/>
              </a:ext>
            </a:extLst>
          </p:cNvPr>
          <p:cNvSpPr/>
          <p:nvPr/>
        </p:nvSpPr>
        <p:spPr>
          <a:xfrm>
            <a:off x="-20086" y="0"/>
            <a:ext cx="12212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BD23CFC5-9284-E546-B4B8-8B6F886349B7}"/>
              </a:ext>
            </a:extLst>
          </p:cNvPr>
          <p:cNvSpPr/>
          <p:nvPr/>
        </p:nvSpPr>
        <p:spPr>
          <a:xfrm>
            <a:off x="-19665" y="-476079"/>
            <a:ext cx="12212086" cy="4463845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C30D48-5627-2B48-80ED-CCF87C599E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064" y="1276624"/>
            <a:ext cx="10466046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PREVENZIONE 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 CORONAVIRUS.</a:t>
            </a:r>
            <a:br>
              <a:rPr lang="de-DE" sz="54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endParaRPr lang="de-DE" sz="5400" b="1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6D2ED2E-B9D8-BD48-823A-230FFCE6A7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3063" y="4214758"/>
            <a:ext cx="11163477" cy="146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700" dirty="0">
                <a:solidFill>
                  <a:schemeClr val="accent1"/>
                </a:solidFill>
              </a:rPr>
              <a:t>DU BIST GEFORDERT. </a:t>
            </a:r>
            <a:r>
              <a:rPr lang="de-DE" sz="2700" b="1" dirty="0">
                <a:solidFill>
                  <a:schemeClr val="accent1"/>
                </a:solidFill>
              </a:rPr>
              <a:t>HILF MIT GEGEN CORONA</a:t>
            </a:r>
            <a:r>
              <a:rPr lang="de-DE" sz="2700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de-DE" sz="2700" dirty="0">
                <a:solidFill>
                  <a:schemeClr val="bg1"/>
                </a:solidFill>
              </a:rPr>
              <a:t>ADESSO TOCCA A TE. </a:t>
            </a:r>
            <a:r>
              <a:rPr lang="de-DE" sz="2700" b="1" dirty="0">
                <a:solidFill>
                  <a:schemeClr val="bg1"/>
                </a:solidFill>
              </a:rPr>
              <a:t>AIUTACI A COMBATTERE IL VIRUS.</a:t>
            </a:r>
          </a:p>
          <a:p>
            <a:pPr marL="0" indent="0" algn="ctr">
              <a:buNone/>
            </a:pPr>
            <a:endParaRPr lang="de-DE" sz="23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B67EFE-F20F-9348-AACF-87270FC017DC}"/>
              </a:ext>
            </a:extLst>
          </p:cNvPr>
          <p:cNvCxnSpPr/>
          <p:nvPr/>
        </p:nvCxnSpPr>
        <p:spPr>
          <a:xfrm>
            <a:off x="4748981" y="2261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FCE849C-2AF2-DD47-A41E-4529C7C1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" y="5911278"/>
            <a:ext cx="2266138" cy="586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11CDE5-86B8-0847-AD4B-8CACFBF1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728" y="5870738"/>
            <a:ext cx="1596813" cy="7984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90D1FA-B5FD-614A-81B0-4555B4E4A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520" y="-657216"/>
            <a:ext cx="1515127" cy="4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5C2EFBE-1C21-4E84-B55A-D3FEEFE57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943810"/>
              </p:ext>
            </p:extLst>
          </p:nvPr>
        </p:nvGraphicFramePr>
        <p:xfrm>
          <a:off x="47214" y="1723241"/>
          <a:ext cx="11990527" cy="495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hteck 19">
            <a:extLst>
              <a:ext uri="{FF2B5EF4-FFF2-40B4-BE49-F238E27FC236}">
                <a16:creationId xmlns:a16="http://schemas.microsoft.com/office/drawing/2014/main" id="{05903046-0DC3-40E2-9E32-BE9946331DAB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A658AD8-1754-40CE-9151-663A7A84F565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Wie sich die Daten entwickeln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si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evolvono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dati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A531217-088C-47F1-84D3-74C3DCEB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erzschlag">
            <a:extLst>
              <a:ext uri="{FF2B5EF4-FFF2-40B4-BE49-F238E27FC236}">
                <a16:creationId xmlns:a16="http://schemas.microsoft.com/office/drawing/2014/main" id="{DE7D8FE1-CCA9-44B7-81CC-C63BD678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3680" y="2067560"/>
            <a:ext cx="2722880" cy="2722880"/>
          </a:xfrm>
          <a:prstGeom prst="rect">
            <a:avLst/>
          </a:prstGeom>
        </p:spPr>
      </p:pic>
      <p:pic>
        <p:nvPicPr>
          <p:cNvPr id="8" name="Grafik 7" descr="Medizin">
            <a:extLst>
              <a:ext uri="{FF2B5EF4-FFF2-40B4-BE49-F238E27FC236}">
                <a16:creationId xmlns:a16="http://schemas.microsoft.com/office/drawing/2014/main" id="{82D958EE-D96D-4DD2-B841-BF7563334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2640" y="2704467"/>
            <a:ext cx="1449066" cy="144906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C8C8F5-C02C-4B3E-8946-F6F68CE2A5D9}"/>
              </a:ext>
            </a:extLst>
          </p:cNvPr>
          <p:cNvSpPr/>
          <p:nvPr/>
        </p:nvSpPr>
        <p:spPr>
          <a:xfrm>
            <a:off x="3521706" y="1827304"/>
            <a:ext cx="8345173" cy="444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1" dirty="0">
                <a:solidFill>
                  <a:srgbClr val="C00000"/>
                </a:solidFill>
              </a:rPr>
              <a:t>204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>
                <a:solidFill>
                  <a:srgbClr val="004057"/>
                </a:solidFill>
              </a:rPr>
              <a:t>Personen stationär / </a:t>
            </a:r>
            <a:r>
              <a:rPr lang="it-IT" sz="2800" dirty="0">
                <a:solidFill>
                  <a:srgbClr val="004057"/>
                </a:solidFill>
              </a:rPr>
              <a:t>persone assistite nei reparti normali </a:t>
            </a:r>
            <a:endParaRPr lang="de-DE" sz="28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1" dirty="0">
                <a:solidFill>
                  <a:srgbClr val="C00000"/>
                </a:solidFill>
              </a:rPr>
              <a:t>48</a:t>
            </a:r>
            <a:r>
              <a:rPr lang="de-DE" sz="2800" dirty="0">
                <a:solidFill>
                  <a:srgbClr val="004057"/>
                </a:solidFill>
              </a:rPr>
              <a:t> Personen in den Intensivstationen der Krankenhäuser / </a:t>
            </a:r>
            <a:r>
              <a:rPr lang="it-IT" sz="2800" dirty="0">
                <a:solidFill>
                  <a:srgbClr val="004057"/>
                </a:solidFill>
              </a:rPr>
              <a:t>i pazienti, affetti da Covid-19, che attualmente richiedono un’assistenza intensiva.</a:t>
            </a:r>
            <a:endParaRPr lang="de-DE" sz="2800" dirty="0">
              <a:solidFill>
                <a:srgbClr val="004057"/>
              </a:solidFill>
            </a:endParaRPr>
          </a:p>
        </p:txBody>
      </p:sp>
      <p:sp>
        <p:nvSpPr>
          <p:cNvPr id="10" name="Rechteck 19">
            <a:extLst>
              <a:ext uri="{FF2B5EF4-FFF2-40B4-BE49-F238E27FC236}">
                <a16:creationId xmlns:a16="http://schemas.microsoft.com/office/drawing/2014/main" id="{E84CE9A0-7B29-4B99-B046-97A93B3171F9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8CD1929-AF9A-42E6-B353-CA8A62B2C036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Wie sich die Daten entwickeln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si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evolvono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dati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8A77FC-0055-466D-A557-965BACB28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9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9">
            <a:extLst>
              <a:ext uri="{FF2B5EF4-FFF2-40B4-BE49-F238E27FC236}">
                <a16:creationId xmlns:a16="http://schemas.microsoft.com/office/drawing/2014/main" id="{E84CE9A0-7B29-4B99-B046-97A93B3171F9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8A77FC-0055-466D-A557-965BACB2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189B8A8-800F-47A2-96FC-AC21C37533E6}"/>
              </a:ext>
            </a:extLst>
          </p:cNvPr>
          <p:cNvSpPr/>
          <p:nvPr/>
        </p:nvSpPr>
        <p:spPr>
          <a:xfrm>
            <a:off x="2978818" y="2102494"/>
            <a:ext cx="8716996" cy="444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C00000"/>
                </a:solidFill>
              </a:rPr>
              <a:t>1.650 </a:t>
            </a:r>
            <a:r>
              <a:rPr lang="de-DE" sz="2800" dirty="0">
                <a:solidFill>
                  <a:srgbClr val="004057"/>
                </a:solidFill>
              </a:rPr>
              <a:t>derzeit betreute Menschen / </a:t>
            </a:r>
            <a:r>
              <a:rPr lang="de-DE" sz="2800" dirty="0" err="1">
                <a:solidFill>
                  <a:srgbClr val="004057"/>
                </a:solidFill>
              </a:rPr>
              <a:t>persone</a:t>
            </a:r>
            <a:r>
              <a:rPr lang="de-DE" sz="2800" dirty="0">
                <a:solidFill>
                  <a:srgbClr val="004057"/>
                </a:solidFill>
              </a:rPr>
              <a:t> </a:t>
            </a:r>
            <a:r>
              <a:rPr lang="de-DE" sz="2800" dirty="0" err="1">
                <a:solidFill>
                  <a:srgbClr val="004057"/>
                </a:solidFill>
              </a:rPr>
              <a:t>assistite</a:t>
            </a:r>
            <a:r>
              <a:rPr lang="de-DE" sz="2800" dirty="0">
                <a:solidFill>
                  <a:srgbClr val="004057"/>
                </a:solidFill>
              </a:rPr>
              <a:t> </a:t>
            </a:r>
            <a:r>
              <a:rPr lang="de-DE" sz="2800" dirty="0" err="1">
                <a:solidFill>
                  <a:srgbClr val="004057"/>
                </a:solidFill>
              </a:rPr>
              <a:t>attualmente</a:t>
            </a:r>
            <a:endParaRPr lang="de-DE" sz="28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C00000"/>
                </a:solidFill>
              </a:rPr>
              <a:t>~45% </a:t>
            </a:r>
            <a:r>
              <a:rPr lang="de-DE" sz="2800" dirty="0">
                <a:solidFill>
                  <a:srgbClr val="004057"/>
                </a:solidFill>
              </a:rPr>
              <a:t>Betreute im Vergleich zur „Normalzeit“ / </a:t>
            </a:r>
            <a:r>
              <a:rPr lang="it-IT" sz="2800" dirty="0">
                <a:solidFill>
                  <a:srgbClr val="004057"/>
                </a:solidFill>
              </a:rPr>
              <a:t>persone assistite rispetto al periodo normale</a:t>
            </a:r>
            <a:r>
              <a:rPr lang="de-DE" sz="2800" dirty="0">
                <a:solidFill>
                  <a:srgbClr val="004057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C00000"/>
                </a:solidFill>
              </a:rPr>
              <a:t>250 </a:t>
            </a:r>
            <a:r>
              <a:rPr lang="de-DE" sz="2800" dirty="0">
                <a:solidFill>
                  <a:srgbClr val="004057"/>
                </a:solidFill>
              </a:rPr>
              <a:t>Mitarbeiter aktiv (339 insgesamt) / </a:t>
            </a:r>
            <a:r>
              <a:rPr lang="it-IT" sz="2800" dirty="0">
                <a:solidFill>
                  <a:srgbClr val="004057"/>
                </a:solidFill>
              </a:rPr>
              <a:t>collaboratori in servizio (339 in totale)</a:t>
            </a:r>
            <a:endParaRPr lang="de-DE" sz="2400" dirty="0">
              <a:solidFill>
                <a:srgbClr val="004057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6F092A5-6225-4649-9A13-E9C58C780B60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979088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Hauspflege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Assistenza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domiciliare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7" name="Grafik 6" descr="Herzschlag">
            <a:extLst>
              <a:ext uri="{FF2B5EF4-FFF2-40B4-BE49-F238E27FC236}">
                <a16:creationId xmlns:a16="http://schemas.microsoft.com/office/drawing/2014/main" id="{144CC033-8385-48EB-8999-6BA5ADF6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681" y="2067560"/>
            <a:ext cx="3487243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7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erzschlag">
            <a:extLst>
              <a:ext uri="{FF2B5EF4-FFF2-40B4-BE49-F238E27FC236}">
                <a16:creationId xmlns:a16="http://schemas.microsoft.com/office/drawing/2014/main" id="{DE7D8FE1-CCA9-44B7-81CC-C63BD678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3680" y="2067560"/>
            <a:ext cx="2966248" cy="272288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C8C8F5-C02C-4B3E-8946-F6F68CE2A5D9}"/>
              </a:ext>
            </a:extLst>
          </p:cNvPr>
          <p:cNvSpPr/>
          <p:nvPr/>
        </p:nvSpPr>
        <p:spPr>
          <a:xfrm>
            <a:off x="2626243" y="1871017"/>
            <a:ext cx="9171174" cy="4802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58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400" dirty="0">
                <a:solidFill>
                  <a:srgbClr val="004057"/>
                </a:solidFill>
              </a:rPr>
              <a:t>Heimbewohner positiv getestet / </a:t>
            </a:r>
            <a:r>
              <a:rPr lang="de-DE" sz="2400" dirty="0" err="1">
                <a:solidFill>
                  <a:srgbClr val="004057"/>
                </a:solidFill>
              </a:rPr>
              <a:t>residenti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confermati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positivi</a:t>
            </a:r>
            <a:r>
              <a:rPr lang="de-DE" sz="2400" dirty="0">
                <a:solidFill>
                  <a:srgbClr val="004057"/>
                </a:solidFill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4 </a:t>
            </a:r>
            <a:r>
              <a:rPr lang="de-DE" sz="2400" dirty="0">
                <a:solidFill>
                  <a:srgbClr val="004057"/>
                </a:solidFill>
              </a:rPr>
              <a:t>Heimbewohner positiv getestet und im Krankenhaus / </a:t>
            </a:r>
            <a:r>
              <a:rPr lang="de-DE" sz="2400" dirty="0" err="1">
                <a:solidFill>
                  <a:srgbClr val="004057"/>
                </a:solidFill>
              </a:rPr>
              <a:t>residenti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confermati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positivi</a:t>
            </a:r>
            <a:r>
              <a:rPr lang="de-DE" sz="2400" dirty="0">
                <a:solidFill>
                  <a:srgbClr val="004057"/>
                </a:solidFill>
              </a:rPr>
              <a:t> e </a:t>
            </a:r>
            <a:r>
              <a:rPr lang="de-DE" sz="2400" dirty="0" err="1">
                <a:solidFill>
                  <a:srgbClr val="004057"/>
                </a:solidFill>
              </a:rPr>
              <a:t>ricoverati</a:t>
            </a:r>
            <a:r>
              <a:rPr lang="de-DE" sz="2400" dirty="0">
                <a:solidFill>
                  <a:srgbClr val="004057"/>
                </a:solidFill>
              </a:rPr>
              <a:t> in </a:t>
            </a:r>
            <a:r>
              <a:rPr lang="de-DE" sz="2400" dirty="0" err="1">
                <a:solidFill>
                  <a:srgbClr val="004057"/>
                </a:solidFill>
              </a:rPr>
              <a:t>ospedale</a:t>
            </a:r>
            <a:endParaRPr lang="de-DE" sz="24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5 </a:t>
            </a:r>
            <a:r>
              <a:rPr lang="de-DE" sz="2400" dirty="0">
                <a:solidFill>
                  <a:srgbClr val="004057"/>
                </a:solidFill>
              </a:rPr>
              <a:t>Heimbewohner mit COVID-19 verstorben / </a:t>
            </a:r>
            <a:r>
              <a:rPr lang="de-DE" sz="2400" dirty="0" err="1">
                <a:solidFill>
                  <a:srgbClr val="004057"/>
                </a:solidFill>
              </a:rPr>
              <a:t>residenti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deceduti</a:t>
            </a:r>
            <a:r>
              <a:rPr lang="de-DE" sz="2400" dirty="0">
                <a:solidFill>
                  <a:srgbClr val="004057"/>
                </a:solidFill>
              </a:rPr>
              <a:t> a </a:t>
            </a:r>
            <a:r>
              <a:rPr lang="de-DE" sz="2400" dirty="0" err="1">
                <a:solidFill>
                  <a:srgbClr val="004057"/>
                </a:solidFill>
              </a:rPr>
              <a:t>seguito</a:t>
            </a:r>
            <a:r>
              <a:rPr lang="de-DE" sz="2400" dirty="0">
                <a:solidFill>
                  <a:srgbClr val="004057"/>
                </a:solidFill>
              </a:rPr>
              <a:t> di </a:t>
            </a:r>
            <a:r>
              <a:rPr lang="de-DE" sz="2400" dirty="0" err="1">
                <a:solidFill>
                  <a:srgbClr val="004057"/>
                </a:solidFill>
              </a:rPr>
              <a:t>contagio</a:t>
            </a:r>
            <a:r>
              <a:rPr lang="de-DE" sz="2400" dirty="0">
                <a:solidFill>
                  <a:srgbClr val="004057"/>
                </a:solidFill>
              </a:rPr>
              <a:t> COVID-19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54</a:t>
            </a:r>
            <a:r>
              <a:rPr lang="de-DE" sz="2000" dirty="0">
                <a:solidFill>
                  <a:srgbClr val="004057"/>
                </a:solidFill>
              </a:rPr>
              <a:t> </a:t>
            </a:r>
            <a:r>
              <a:rPr lang="de-DE" sz="2400" dirty="0">
                <a:solidFill>
                  <a:srgbClr val="004057"/>
                </a:solidFill>
              </a:rPr>
              <a:t>Mitarbeiter positiv getestet / </a:t>
            </a:r>
            <a:r>
              <a:rPr lang="de-DE" sz="2400" dirty="0" err="1">
                <a:solidFill>
                  <a:srgbClr val="004057"/>
                </a:solidFill>
              </a:rPr>
              <a:t>collaboratori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confermati</a:t>
            </a:r>
            <a:r>
              <a:rPr lang="de-DE" sz="2400" dirty="0">
                <a:solidFill>
                  <a:srgbClr val="004057"/>
                </a:solidFill>
              </a:rPr>
              <a:t> </a:t>
            </a:r>
            <a:r>
              <a:rPr lang="de-DE" sz="2400" dirty="0" err="1">
                <a:solidFill>
                  <a:srgbClr val="004057"/>
                </a:solidFill>
              </a:rPr>
              <a:t>positivi</a:t>
            </a:r>
            <a:endParaRPr lang="it-IT" sz="24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C00000"/>
                </a:solidFill>
              </a:rPr>
              <a:t>44</a:t>
            </a:r>
            <a:r>
              <a:rPr lang="de-DE" sz="2000" dirty="0">
                <a:solidFill>
                  <a:srgbClr val="004057"/>
                </a:solidFill>
              </a:rPr>
              <a:t> </a:t>
            </a:r>
            <a:r>
              <a:rPr lang="de-DE" sz="2400" dirty="0">
                <a:solidFill>
                  <a:srgbClr val="004057"/>
                </a:solidFill>
              </a:rPr>
              <a:t>Mitarbeiter in Quarantäne / </a:t>
            </a:r>
            <a:r>
              <a:rPr lang="de-DE" sz="2400" dirty="0" err="1">
                <a:solidFill>
                  <a:srgbClr val="004057"/>
                </a:solidFill>
              </a:rPr>
              <a:t>collaboratori</a:t>
            </a:r>
            <a:r>
              <a:rPr lang="de-DE" sz="2400" dirty="0">
                <a:solidFill>
                  <a:srgbClr val="004057"/>
                </a:solidFill>
              </a:rPr>
              <a:t> in </a:t>
            </a:r>
            <a:r>
              <a:rPr lang="de-DE" sz="2400" dirty="0" err="1">
                <a:solidFill>
                  <a:srgbClr val="004057"/>
                </a:solidFill>
              </a:rPr>
              <a:t>quarantena</a:t>
            </a:r>
            <a:endParaRPr lang="de-DE" sz="2000" dirty="0">
              <a:solidFill>
                <a:srgbClr val="004057"/>
              </a:solidFill>
            </a:endParaRPr>
          </a:p>
        </p:txBody>
      </p:sp>
      <p:sp>
        <p:nvSpPr>
          <p:cNvPr id="10" name="Rechteck 19">
            <a:extLst>
              <a:ext uri="{FF2B5EF4-FFF2-40B4-BE49-F238E27FC236}">
                <a16:creationId xmlns:a16="http://schemas.microsoft.com/office/drawing/2014/main" id="{E84CE9A0-7B29-4B99-B046-97A93B3171F9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8CD1929-AF9A-42E6-B353-CA8A62B2C036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Seniorenwohnheime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residenze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per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anziani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8A77FC-0055-466D-A557-965BACB28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B7DC155-A291-9E4A-9159-8B17B88A0412}"/>
              </a:ext>
            </a:extLst>
          </p:cNvPr>
          <p:cNvSpPr/>
          <p:nvPr/>
        </p:nvSpPr>
        <p:spPr>
          <a:xfrm>
            <a:off x="-20086" y="0"/>
            <a:ext cx="12212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BD23CFC5-9284-E546-B4B8-8B6F886349B7}"/>
              </a:ext>
            </a:extLst>
          </p:cNvPr>
          <p:cNvSpPr/>
          <p:nvPr/>
        </p:nvSpPr>
        <p:spPr>
          <a:xfrm>
            <a:off x="-19665" y="-476079"/>
            <a:ext cx="12212086" cy="4463845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C30D48-5627-2B48-80ED-CCF87C599E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064" y="1276624"/>
            <a:ext cx="10466046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PREVENZIONE 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 CORONAVIRUS.</a:t>
            </a:r>
            <a:br>
              <a:rPr lang="de-DE" sz="54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endParaRPr lang="de-DE" sz="5400" b="1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6D2ED2E-B9D8-BD48-823A-230FFCE6A7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3063" y="4214758"/>
            <a:ext cx="11163477" cy="146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700" dirty="0">
                <a:solidFill>
                  <a:schemeClr val="accent1"/>
                </a:solidFill>
              </a:rPr>
              <a:t>DU BIST GEFORDERT. </a:t>
            </a:r>
            <a:r>
              <a:rPr lang="de-DE" sz="2700" b="1" dirty="0">
                <a:solidFill>
                  <a:schemeClr val="accent1"/>
                </a:solidFill>
              </a:rPr>
              <a:t>HILF MIT GEGEN CORONA</a:t>
            </a:r>
            <a:r>
              <a:rPr lang="de-DE" sz="2700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de-DE" sz="2700" dirty="0">
                <a:solidFill>
                  <a:schemeClr val="bg1"/>
                </a:solidFill>
              </a:rPr>
              <a:t>ADESSO TOCCA A TE. </a:t>
            </a:r>
            <a:r>
              <a:rPr lang="de-DE" sz="2700" b="1" dirty="0">
                <a:solidFill>
                  <a:schemeClr val="bg1"/>
                </a:solidFill>
              </a:rPr>
              <a:t>AIUTACI A COMBATTERE IL VIRUS.</a:t>
            </a:r>
          </a:p>
          <a:p>
            <a:pPr marL="0" indent="0" algn="ctr">
              <a:buNone/>
            </a:pPr>
            <a:endParaRPr lang="de-DE" sz="23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B67EFE-F20F-9348-AACF-87270FC017DC}"/>
              </a:ext>
            </a:extLst>
          </p:cNvPr>
          <p:cNvCxnSpPr/>
          <p:nvPr/>
        </p:nvCxnSpPr>
        <p:spPr>
          <a:xfrm>
            <a:off x="4748981" y="2261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FCE849C-2AF2-DD47-A41E-4529C7C1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" y="5911278"/>
            <a:ext cx="2266138" cy="586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11CDE5-86B8-0847-AD4B-8CACFBF1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728" y="5870738"/>
            <a:ext cx="1596813" cy="7984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90D1FA-B5FD-614A-81B0-4555B4E4A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520" y="-657216"/>
            <a:ext cx="1515127" cy="4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5C2EFBE-1C21-4E84-B55A-D3FEEFE57D38}"/>
              </a:ext>
            </a:extLst>
          </p:cNvPr>
          <p:cNvGraphicFramePr/>
          <p:nvPr/>
        </p:nvGraphicFramePr>
        <p:xfrm>
          <a:off x="47214" y="1723241"/>
          <a:ext cx="11990527" cy="495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hteck 19">
            <a:extLst>
              <a:ext uri="{FF2B5EF4-FFF2-40B4-BE49-F238E27FC236}">
                <a16:creationId xmlns:a16="http://schemas.microsoft.com/office/drawing/2014/main" id="{05903046-0DC3-40E2-9E32-BE9946331DAB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A658AD8-1754-40CE-9151-663A7A84F565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Wie sich die Daten entwickeln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si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evolvono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dati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A531217-088C-47F1-84D3-74C3DCEB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erzschlag">
            <a:extLst>
              <a:ext uri="{FF2B5EF4-FFF2-40B4-BE49-F238E27FC236}">
                <a16:creationId xmlns:a16="http://schemas.microsoft.com/office/drawing/2014/main" id="{DE7D8FE1-CCA9-44B7-81CC-C63BD678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3680" y="2067560"/>
            <a:ext cx="2722880" cy="2722880"/>
          </a:xfrm>
          <a:prstGeom prst="rect">
            <a:avLst/>
          </a:prstGeom>
        </p:spPr>
      </p:pic>
      <p:pic>
        <p:nvPicPr>
          <p:cNvPr id="8" name="Grafik 7" descr="Medizin">
            <a:extLst>
              <a:ext uri="{FF2B5EF4-FFF2-40B4-BE49-F238E27FC236}">
                <a16:creationId xmlns:a16="http://schemas.microsoft.com/office/drawing/2014/main" id="{82D958EE-D96D-4DD2-B841-BF7563334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2640" y="2704467"/>
            <a:ext cx="1449066" cy="144906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C8C8F5-C02C-4B3E-8946-F6F68CE2A5D9}"/>
              </a:ext>
            </a:extLst>
          </p:cNvPr>
          <p:cNvSpPr/>
          <p:nvPr/>
        </p:nvSpPr>
        <p:spPr>
          <a:xfrm>
            <a:off x="3521706" y="1827304"/>
            <a:ext cx="8345173" cy="444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1" dirty="0">
                <a:solidFill>
                  <a:srgbClr val="C00000"/>
                </a:solidFill>
              </a:rPr>
              <a:t>204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>
                <a:solidFill>
                  <a:srgbClr val="004057"/>
                </a:solidFill>
              </a:rPr>
              <a:t>Personen stationär / </a:t>
            </a:r>
            <a:r>
              <a:rPr lang="it-IT" sz="2800" dirty="0">
                <a:solidFill>
                  <a:srgbClr val="004057"/>
                </a:solidFill>
              </a:rPr>
              <a:t>persone assistite nei reparti normali </a:t>
            </a:r>
            <a:endParaRPr lang="de-DE" sz="28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1" dirty="0">
                <a:solidFill>
                  <a:srgbClr val="C00000"/>
                </a:solidFill>
              </a:rPr>
              <a:t>48</a:t>
            </a:r>
            <a:r>
              <a:rPr lang="de-DE" sz="2800" dirty="0">
                <a:solidFill>
                  <a:srgbClr val="004057"/>
                </a:solidFill>
              </a:rPr>
              <a:t> Personen in den Intensivstationen der Krankenhäuser / </a:t>
            </a:r>
            <a:r>
              <a:rPr lang="it-IT" sz="2800" dirty="0">
                <a:solidFill>
                  <a:srgbClr val="004057"/>
                </a:solidFill>
              </a:rPr>
              <a:t>i pazienti, affetti da Covid-19, che attualmente richiedono un’assistenza intensiva.</a:t>
            </a:r>
            <a:endParaRPr lang="de-DE" sz="2800" dirty="0">
              <a:solidFill>
                <a:srgbClr val="004057"/>
              </a:solidFill>
            </a:endParaRPr>
          </a:p>
        </p:txBody>
      </p:sp>
      <p:sp>
        <p:nvSpPr>
          <p:cNvPr id="10" name="Rechteck 19">
            <a:extLst>
              <a:ext uri="{FF2B5EF4-FFF2-40B4-BE49-F238E27FC236}">
                <a16:creationId xmlns:a16="http://schemas.microsoft.com/office/drawing/2014/main" id="{E84CE9A0-7B29-4B99-B046-97A93B3171F9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8CD1929-AF9A-42E6-B353-CA8A62B2C036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Wie sich die Daten entwickeln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si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evolvono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dati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8A77FC-0055-466D-A557-965BACB28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7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9">
            <a:extLst>
              <a:ext uri="{FF2B5EF4-FFF2-40B4-BE49-F238E27FC236}">
                <a16:creationId xmlns:a16="http://schemas.microsoft.com/office/drawing/2014/main" id="{E84CE9A0-7B29-4B99-B046-97A93B3171F9}"/>
              </a:ext>
            </a:extLst>
          </p:cNvPr>
          <p:cNvSpPr/>
          <p:nvPr/>
        </p:nvSpPr>
        <p:spPr>
          <a:xfrm>
            <a:off x="-80920" y="0"/>
            <a:ext cx="12311888" cy="1723241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8A77FC-0055-466D-A557-965BACB2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029" y="120743"/>
            <a:ext cx="395636" cy="108799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189B8A8-800F-47A2-96FC-AC21C37533E6}"/>
              </a:ext>
            </a:extLst>
          </p:cNvPr>
          <p:cNvSpPr/>
          <p:nvPr/>
        </p:nvSpPr>
        <p:spPr>
          <a:xfrm>
            <a:off x="2978818" y="2102494"/>
            <a:ext cx="8716996" cy="444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C00000"/>
                </a:solidFill>
              </a:rPr>
              <a:t>1.650 </a:t>
            </a:r>
            <a:r>
              <a:rPr lang="de-DE" sz="2800" dirty="0">
                <a:solidFill>
                  <a:srgbClr val="004057"/>
                </a:solidFill>
              </a:rPr>
              <a:t>derzeit betreute Menschen / </a:t>
            </a:r>
            <a:r>
              <a:rPr lang="de-DE" sz="2800" dirty="0" err="1">
                <a:solidFill>
                  <a:srgbClr val="004057"/>
                </a:solidFill>
              </a:rPr>
              <a:t>persone</a:t>
            </a:r>
            <a:r>
              <a:rPr lang="de-DE" sz="2800" dirty="0">
                <a:solidFill>
                  <a:srgbClr val="004057"/>
                </a:solidFill>
              </a:rPr>
              <a:t> </a:t>
            </a:r>
            <a:r>
              <a:rPr lang="de-DE" sz="2800" dirty="0" err="1">
                <a:solidFill>
                  <a:srgbClr val="004057"/>
                </a:solidFill>
              </a:rPr>
              <a:t>assistite</a:t>
            </a:r>
            <a:r>
              <a:rPr lang="de-DE" sz="2800" dirty="0">
                <a:solidFill>
                  <a:srgbClr val="004057"/>
                </a:solidFill>
              </a:rPr>
              <a:t> </a:t>
            </a:r>
            <a:r>
              <a:rPr lang="de-DE" sz="2800" dirty="0" err="1">
                <a:solidFill>
                  <a:srgbClr val="004057"/>
                </a:solidFill>
              </a:rPr>
              <a:t>attualmente</a:t>
            </a:r>
            <a:endParaRPr lang="de-DE" sz="28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C00000"/>
                </a:solidFill>
              </a:rPr>
              <a:t>~45% </a:t>
            </a:r>
            <a:r>
              <a:rPr lang="de-DE" sz="2800" dirty="0">
                <a:solidFill>
                  <a:srgbClr val="004057"/>
                </a:solidFill>
              </a:rPr>
              <a:t>Betreute im Vergleich zur „Normalzeit“ / </a:t>
            </a:r>
            <a:r>
              <a:rPr lang="it-IT" sz="2800" dirty="0">
                <a:solidFill>
                  <a:srgbClr val="004057"/>
                </a:solidFill>
              </a:rPr>
              <a:t>persone assistite rispetto al periodo normale</a:t>
            </a:r>
            <a:r>
              <a:rPr lang="de-DE" sz="2800" dirty="0">
                <a:solidFill>
                  <a:srgbClr val="004057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C00000"/>
                </a:solidFill>
              </a:rPr>
              <a:t>250 </a:t>
            </a:r>
            <a:r>
              <a:rPr lang="de-DE" sz="2800" dirty="0">
                <a:solidFill>
                  <a:srgbClr val="004057"/>
                </a:solidFill>
              </a:rPr>
              <a:t>Mitarbeiter aktiv (339 insgesamt) / </a:t>
            </a:r>
            <a:r>
              <a:rPr lang="it-IT" sz="2800" dirty="0">
                <a:solidFill>
                  <a:srgbClr val="004057"/>
                </a:solidFill>
              </a:rPr>
              <a:t>collaboratori in servizio (339 in totale)</a:t>
            </a:r>
            <a:endParaRPr lang="de-DE" sz="2400" dirty="0">
              <a:solidFill>
                <a:srgbClr val="004057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6F092A5-6225-4649-9A13-E9C58C780B60}"/>
              </a:ext>
            </a:extLst>
          </p:cNvPr>
          <p:cNvSpPr txBox="1">
            <a:spLocks/>
          </p:cNvSpPr>
          <p:nvPr/>
        </p:nvSpPr>
        <p:spPr>
          <a:xfrm>
            <a:off x="969264" y="697086"/>
            <a:ext cx="979088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Hauspflege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Assistenza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domiciliare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7" name="Grafik 6" descr="Herzschlag">
            <a:extLst>
              <a:ext uri="{FF2B5EF4-FFF2-40B4-BE49-F238E27FC236}">
                <a16:creationId xmlns:a16="http://schemas.microsoft.com/office/drawing/2014/main" id="{144CC033-8385-48EB-8999-6BA5ADF6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681" y="2067560"/>
            <a:ext cx="3487243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PS_Corona">
      <a:dk1>
        <a:srgbClr val="000000"/>
      </a:dk1>
      <a:lt1>
        <a:srgbClr val="FFFFFF"/>
      </a:lt1>
      <a:dk2>
        <a:srgbClr val="C5D669"/>
      </a:dk2>
      <a:lt2>
        <a:srgbClr val="E7E6E6"/>
      </a:lt2>
      <a:accent1>
        <a:srgbClr val="445369"/>
      </a:accent1>
      <a:accent2>
        <a:srgbClr val="E63330"/>
      </a:accent2>
      <a:accent3>
        <a:srgbClr val="A5A5A5"/>
      </a:accent3>
      <a:accent4>
        <a:srgbClr val="285653"/>
      </a:accent4>
      <a:accent5>
        <a:srgbClr val="5B9BD5"/>
      </a:accent5>
      <a:accent6>
        <a:srgbClr val="6F2C46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2" id="{3E1276A2-DFA4-7B44-8A83-FB256C7A41A7}" vid="{E99A5548-F34D-BE46-8B13-69A50035FC3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B9E0BA4A63FB438D3B64E1F87388EC" ma:contentTypeVersion="11" ma:contentTypeDescription="Creare un nuovo documento." ma:contentTypeScope="" ma:versionID="d8f17be84c68323c5d6863c809048a49">
  <xsd:schema xmlns:xsd="http://www.w3.org/2001/XMLSchema" xmlns:xs="http://www.w3.org/2001/XMLSchema" xmlns:p="http://schemas.microsoft.com/office/2006/metadata/properties" xmlns:ns3="074a1d72-b558-4660-8c84-40475d161e17" xmlns:ns4="aa202002-59a6-4815-a328-000be9e67617" targetNamespace="http://schemas.microsoft.com/office/2006/metadata/properties" ma:root="true" ma:fieldsID="63dc6e2c1b5c5bb6ea1891d6f5e96706" ns3:_="" ns4:_="">
    <xsd:import namespace="074a1d72-b558-4660-8c84-40475d161e17"/>
    <xsd:import namespace="aa202002-59a6-4815-a328-000be9e676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a1d72-b558-4660-8c84-40475d161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02002-59a6-4815-a328-000be9e67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C2ACBC-D88D-49A4-9DA2-1F90D5037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CFE76-EBC4-45DC-9354-5F482489D535}">
  <ds:schemaRefs>
    <ds:schemaRef ds:uri="http://purl.org/dc/elements/1.1/"/>
    <ds:schemaRef ds:uri="http://schemas.microsoft.com/office/2006/metadata/properties"/>
    <ds:schemaRef ds:uri="aa202002-59a6-4815-a328-000be9e67617"/>
    <ds:schemaRef ds:uri="074a1d72-b558-4660-8c84-40475d161e1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CA0271-02E8-46EC-840D-D6ADE0718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4a1d72-b558-4660-8c84-40475d161e17"/>
    <ds:schemaRef ds:uri="aa202002-59a6-4815-a328-000be9e67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393</Words>
  <Application>Microsoft Office PowerPoint</Application>
  <PresentationFormat>Breitbild</PresentationFormat>
  <Paragraphs>72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</vt:lpstr>
      <vt:lpstr>Corona-Vorsorge. PREVENZIONE  DA CORONAVIRUS. </vt:lpstr>
      <vt:lpstr>PowerPoint-Präsentation</vt:lpstr>
      <vt:lpstr>PowerPoint-Präsentation</vt:lpstr>
      <vt:lpstr>PowerPoint-Präsentation</vt:lpstr>
      <vt:lpstr>PowerPoint-Präsentation</vt:lpstr>
      <vt:lpstr>Corona-Vorsorge. PREVENZIONE  DA CORONAVIRUS. </vt:lpstr>
      <vt:lpstr>PowerPoint-Präsentation</vt:lpstr>
      <vt:lpstr>PowerPoint-Präsentation</vt:lpstr>
      <vt:lpstr>PowerPoint-Präsentation</vt:lpstr>
      <vt:lpstr>PowerPoint-Präsentation</vt:lpstr>
      <vt:lpstr>Corona-Vorsorge. PREVENZIONE  DA CORONAVIRUS.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Wasserstoff – die Chance für Südtirol?</dc:title>
  <dc:subject/>
  <dc:creator>Peter Moelgg</dc:creator>
  <cp:keywords/>
  <dc:description/>
  <cp:lastModifiedBy>Wisthaler, Hannes</cp:lastModifiedBy>
  <cp:revision>192</cp:revision>
  <cp:lastPrinted>2020-03-20T14:31:39Z</cp:lastPrinted>
  <dcterms:created xsi:type="dcterms:W3CDTF">2020-02-16T14:22:19Z</dcterms:created>
  <dcterms:modified xsi:type="dcterms:W3CDTF">2020-03-24T14:35:47Z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0x010100D3B9E0BA4A63FB438D3B64E1F87388EC</vt:lpwstr>
  </property>
</Properties>
</file>