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0" r:id="rId2"/>
    <p:sldId id="298" r:id="rId3"/>
    <p:sldId id="311" r:id="rId4"/>
    <p:sldId id="312" r:id="rId5"/>
    <p:sldId id="317" r:id="rId6"/>
    <p:sldId id="256" r:id="rId7"/>
    <p:sldId id="284" r:id="rId8"/>
    <p:sldId id="310" r:id="rId9"/>
    <p:sldId id="322" r:id="rId10"/>
    <p:sldId id="293" r:id="rId11"/>
    <p:sldId id="313" r:id="rId12"/>
    <p:sldId id="294" r:id="rId13"/>
    <p:sldId id="314" r:id="rId14"/>
    <p:sldId id="308" r:id="rId15"/>
    <p:sldId id="303" r:id="rId16"/>
    <p:sldId id="323"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5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48A58CD-9CC2-4556-8B50-CF5BA28322EA}" type="datetimeFigureOut">
              <a:rPr lang="en-US" smtClean="0"/>
              <a:t>9/22/2016</a:t>
            </a:fld>
            <a:endParaRPr lang="en-US"/>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9E12A74-6389-4326-8795-9E896FCEF9B7}" type="slidenum">
              <a:rPr lang="en-US" smtClean="0"/>
              <a:t>‹Nr.›</a:t>
            </a:fld>
            <a:endParaRPr lang="en-US"/>
          </a:p>
        </p:txBody>
      </p:sp>
    </p:spTree>
    <p:extLst>
      <p:ext uri="{BB962C8B-B14F-4D97-AF65-F5344CB8AC3E}">
        <p14:creationId xmlns:p14="http://schemas.microsoft.com/office/powerpoint/2010/main" val="242955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22109EF-654D-4625-B557-5436E0CEB411}" type="slidenum">
              <a:rPr lang="en-US" altLang="it-IT" smtClean="0"/>
              <a:pPr eaLnBrk="1" fontAlgn="base" hangingPunct="1">
                <a:spcBef>
                  <a:spcPct val="0"/>
                </a:spcBef>
                <a:spcAft>
                  <a:spcPct val="0"/>
                </a:spcAft>
              </a:pPr>
              <a:t>3</a:t>
            </a:fld>
            <a:endParaRPr lang="en-US"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978A96F1-825E-4DE7-9809-E97F02DD4788}" type="datetimeFigureOut">
              <a:rPr lang="en-US" smtClean="0"/>
              <a:t>9/22/2016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239715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78A96F1-825E-4DE7-9809-E97F02DD4788}" type="datetimeFigureOut">
              <a:rPr lang="en-US" smtClean="0"/>
              <a:t>9/22/2016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352798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78A96F1-825E-4DE7-9809-E97F02DD4788}" type="datetimeFigureOut">
              <a:rPr lang="en-US" smtClean="0"/>
              <a:t>9/22/2016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284553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978A96F1-825E-4DE7-9809-E97F02DD4788}" type="datetimeFigureOut">
              <a:rPr lang="en-US" smtClean="0"/>
              <a:t>9/22/2016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58117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78A96F1-825E-4DE7-9809-E97F02DD4788}" type="datetimeFigureOut">
              <a:rPr lang="en-US" smtClean="0"/>
              <a:t>9/22/2016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212201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978A96F1-825E-4DE7-9809-E97F02DD4788}" type="datetimeFigureOut">
              <a:rPr lang="en-US" smtClean="0"/>
              <a:t>9/22/2016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391143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978A96F1-825E-4DE7-9809-E97F02DD4788}" type="datetimeFigureOut">
              <a:rPr lang="en-US" smtClean="0"/>
              <a:t>9/22/2016</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50653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978A96F1-825E-4DE7-9809-E97F02DD4788}" type="datetimeFigureOut">
              <a:rPr lang="en-US" smtClean="0"/>
              <a:t>9/22/2016</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292800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8A96F1-825E-4DE7-9809-E97F02DD4788}" type="datetimeFigureOut">
              <a:rPr lang="en-US" smtClean="0"/>
              <a:t>9/22/2016</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118217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8A96F1-825E-4DE7-9809-E97F02DD4788}" type="datetimeFigureOut">
              <a:rPr lang="en-US" smtClean="0"/>
              <a:t>9/22/2016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28985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8A96F1-825E-4DE7-9809-E97F02DD4788}" type="datetimeFigureOut">
              <a:rPr lang="en-US" smtClean="0"/>
              <a:t>9/22/2016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F04A49E-216D-4B49-815B-6ED0FC5DBBF7}" type="slidenum">
              <a:rPr lang="en-US" smtClean="0"/>
              <a:t>‹Nr.›</a:t>
            </a:fld>
            <a:endParaRPr lang="en-US"/>
          </a:p>
        </p:txBody>
      </p:sp>
    </p:spTree>
    <p:extLst>
      <p:ext uri="{BB962C8B-B14F-4D97-AF65-F5344CB8AC3E}">
        <p14:creationId xmlns:p14="http://schemas.microsoft.com/office/powerpoint/2010/main" val="313531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96F1-825E-4DE7-9809-E97F02DD4788}" type="datetimeFigureOut">
              <a:rPr lang="en-US" smtClean="0"/>
              <a:t>9/22/2016</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4A49E-216D-4B49-815B-6ED0FC5DBBF7}" type="slidenum">
              <a:rPr lang="en-US" smtClean="0"/>
              <a:t>‹Nr.›</a:t>
            </a:fld>
            <a:endParaRPr lang="en-US"/>
          </a:p>
        </p:txBody>
      </p:sp>
    </p:spTree>
    <p:extLst>
      <p:ext uri="{BB962C8B-B14F-4D97-AF65-F5344CB8AC3E}">
        <p14:creationId xmlns:p14="http://schemas.microsoft.com/office/powerpoint/2010/main" val="150506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064" y="433647"/>
            <a:ext cx="6159871" cy="104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60848"/>
            <a:ext cx="57912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Stun\HOMEPAGE\Fotos40Jahre\BozenFirmi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463" y="1628800"/>
            <a:ext cx="6159871" cy="3786994"/>
          </a:xfrm>
          <a:prstGeom prst="rect">
            <a:avLst/>
          </a:prstGeom>
          <a:noFill/>
          <a:extLst>
            <a:ext uri="{909E8E84-426E-40DD-AFC4-6F175D3DCCD1}">
              <a14:hiddenFill xmlns:a14="http://schemas.microsoft.com/office/drawing/2010/main">
                <a:solidFill>
                  <a:srgbClr val="FFFFFF"/>
                </a:solidFill>
              </a14:hiddenFill>
            </a:ext>
          </a:extLst>
        </p:spPr>
      </p:pic>
      <p:sp>
        <p:nvSpPr>
          <p:cNvPr id="2" name="Untertitel 1"/>
          <p:cNvSpPr>
            <a:spLocks noGrp="1"/>
          </p:cNvSpPr>
          <p:nvPr>
            <p:ph type="subTitle" idx="1"/>
          </p:nvPr>
        </p:nvSpPr>
        <p:spPr>
          <a:xfrm>
            <a:off x="1115616" y="5633864"/>
            <a:ext cx="7200800" cy="1107504"/>
          </a:xfrm>
        </p:spPr>
        <p:txBody>
          <a:bodyPr>
            <a:noAutofit/>
          </a:bodyPr>
          <a:lstStyle/>
          <a:p>
            <a:r>
              <a:rPr lang="de-DE" sz="2800" b="1" dirty="0" smtClean="0">
                <a:solidFill>
                  <a:schemeClr val="tx2"/>
                </a:solidFill>
              </a:rPr>
              <a:t>Tagung </a:t>
            </a:r>
            <a:r>
              <a:rPr lang="de-DE" sz="2800" b="1" dirty="0">
                <a:solidFill>
                  <a:schemeClr val="tx2"/>
                </a:solidFill>
              </a:rPr>
              <a:t>23.09.2016 </a:t>
            </a:r>
            <a:r>
              <a:rPr lang="de-DE" sz="2800" b="1" smtClean="0">
                <a:solidFill>
                  <a:schemeClr val="tx2"/>
                </a:solidFill>
              </a:rPr>
              <a:t>Convegno</a:t>
            </a:r>
            <a:endParaRPr lang="de-DE" sz="2800" b="1" dirty="0">
              <a:solidFill>
                <a:schemeClr val="tx2"/>
              </a:solidFill>
            </a:endParaRPr>
          </a:p>
          <a:p>
            <a:pPr algn="l"/>
            <a:r>
              <a:rPr lang="de-DE" sz="2400" b="1" dirty="0" smtClean="0">
                <a:solidFill>
                  <a:schemeClr val="tx2"/>
                </a:solidFill>
              </a:rPr>
              <a:t>Leistbare Mietwohnungen - </a:t>
            </a:r>
            <a:r>
              <a:rPr lang="de-DE" sz="2400" b="1" dirty="0" err="1" smtClean="0">
                <a:solidFill>
                  <a:schemeClr val="tx2"/>
                </a:solidFill>
              </a:rPr>
              <a:t>Alloggi</a:t>
            </a:r>
            <a:r>
              <a:rPr lang="de-DE" sz="2400" b="1" dirty="0" smtClean="0">
                <a:solidFill>
                  <a:schemeClr val="tx2"/>
                </a:solidFill>
              </a:rPr>
              <a:t> </a:t>
            </a:r>
            <a:r>
              <a:rPr lang="de-DE" sz="2400" b="1" dirty="0">
                <a:solidFill>
                  <a:schemeClr val="tx2"/>
                </a:solidFill>
              </a:rPr>
              <a:t>ad </a:t>
            </a:r>
            <a:r>
              <a:rPr lang="de-DE" sz="2400" b="1" dirty="0" err="1">
                <a:solidFill>
                  <a:schemeClr val="tx2"/>
                </a:solidFill>
              </a:rPr>
              <a:t>affitti</a:t>
            </a:r>
            <a:r>
              <a:rPr lang="de-DE" sz="2400" b="1" dirty="0">
                <a:solidFill>
                  <a:schemeClr val="tx2"/>
                </a:solidFill>
              </a:rPr>
              <a:t> </a:t>
            </a:r>
            <a:r>
              <a:rPr lang="de-DE" sz="2400" b="1" dirty="0" err="1" smtClean="0">
                <a:solidFill>
                  <a:schemeClr val="tx2"/>
                </a:solidFill>
              </a:rPr>
              <a:t>sostenibili</a:t>
            </a:r>
            <a:endParaRPr lang="de-DE" sz="2400" b="1" dirty="0">
              <a:solidFill>
                <a:schemeClr val="tx2"/>
              </a:solidFill>
            </a:endParaRPr>
          </a:p>
        </p:txBody>
      </p:sp>
    </p:spTree>
    <p:extLst>
      <p:ext uri="{BB962C8B-B14F-4D97-AF65-F5344CB8AC3E}">
        <p14:creationId xmlns:p14="http://schemas.microsoft.com/office/powerpoint/2010/main" val="3231770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9354" y="206641"/>
            <a:ext cx="8363126" cy="1134127"/>
          </a:xfrm>
        </p:spPr>
        <p:txBody>
          <a:bodyPr>
            <a:normAutofit/>
          </a:bodyPr>
          <a:lstStyle/>
          <a:p>
            <a:r>
              <a:rPr lang="de-DE" sz="3200" b="1" dirty="0" smtClean="0">
                <a:solidFill>
                  <a:schemeClr val="tx2"/>
                </a:solidFill>
              </a:rPr>
              <a:t>Finanzierung - </a:t>
            </a:r>
            <a:r>
              <a:rPr lang="de-DE" sz="3200" b="1" dirty="0" err="1" smtClean="0">
                <a:solidFill>
                  <a:schemeClr val="tx2"/>
                </a:solidFill>
              </a:rPr>
              <a:t>Finanziamenti</a:t>
            </a:r>
            <a:endParaRPr lang="en-US" sz="3200" b="1" dirty="0">
              <a:solidFill>
                <a:schemeClr val="tx2"/>
              </a:solidFill>
            </a:endParaRPr>
          </a:p>
        </p:txBody>
      </p:sp>
      <p:sp>
        <p:nvSpPr>
          <p:cNvPr id="3" name="Untertitel 2"/>
          <p:cNvSpPr>
            <a:spLocks noGrp="1"/>
          </p:cNvSpPr>
          <p:nvPr>
            <p:ph type="subTitle" idx="1"/>
          </p:nvPr>
        </p:nvSpPr>
        <p:spPr>
          <a:xfrm>
            <a:off x="899592" y="1412776"/>
            <a:ext cx="7632848" cy="4680520"/>
          </a:xfrm>
        </p:spPr>
        <p:txBody>
          <a:bodyPr>
            <a:noAutofit/>
          </a:bodyPr>
          <a:lstStyle/>
          <a:p>
            <a:pPr marL="457200" indent="-457200" algn="l">
              <a:buFont typeface="Arial" pitchFamily="34" charset="0"/>
              <a:buChar char="•"/>
            </a:pPr>
            <a:endParaRPr lang="de-DE" sz="2000" dirty="0" smtClean="0">
              <a:solidFill>
                <a:schemeClr val="tx2"/>
              </a:solidFill>
            </a:endParaRPr>
          </a:p>
          <a:p>
            <a:pPr marL="342900" indent="-342900" algn="l">
              <a:buFont typeface="Arial" panose="020B0604020202020204" pitchFamily="34" charset="0"/>
              <a:buChar char="•"/>
            </a:pPr>
            <a:r>
              <a:rPr lang="de-DE" sz="2000" dirty="0" smtClean="0">
                <a:solidFill>
                  <a:schemeClr val="tx2"/>
                </a:solidFill>
              </a:rPr>
              <a:t>Die Investitionen in Bau oder Kauf von Neubauten und in die außerordentliche Instandhaltung der Altbauten trägt als Kapitalgeber das Land Südtirol.</a:t>
            </a:r>
          </a:p>
          <a:p>
            <a:pPr lvl="1" algn="just"/>
            <a:r>
              <a:rPr lang="de-DE" sz="2000" i="1" dirty="0">
                <a:solidFill>
                  <a:schemeClr val="tx2"/>
                </a:solidFill>
              </a:rPr>
              <a:t>La </a:t>
            </a:r>
            <a:r>
              <a:rPr lang="de-DE" sz="2000" i="1" dirty="0" err="1">
                <a:solidFill>
                  <a:schemeClr val="tx2"/>
                </a:solidFill>
              </a:rPr>
              <a:t>Provincia</a:t>
            </a:r>
            <a:r>
              <a:rPr lang="de-DE" sz="2000" i="1" dirty="0">
                <a:solidFill>
                  <a:schemeClr val="tx2"/>
                </a:solidFill>
              </a:rPr>
              <a:t> </a:t>
            </a:r>
            <a:r>
              <a:rPr lang="de-DE" sz="2000" i="1" dirty="0" err="1">
                <a:solidFill>
                  <a:schemeClr val="tx2"/>
                </a:solidFill>
              </a:rPr>
              <a:t>Autonoma</a:t>
            </a:r>
            <a:r>
              <a:rPr lang="de-DE" sz="2000" i="1" dirty="0">
                <a:solidFill>
                  <a:schemeClr val="tx2"/>
                </a:solidFill>
              </a:rPr>
              <a:t> di </a:t>
            </a:r>
            <a:r>
              <a:rPr lang="de-DE" sz="2000" i="1" dirty="0" err="1">
                <a:solidFill>
                  <a:schemeClr val="tx2"/>
                </a:solidFill>
              </a:rPr>
              <a:t>Bolzano</a:t>
            </a:r>
            <a:r>
              <a:rPr lang="de-DE" sz="2000" i="1" dirty="0">
                <a:solidFill>
                  <a:schemeClr val="tx2"/>
                </a:solidFill>
              </a:rPr>
              <a:t>  </a:t>
            </a:r>
            <a:r>
              <a:rPr lang="de-DE" sz="2000" i="1" dirty="0" err="1">
                <a:solidFill>
                  <a:schemeClr val="tx2"/>
                </a:solidFill>
              </a:rPr>
              <a:t>finanzia</a:t>
            </a:r>
            <a:r>
              <a:rPr lang="de-DE" sz="2000" i="1" dirty="0">
                <a:solidFill>
                  <a:schemeClr val="tx2"/>
                </a:solidFill>
              </a:rPr>
              <a:t> </a:t>
            </a:r>
            <a:r>
              <a:rPr lang="de-DE" sz="2000" i="1" dirty="0" err="1">
                <a:solidFill>
                  <a:schemeClr val="tx2"/>
                </a:solidFill>
              </a:rPr>
              <a:t>gli</a:t>
            </a:r>
            <a:r>
              <a:rPr lang="de-DE" sz="2000" i="1" dirty="0">
                <a:solidFill>
                  <a:schemeClr val="tx2"/>
                </a:solidFill>
              </a:rPr>
              <a:t> </a:t>
            </a:r>
            <a:r>
              <a:rPr lang="de-DE" sz="2000" i="1" dirty="0" err="1">
                <a:solidFill>
                  <a:schemeClr val="tx2"/>
                </a:solidFill>
              </a:rPr>
              <a:t>investimenti</a:t>
            </a:r>
            <a:r>
              <a:rPr lang="de-DE" sz="2000" i="1" dirty="0">
                <a:solidFill>
                  <a:schemeClr val="tx2"/>
                </a:solidFill>
              </a:rPr>
              <a:t> per la </a:t>
            </a:r>
            <a:r>
              <a:rPr lang="de-DE" sz="2000" i="1" dirty="0" err="1">
                <a:solidFill>
                  <a:schemeClr val="tx2"/>
                </a:solidFill>
              </a:rPr>
              <a:t>costruzione</a:t>
            </a:r>
            <a:r>
              <a:rPr lang="de-DE" sz="2000" i="1" dirty="0">
                <a:solidFill>
                  <a:schemeClr val="tx2"/>
                </a:solidFill>
              </a:rPr>
              <a:t> o </a:t>
            </a:r>
            <a:r>
              <a:rPr lang="de-DE" sz="2000" i="1" dirty="0" err="1">
                <a:solidFill>
                  <a:schemeClr val="tx2"/>
                </a:solidFill>
              </a:rPr>
              <a:t>l‘acquisto</a:t>
            </a:r>
            <a:r>
              <a:rPr lang="de-DE" sz="2000" i="1" dirty="0">
                <a:solidFill>
                  <a:schemeClr val="tx2"/>
                </a:solidFill>
              </a:rPr>
              <a:t> di </a:t>
            </a:r>
            <a:r>
              <a:rPr lang="de-DE" sz="2000" i="1" dirty="0" err="1">
                <a:solidFill>
                  <a:schemeClr val="tx2"/>
                </a:solidFill>
              </a:rPr>
              <a:t>nuove</a:t>
            </a:r>
            <a:r>
              <a:rPr lang="de-DE" sz="2000" i="1" dirty="0">
                <a:solidFill>
                  <a:schemeClr val="tx2"/>
                </a:solidFill>
              </a:rPr>
              <a:t> </a:t>
            </a:r>
            <a:r>
              <a:rPr lang="de-DE" sz="2000" i="1" dirty="0" err="1">
                <a:solidFill>
                  <a:schemeClr val="tx2"/>
                </a:solidFill>
              </a:rPr>
              <a:t>costruzioni</a:t>
            </a:r>
            <a:r>
              <a:rPr lang="de-DE" sz="2000" i="1" dirty="0">
                <a:solidFill>
                  <a:schemeClr val="tx2"/>
                </a:solidFill>
              </a:rPr>
              <a:t> e la </a:t>
            </a:r>
            <a:r>
              <a:rPr lang="de-DE" sz="2000" i="1" dirty="0" err="1">
                <a:solidFill>
                  <a:schemeClr val="tx2"/>
                </a:solidFill>
              </a:rPr>
              <a:t>manutenzione</a:t>
            </a:r>
            <a:r>
              <a:rPr lang="de-DE" sz="2000" i="1" dirty="0">
                <a:solidFill>
                  <a:schemeClr val="tx2"/>
                </a:solidFill>
              </a:rPr>
              <a:t> </a:t>
            </a:r>
            <a:r>
              <a:rPr lang="de-DE" sz="2000" i="1" dirty="0" err="1">
                <a:solidFill>
                  <a:schemeClr val="tx2"/>
                </a:solidFill>
              </a:rPr>
              <a:t>straordinaria</a:t>
            </a:r>
            <a:r>
              <a:rPr lang="de-DE" sz="2000" i="1" dirty="0">
                <a:solidFill>
                  <a:schemeClr val="tx2"/>
                </a:solidFill>
              </a:rPr>
              <a:t> del  </a:t>
            </a:r>
            <a:r>
              <a:rPr lang="de-DE" sz="2000" i="1" dirty="0" err="1">
                <a:solidFill>
                  <a:schemeClr val="tx2"/>
                </a:solidFill>
              </a:rPr>
              <a:t>patrimonio</a:t>
            </a:r>
            <a:r>
              <a:rPr lang="de-DE" sz="2000" i="1" dirty="0">
                <a:solidFill>
                  <a:schemeClr val="tx2"/>
                </a:solidFill>
              </a:rPr>
              <a:t> </a:t>
            </a:r>
            <a:r>
              <a:rPr lang="de-DE" sz="2000" i="1" dirty="0" err="1">
                <a:solidFill>
                  <a:schemeClr val="tx2"/>
                </a:solidFill>
              </a:rPr>
              <a:t>esistente</a:t>
            </a:r>
            <a:r>
              <a:rPr lang="de-DE" sz="2000" i="1" dirty="0">
                <a:solidFill>
                  <a:schemeClr val="tx2"/>
                </a:solidFill>
              </a:rPr>
              <a:t> .</a:t>
            </a:r>
          </a:p>
          <a:p>
            <a:pPr algn="l"/>
            <a:endParaRPr lang="de-DE" sz="2000" dirty="0" smtClean="0">
              <a:solidFill>
                <a:schemeClr val="tx2"/>
              </a:solidFill>
            </a:endParaRPr>
          </a:p>
          <a:p>
            <a:pPr marL="342900" indent="-342900" algn="l">
              <a:buFont typeface="Arial" panose="020B0604020202020204" pitchFamily="34" charset="0"/>
              <a:buChar char="•"/>
            </a:pPr>
            <a:r>
              <a:rPr lang="de-DE" sz="2000" dirty="0" smtClean="0">
                <a:solidFill>
                  <a:schemeClr val="tx2"/>
                </a:solidFill>
              </a:rPr>
              <a:t>Die </a:t>
            </a:r>
            <a:r>
              <a:rPr lang="de-DE" sz="2000" b="1" dirty="0" smtClean="0">
                <a:solidFill>
                  <a:schemeClr val="tx2"/>
                </a:solidFill>
              </a:rPr>
              <a:t>36,5 Mio. € </a:t>
            </a:r>
            <a:r>
              <a:rPr lang="de-DE" sz="2000" dirty="0" smtClean="0">
                <a:solidFill>
                  <a:schemeClr val="tx2"/>
                </a:solidFill>
              </a:rPr>
              <a:t>an Mieteinnahmen aus den Immobilien des Institutes decken die laufenden Kosten und die ordentliche Instandhaltung der Gebäude des Institutes. </a:t>
            </a:r>
            <a:endParaRPr lang="de-DE" sz="2000" dirty="0">
              <a:solidFill>
                <a:schemeClr val="tx2"/>
              </a:solidFill>
            </a:endParaRPr>
          </a:p>
          <a:p>
            <a:pPr lvl="1" algn="just"/>
            <a:r>
              <a:rPr lang="de-DE" sz="2000" i="1" dirty="0" smtClean="0">
                <a:solidFill>
                  <a:schemeClr val="tx2"/>
                </a:solidFill>
              </a:rPr>
              <a:t>I </a:t>
            </a:r>
            <a:r>
              <a:rPr lang="de-DE" sz="2000" b="1" i="1" dirty="0" smtClean="0">
                <a:solidFill>
                  <a:schemeClr val="tx2"/>
                </a:solidFill>
              </a:rPr>
              <a:t>36,5 </a:t>
            </a:r>
            <a:r>
              <a:rPr lang="de-DE" sz="2000" b="1" i="1" dirty="0" err="1" smtClean="0">
                <a:solidFill>
                  <a:schemeClr val="tx2"/>
                </a:solidFill>
              </a:rPr>
              <a:t>milioni</a:t>
            </a:r>
            <a:r>
              <a:rPr lang="de-DE" sz="2000" b="1" i="1" dirty="0" smtClean="0">
                <a:solidFill>
                  <a:schemeClr val="tx2"/>
                </a:solidFill>
              </a:rPr>
              <a:t> di € </a:t>
            </a:r>
            <a:r>
              <a:rPr lang="de-DE" sz="2000" i="1" dirty="0" smtClean="0">
                <a:solidFill>
                  <a:schemeClr val="tx2"/>
                </a:solidFill>
              </a:rPr>
              <a:t>di </a:t>
            </a:r>
            <a:r>
              <a:rPr lang="de-DE" sz="2000" i="1" dirty="0" err="1" smtClean="0">
                <a:solidFill>
                  <a:schemeClr val="tx2"/>
                </a:solidFill>
              </a:rPr>
              <a:t>ricavi</a:t>
            </a:r>
            <a:r>
              <a:rPr lang="de-DE" sz="2000" i="1" dirty="0" smtClean="0">
                <a:solidFill>
                  <a:schemeClr val="tx2"/>
                </a:solidFill>
              </a:rPr>
              <a:t> </a:t>
            </a:r>
            <a:r>
              <a:rPr lang="de-DE" sz="2000" i="1" dirty="0" err="1" smtClean="0">
                <a:solidFill>
                  <a:schemeClr val="tx2"/>
                </a:solidFill>
              </a:rPr>
              <a:t>derivanti</a:t>
            </a:r>
            <a:r>
              <a:rPr lang="de-DE" sz="2000" i="1" dirty="0" smtClean="0">
                <a:solidFill>
                  <a:schemeClr val="tx2"/>
                </a:solidFill>
              </a:rPr>
              <a:t> </a:t>
            </a:r>
            <a:r>
              <a:rPr lang="de-DE" sz="2000" i="1" dirty="0" err="1" smtClean="0">
                <a:solidFill>
                  <a:schemeClr val="tx2"/>
                </a:solidFill>
              </a:rPr>
              <a:t>dagli</a:t>
            </a:r>
            <a:r>
              <a:rPr lang="de-DE" sz="2000" i="1" dirty="0" smtClean="0">
                <a:solidFill>
                  <a:schemeClr val="tx2"/>
                </a:solidFill>
              </a:rPr>
              <a:t>  </a:t>
            </a:r>
            <a:r>
              <a:rPr lang="de-DE" sz="2000" i="1" dirty="0" err="1" smtClean="0">
                <a:solidFill>
                  <a:schemeClr val="tx2"/>
                </a:solidFill>
              </a:rPr>
              <a:t>affitti</a:t>
            </a:r>
            <a:r>
              <a:rPr lang="de-DE" sz="2000" i="1" dirty="0" smtClean="0">
                <a:solidFill>
                  <a:schemeClr val="tx2"/>
                </a:solidFill>
              </a:rPr>
              <a:t> </a:t>
            </a:r>
            <a:r>
              <a:rPr lang="de-DE" sz="2000" i="1" dirty="0" err="1" smtClean="0">
                <a:solidFill>
                  <a:schemeClr val="tx2"/>
                </a:solidFill>
              </a:rPr>
              <a:t>degli</a:t>
            </a:r>
            <a:r>
              <a:rPr lang="de-DE" sz="2000" i="1" dirty="0" smtClean="0">
                <a:solidFill>
                  <a:schemeClr val="tx2"/>
                </a:solidFill>
              </a:rPr>
              <a:t> </a:t>
            </a:r>
            <a:r>
              <a:rPr lang="de-DE" sz="2000" i="1" dirty="0" err="1" smtClean="0">
                <a:solidFill>
                  <a:schemeClr val="tx2"/>
                </a:solidFill>
              </a:rPr>
              <a:t>immobili</a:t>
            </a:r>
            <a:r>
              <a:rPr lang="de-DE" sz="2000" i="1" dirty="0" smtClean="0">
                <a:solidFill>
                  <a:schemeClr val="tx2"/>
                </a:solidFill>
              </a:rPr>
              <a:t> </a:t>
            </a:r>
            <a:r>
              <a:rPr lang="de-DE" sz="2000" i="1" dirty="0" err="1" smtClean="0">
                <a:solidFill>
                  <a:schemeClr val="tx2"/>
                </a:solidFill>
              </a:rPr>
              <a:t>dell‘Istituto</a:t>
            </a:r>
            <a:r>
              <a:rPr lang="de-DE" sz="2000" i="1" dirty="0" smtClean="0">
                <a:solidFill>
                  <a:schemeClr val="tx2"/>
                </a:solidFill>
              </a:rPr>
              <a:t> </a:t>
            </a:r>
            <a:r>
              <a:rPr lang="de-DE" sz="2000" i="1" dirty="0" err="1" smtClean="0">
                <a:solidFill>
                  <a:schemeClr val="tx2"/>
                </a:solidFill>
              </a:rPr>
              <a:t>coprono</a:t>
            </a:r>
            <a:r>
              <a:rPr lang="de-DE" sz="2000" i="1" dirty="0" smtClean="0">
                <a:solidFill>
                  <a:schemeClr val="tx2"/>
                </a:solidFill>
              </a:rPr>
              <a:t> le </a:t>
            </a:r>
            <a:r>
              <a:rPr lang="de-DE" sz="2000" i="1" dirty="0" err="1" smtClean="0">
                <a:solidFill>
                  <a:schemeClr val="tx2"/>
                </a:solidFill>
              </a:rPr>
              <a:t>spese</a:t>
            </a:r>
            <a:r>
              <a:rPr lang="de-DE" sz="2000" i="1" dirty="0" smtClean="0">
                <a:solidFill>
                  <a:schemeClr val="tx2"/>
                </a:solidFill>
              </a:rPr>
              <a:t> </a:t>
            </a:r>
            <a:r>
              <a:rPr lang="de-DE" sz="2000" i="1" dirty="0" err="1" smtClean="0">
                <a:solidFill>
                  <a:schemeClr val="tx2"/>
                </a:solidFill>
              </a:rPr>
              <a:t>correnti</a:t>
            </a:r>
            <a:r>
              <a:rPr lang="de-DE" sz="2000" i="1" dirty="0" smtClean="0">
                <a:solidFill>
                  <a:schemeClr val="tx2"/>
                </a:solidFill>
              </a:rPr>
              <a:t> e la </a:t>
            </a:r>
            <a:r>
              <a:rPr lang="de-DE" sz="2000" i="1" dirty="0" err="1" smtClean="0">
                <a:solidFill>
                  <a:schemeClr val="tx2"/>
                </a:solidFill>
              </a:rPr>
              <a:t>manutenzione</a:t>
            </a:r>
            <a:r>
              <a:rPr lang="de-DE" sz="2000" i="1" dirty="0" smtClean="0">
                <a:solidFill>
                  <a:schemeClr val="tx2"/>
                </a:solidFill>
              </a:rPr>
              <a:t> </a:t>
            </a:r>
            <a:r>
              <a:rPr lang="de-DE" sz="2000" i="1" dirty="0" err="1" smtClean="0">
                <a:solidFill>
                  <a:schemeClr val="tx2"/>
                </a:solidFill>
              </a:rPr>
              <a:t>ordinaria</a:t>
            </a:r>
            <a:r>
              <a:rPr lang="de-DE" sz="2000" i="1" dirty="0" smtClean="0">
                <a:solidFill>
                  <a:schemeClr val="tx2"/>
                </a:solidFill>
              </a:rPr>
              <a:t> </a:t>
            </a:r>
            <a:r>
              <a:rPr lang="de-DE" sz="2000" i="1" dirty="0" err="1" smtClean="0">
                <a:solidFill>
                  <a:schemeClr val="tx2"/>
                </a:solidFill>
              </a:rPr>
              <a:t>degli</a:t>
            </a:r>
            <a:r>
              <a:rPr lang="de-DE" sz="2000" i="1" dirty="0" smtClean="0">
                <a:solidFill>
                  <a:schemeClr val="tx2"/>
                </a:solidFill>
              </a:rPr>
              <a:t> </a:t>
            </a:r>
            <a:r>
              <a:rPr lang="de-DE" sz="2000" i="1" dirty="0" err="1" smtClean="0">
                <a:solidFill>
                  <a:schemeClr val="tx2"/>
                </a:solidFill>
              </a:rPr>
              <a:t>edifici</a:t>
            </a:r>
            <a:r>
              <a:rPr lang="de-DE" sz="2000" i="1" dirty="0" smtClean="0">
                <a:solidFill>
                  <a:schemeClr val="tx2"/>
                </a:solidFill>
              </a:rPr>
              <a:t> </a:t>
            </a:r>
            <a:r>
              <a:rPr lang="de-DE" sz="2000" i="1" dirty="0" err="1" smtClean="0">
                <a:solidFill>
                  <a:schemeClr val="tx2"/>
                </a:solidFill>
              </a:rPr>
              <a:t>dell‘Istituto</a:t>
            </a:r>
            <a:r>
              <a:rPr lang="de-DE" sz="2000" i="1" dirty="0" smtClean="0">
                <a:solidFill>
                  <a:schemeClr val="tx2"/>
                </a:solidFill>
              </a:rPr>
              <a:t>.</a:t>
            </a:r>
          </a:p>
          <a:p>
            <a:pPr marL="457200" indent="-457200" algn="l">
              <a:buFont typeface="Arial" pitchFamily="34" charset="0"/>
              <a:buChar char="•"/>
            </a:pPr>
            <a:endParaRPr lang="de-DE" sz="2000" dirty="0" smtClean="0"/>
          </a:p>
          <a:p>
            <a:pPr marL="457200" indent="-457200" algn="l">
              <a:buFont typeface="Arial" pitchFamily="34" charset="0"/>
              <a:buChar char="•"/>
            </a:pPr>
            <a:endParaRPr lang="en-US" sz="2000" dirty="0"/>
          </a:p>
        </p:txBody>
      </p:sp>
    </p:spTree>
    <p:extLst>
      <p:ext uri="{BB962C8B-B14F-4D97-AF65-F5344CB8AC3E}">
        <p14:creationId xmlns:p14="http://schemas.microsoft.com/office/powerpoint/2010/main" val="532254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55" y="1196752"/>
            <a:ext cx="9165956" cy="4608512"/>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1539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260649"/>
            <a:ext cx="7772400" cy="936104"/>
          </a:xfrm>
        </p:spPr>
        <p:txBody>
          <a:bodyPr>
            <a:normAutofit fontScale="90000"/>
          </a:bodyPr>
          <a:lstStyle/>
          <a:p>
            <a:r>
              <a:rPr lang="de-DE" sz="3200" b="1" dirty="0" smtClean="0">
                <a:solidFill>
                  <a:schemeClr val="tx2"/>
                </a:solidFill>
              </a:rPr>
              <a:t>Mieteinnahmen 2015 </a:t>
            </a:r>
            <a:br>
              <a:rPr lang="de-DE" sz="3200" b="1" dirty="0" smtClean="0">
                <a:solidFill>
                  <a:schemeClr val="tx2"/>
                </a:solidFill>
              </a:rPr>
            </a:br>
            <a:r>
              <a:rPr lang="de-DE" sz="3200" b="1" dirty="0" err="1" smtClean="0">
                <a:solidFill>
                  <a:schemeClr val="tx2"/>
                </a:solidFill>
              </a:rPr>
              <a:t>Ricavi</a:t>
            </a:r>
            <a:r>
              <a:rPr lang="de-DE" sz="3200" b="1" dirty="0" smtClean="0">
                <a:solidFill>
                  <a:schemeClr val="tx2"/>
                </a:solidFill>
              </a:rPr>
              <a:t> da </a:t>
            </a:r>
            <a:r>
              <a:rPr lang="de-DE" sz="3200" b="1" dirty="0" err="1" smtClean="0">
                <a:solidFill>
                  <a:schemeClr val="tx2"/>
                </a:solidFill>
              </a:rPr>
              <a:t>canoni</a:t>
            </a:r>
            <a:r>
              <a:rPr lang="de-DE" sz="3200" b="1" dirty="0" smtClean="0">
                <a:solidFill>
                  <a:schemeClr val="tx2"/>
                </a:solidFill>
              </a:rPr>
              <a:t> di </a:t>
            </a:r>
            <a:r>
              <a:rPr lang="de-DE" sz="3200" b="1" dirty="0" err="1" smtClean="0">
                <a:solidFill>
                  <a:schemeClr val="tx2"/>
                </a:solidFill>
              </a:rPr>
              <a:t>locazione</a:t>
            </a:r>
            <a:r>
              <a:rPr lang="de-DE" sz="3200" b="1" dirty="0" smtClean="0">
                <a:solidFill>
                  <a:schemeClr val="tx2"/>
                </a:solidFill>
              </a:rPr>
              <a:t> 2015</a:t>
            </a:r>
            <a:endParaRPr lang="en-US" sz="3200" b="1" dirty="0">
              <a:solidFill>
                <a:schemeClr val="tx2"/>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455684241"/>
              </p:ext>
            </p:extLst>
          </p:nvPr>
        </p:nvGraphicFramePr>
        <p:xfrm>
          <a:off x="827584" y="1340768"/>
          <a:ext cx="7704856" cy="5262075"/>
        </p:xfrm>
        <a:graphic>
          <a:graphicData uri="http://schemas.openxmlformats.org/drawingml/2006/table">
            <a:tbl>
              <a:tblPr firstRow="1" bandRow="1">
                <a:tableStyleId>{21E4AEA4-8DFA-4A89-87EB-49C32662AFE0}</a:tableStyleId>
              </a:tblPr>
              <a:tblGrid>
                <a:gridCol w="5832648"/>
                <a:gridCol w="1872208"/>
              </a:tblGrid>
              <a:tr h="581173">
                <a:tc>
                  <a:txBody>
                    <a:bodyPr/>
                    <a:lstStyle/>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Mieterträge</a:t>
                      </a:r>
                      <a:r>
                        <a:rPr lang="en-US" sz="1800" b="0" i="0" u="none" strike="noStrike" dirty="0" smtClean="0">
                          <a:solidFill>
                            <a:schemeClr val="tx2"/>
                          </a:solidFill>
                          <a:effectLst/>
                          <a:latin typeface="Arial"/>
                        </a:rPr>
                        <a:t> </a:t>
                      </a:r>
                      <a:r>
                        <a:rPr lang="en-US" sz="1800" b="0" i="0" u="none" strike="noStrike" dirty="0">
                          <a:solidFill>
                            <a:schemeClr val="tx2"/>
                          </a:solidFill>
                          <a:effectLst/>
                          <a:latin typeface="Arial"/>
                        </a:rPr>
                        <a:t>von </a:t>
                      </a:r>
                      <a:r>
                        <a:rPr lang="en-US" sz="1800" b="0" i="0" u="none" strike="noStrike" dirty="0" err="1" smtClean="0">
                          <a:solidFill>
                            <a:schemeClr val="tx2"/>
                          </a:solidFill>
                          <a:effectLst/>
                          <a:latin typeface="Arial"/>
                        </a:rPr>
                        <a:t>Institutswohnungen</a:t>
                      </a:r>
                      <a:endParaRPr lang="en-US" sz="1800" b="0" i="0" u="none" strike="noStrike" dirty="0" smtClean="0">
                        <a:solidFill>
                          <a:schemeClr val="tx2"/>
                        </a:solidFill>
                        <a:effectLst/>
                        <a:latin typeface="Arial"/>
                      </a:endParaRPr>
                    </a:p>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Canoni</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alloggi</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Istituto</a:t>
                      </a:r>
                      <a:endParaRPr lang="en-US" sz="1800" b="0" i="0" u="none" strike="noStrike" dirty="0" smtClean="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32.217.351 </a:t>
                      </a:r>
                      <a:r>
                        <a:rPr lang="en-US" sz="1800" b="0" i="0" u="none" strike="noStrike" dirty="0" smtClean="0">
                          <a:solidFill>
                            <a:schemeClr val="tx2">
                              <a:lumMod val="20000"/>
                              <a:lumOff val="80000"/>
                            </a:schemeClr>
                          </a:solidFill>
                          <a:effectLst/>
                          <a:latin typeface="Arial"/>
                        </a:rPr>
                        <a:t>---</a:t>
                      </a:r>
                      <a:r>
                        <a:rPr lang="en-US" sz="1800" b="0" i="0" u="none" strike="noStrike" baseline="0" dirty="0" smtClean="0">
                          <a:solidFill>
                            <a:schemeClr val="accent1">
                              <a:lumMod val="75000"/>
                            </a:schemeClr>
                          </a:solidFill>
                          <a:effectLst/>
                          <a:latin typeface="Arial"/>
                        </a:rPr>
                        <a:t>  </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642963">
                <a:tc>
                  <a:txBody>
                    <a:bodyPr/>
                    <a:lstStyle/>
                    <a:p>
                      <a:pPr algn="l" fontAlgn="t">
                        <a:lnSpc>
                          <a:spcPct val="100000"/>
                        </a:lnSpc>
                      </a:pPr>
                      <a:r>
                        <a:rPr lang="en-US" sz="1800" b="0" i="0" u="none" strike="noStrike" kern="1200" dirty="0" smtClean="0">
                          <a:solidFill>
                            <a:schemeClr val="accent1">
                              <a:lumMod val="75000"/>
                            </a:schemeClr>
                          </a:solidFill>
                          <a:effectLst/>
                          <a:latin typeface="Arial"/>
                          <a:ea typeface="+mn-ea"/>
                          <a:cs typeface="+mn-cs"/>
                        </a:rPr>
                        <a:t>  </a:t>
                      </a:r>
                      <a:r>
                        <a:rPr lang="en-US" sz="1800" b="0" i="0" u="none" strike="noStrike" kern="1200" dirty="0" err="1" smtClean="0">
                          <a:solidFill>
                            <a:schemeClr val="accent1">
                              <a:lumMod val="75000"/>
                            </a:schemeClr>
                          </a:solidFill>
                          <a:effectLst/>
                          <a:latin typeface="Arial"/>
                          <a:ea typeface="+mn-ea"/>
                          <a:cs typeface="+mn-cs"/>
                        </a:rPr>
                        <a:t>Mieterträge</a:t>
                      </a:r>
                      <a:r>
                        <a:rPr lang="en-US" sz="1800" b="0" i="0" u="none" strike="noStrike" dirty="0" smtClean="0">
                          <a:solidFill>
                            <a:schemeClr val="tx2"/>
                          </a:solidFill>
                          <a:effectLst/>
                          <a:latin typeface="Arial"/>
                        </a:rPr>
                        <a:t> </a:t>
                      </a:r>
                      <a:r>
                        <a:rPr lang="en-US" sz="1800" b="0" i="0" u="none" strike="noStrike" dirty="0">
                          <a:solidFill>
                            <a:schemeClr val="tx2"/>
                          </a:solidFill>
                          <a:effectLst/>
                          <a:latin typeface="Arial"/>
                        </a:rPr>
                        <a:t>von </a:t>
                      </a:r>
                      <a:r>
                        <a:rPr lang="en-US" sz="1800" b="0" i="0" u="none" strike="noStrike" dirty="0" err="1">
                          <a:solidFill>
                            <a:schemeClr val="tx2"/>
                          </a:solidFill>
                          <a:effectLst/>
                          <a:latin typeface="Arial"/>
                        </a:rPr>
                        <a:t>angemieteten</a:t>
                      </a:r>
                      <a:r>
                        <a:rPr lang="en-US" sz="1800" b="0" i="0" u="none" strike="noStrike" dirty="0">
                          <a:solidFill>
                            <a:schemeClr val="tx2"/>
                          </a:solidFill>
                          <a:effectLst/>
                          <a:latin typeface="Arial"/>
                        </a:rPr>
                        <a:t> </a:t>
                      </a:r>
                      <a:r>
                        <a:rPr lang="en-US" sz="1800" b="0" i="0" u="none" strike="noStrike" dirty="0" err="1" smtClean="0">
                          <a:solidFill>
                            <a:schemeClr val="tx2"/>
                          </a:solidFill>
                          <a:effectLst/>
                          <a:latin typeface="Arial"/>
                        </a:rPr>
                        <a:t>Wohnungen</a:t>
                      </a:r>
                      <a:endParaRPr lang="en-US" sz="1800" b="0" i="0" u="none" strike="noStrike" dirty="0" smtClean="0">
                        <a:solidFill>
                          <a:schemeClr val="tx2"/>
                        </a:solidFill>
                        <a:effectLst/>
                        <a:latin typeface="Arial"/>
                      </a:endParaRPr>
                    </a:p>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Canoni</a:t>
                      </a:r>
                      <a:r>
                        <a:rPr lang="en-US" sz="1800" b="0" i="0" u="none" strike="noStrike" baseline="0" dirty="0" smtClean="0">
                          <a:solidFill>
                            <a:schemeClr val="tx2"/>
                          </a:solidFill>
                          <a:effectLst/>
                          <a:latin typeface="Arial"/>
                        </a:rPr>
                        <a:t> </a:t>
                      </a:r>
                      <a:r>
                        <a:rPr lang="en-US" sz="1800" b="0" i="0" u="none" strike="noStrike" baseline="0" dirty="0" err="1" smtClean="0">
                          <a:solidFill>
                            <a:schemeClr val="tx2"/>
                          </a:solidFill>
                          <a:effectLst/>
                          <a:latin typeface="Arial"/>
                        </a:rPr>
                        <a:t>alloggi</a:t>
                      </a:r>
                      <a:r>
                        <a:rPr lang="en-US" sz="1800" b="0" i="0" u="none" strike="noStrike" baseline="0" dirty="0" smtClean="0">
                          <a:solidFill>
                            <a:schemeClr val="tx2"/>
                          </a:solidFill>
                          <a:effectLst/>
                          <a:latin typeface="Arial"/>
                        </a:rPr>
                        <a:t> in </a:t>
                      </a:r>
                      <a:r>
                        <a:rPr lang="en-US" sz="1800" b="0" i="0" u="none" strike="noStrike" baseline="0" dirty="0" err="1" smtClean="0">
                          <a:solidFill>
                            <a:schemeClr val="tx2"/>
                          </a:solidFill>
                          <a:effectLst/>
                          <a:latin typeface="Arial"/>
                        </a:rPr>
                        <a:t>affitto</a:t>
                      </a:r>
                      <a:r>
                        <a:rPr lang="en-US" sz="1800" b="0" i="0" u="none" strike="noStrike" baseline="0" dirty="0" smtClean="0">
                          <a:solidFill>
                            <a:schemeClr val="tx2"/>
                          </a:solidFill>
                          <a:effectLst/>
                          <a:latin typeface="Arial"/>
                        </a:rPr>
                        <a:t> da </a:t>
                      </a:r>
                      <a:r>
                        <a:rPr lang="en-US" sz="1800" b="0" i="0" u="none" strike="noStrike" baseline="0" dirty="0" err="1" smtClean="0">
                          <a:solidFill>
                            <a:schemeClr val="tx2"/>
                          </a:solidFill>
                          <a:effectLst/>
                          <a:latin typeface="Arial"/>
                        </a:rPr>
                        <a:t>terzi</a:t>
                      </a:r>
                      <a:endParaRPr lang="en-US" sz="1800" b="0" i="0" u="none" strike="noStrike" baseline="0" dirty="0" smtClean="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223.729 </a:t>
                      </a:r>
                      <a:r>
                        <a:rPr lang="en-US" sz="1800" b="0" i="0" u="none" strike="noStrike" dirty="0" smtClean="0">
                          <a:solidFill>
                            <a:schemeClr val="tx2">
                              <a:lumMod val="20000"/>
                              <a:lumOff val="80000"/>
                            </a:schemeClr>
                          </a:solidFill>
                          <a:effectLst/>
                          <a:latin typeface="Arial"/>
                        </a:rPr>
                        <a:t>---</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645749">
                <a:tc>
                  <a:txBody>
                    <a:bodyPr/>
                    <a:lstStyle/>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Mieterträge</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Mittelstandswohnungen</a:t>
                      </a:r>
                      <a:endParaRPr lang="en-US" sz="1800" b="0" i="0" u="none" strike="noStrike" dirty="0" smtClean="0">
                        <a:solidFill>
                          <a:schemeClr val="tx2"/>
                        </a:solidFill>
                        <a:effectLst/>
                        <a:latin typeface="Arial"/>
                      </a:endParaRPr>
                    </a:p>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Canoni</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alloggi</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ceto</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medio</a:t>
                      </a:r>
                      <a:endParaRPr lang="en-US" sz="1800" b="0" i="0" u="none" strike="noStrike" dirty="0" smtClean="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500.921 </a:t>
                      </a:r>
                      <a:r>
                        <a:rPr lang="en-US" sz="1800" b="0" i="0" u="none" strike="noStrike" dirty="0" smtClean="0">
                          <a:solidFill>
                            <a:schemeClr val="tx2">
                              <a:lumMod val="20000"/>
                              <a:lumOff val="80000"/>
                            </a:schemeClr>
                          </a:solidFill>
                          <a:effectLst/>
                          <a:latin typeface="Arial"/>
                        </a:rPr>
                        <a:t>---</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645749">
                <a:tc>
                  <a:txBody>
                    <a:bodyPr/>
                    <a:lstStyle/>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Mieterträge</a:t>
                      </a:r>
                      <a:r>
                        <a:rPr lang="en-US" sz="1800" b="0" i="0" u="none" strike="noStrike" dirty="0" smtClean="0">
                          <a:solidFill>
                            <a:schemeClr val="tx2"/>
                          </a:solidFill>
                          <a:effectLst/>
                          <a:latin typeface="Arial"/>
                        </a:rPr>
                        <a:t> </a:t>
                      </a:r>
                      <a:r>
                        <a:rPr lang="en-US" sz="1800" b="0" i="0" u="none" strike="noStrike" dirty="0" err="1">
                          <a:solidFill>
                            <a:schemeClr val="tx2"/>
                          </a:solidFill>
                          <a:effectLst/>
                          <a:latin typeface="Arial"/>
                        </a:rPr>
                        <a:t>aus</a:t>
                      </a:r>
                      <a:r>
                        <a:rPr lang="en-US" sz="1800" b="0" i="0" u="none" strike="noStrike" dirty="0">
                          <a:solidFill>
                            <a:schemeClr val="tx2"/>
                          </a:solidFill>
                          <a:effectLst/>
                          <a:latin typeface="Arial"/>
                        </a:rPr>
                        <a:t> </a:t>
                      </a:r>
                      <a:r>
                        <a:rPr lang="en-US" sz="1800" b="0" i="0" u="none" strike="noStrike" dirty="0" err="1" smtClean="0">
                          <a:solidFill>
                            <a:schemeClr val="tx2"/>
                          </a:solidFill>
                          <a:effectLst/>
                          <a:latin typeface="Arial"/>
                        </a:rPr>
                        <a:t>Arbeiterwohnheimen</a:t>
                      </a:r>
                      <a:endParaRPr lang="en-US" sz="1800" b="0" i="0" u="none" strike="noStrike" dirty="0" smtClean="0">
                        <a:solidFill>
                          <a:schemeClr val="tx2"/>
                        </a:solidFill>
                        <a:effectLst/>
                        <a:latin typeface="Arial"/>
                      </a:endParaRPr>
                    </a:p>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Canoni</a:t>
                      </a:r>
                      <a:r>
                        <a:rPr lang="en-US" sz="1800" b="0" i="0" u="none" strike="noStrike" dirty="0" smtClean="0">
                          <a:solidFill>
                            <a:schemeClr val="tx2"/>
                          </a:solidFill>
                          <a:effectLst/>
                          <a:latin typeface="Arial"/>
                        </a:rPr>
                        <a:t> case </a:t>
                      </a:r>
                      <a:r>
                        <a:rPr lang="en-US" sz="1800" b="0" i="0" u="none" strike="noStrike" dirty="0" err="1" smtClean="0">
                          <a:solidFill>
                            <a:schemeClr val="tx2"/>
                          </a:solidFill>
                          <a:effectLst/>
                          <a:latin typeface="Arial"/>
                        </a:rPr>
                        <a:t>albergo</a:t>
                      </a:r>
                      <a:endParaRPr lang="en-US" sz="1800" b="0" i="0" u="none" strike="noStrike" dirty="0" smtClean="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1.106.899 </a:t>
                      </a:r>
                      <a:r>
                        <a:rPr lang="en-US" sz="1800" b="0" i="0" u="none" strike="noStrike" dirty="0" smtClean="0">
                          <a:solidFill>
                            <a:schemeClr val="tx2">
                              <a:lumMod val="20000"/>
                              <a:lumOff val="80000"/>
                            </a:schemeClr>
                          </a:solidFill>
                          <a:effectLst/>
                          <a:latin typeface="Arial"/>
                        </a:rPr>
                        <a:t>---</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645749">
                <a:tc>
                  <a:txBody>
                    <a:bodyPr/>
                    <a:lstStyle/>
                    <a:p>
                      <a:pPr algn="l" fontAlgn="t">
                        <a:lnSpc>
                          <a:spcPct val="100000"/>
                        </a:lnSpc>
                      </a:pPr>
                      <a:r>
                        <a:rPr lang="de-DE" sz="1800" b="0" i="0" u="none" strike="noStrike" dirty="0" smtClean="0">
                          <a:solidFill>
                            <a:schemeClr val="tx2"/>
                          </a:solidFill>
                          <a:effectLst/>
                          <a:latin typeface="Arial"/>
                        </a:rPr>
                        <a:t>  Mieterträge </a:t>
                      </a:r>
                      <a:r>
                        <a:rPr lang="de-DE" sz="1800" b="0" i="0" u="none" strike="noStrike" dirty="0">
                          <a:solidFill>
                            <a:schemeClr val="tx2"/>
                          </a:solidFill>
                          <a:effectLst/>
                          <a:latin typeface="Arial"/>
                        </a:rPr>
                        <a:t>150 Kleinwohnungen für </a:t>
                      </a:r>
                      <a:r>
                        <a:rPr lang="de-DE" sz="1800" b="0" i="0" u="none" strike="noStrike" baseline="0" dirty="0" smtClean="0">
                          <a:solidFill>
                            <a:schemeClr val="tx2"/>
                          </a:solidFill>
                          <a:effectLst/>
                          <a:latin typeface="Arial"/>
                        </a:rPr>
                        <a:t> S</a:t>
                      </a:r>
                      <a:r>
                        <a:rPr lang="de-DE" sz="1800" b="0" i="0" u="none" strike="noStrike" dirty="0" smtClean="0">
                          <a:solidFill>
                            <a:schemeClr val="tx2"/>
                          </a:solidFill>
                          <a:effectLst/>
                          <a:latin typeface="Arial"/>
                        </a:rPr>
                        <a:t>anitätspersonal</a:t>
                      </a:r>
                    </a:p>
                    <a:p>
                      <a:pPr algn="l" fontAlgn="t">
                        <a:lnSpc>
                          <a:spcPct val="100000"/>
                        </a:lnSpc>
                      </a:pPr>
                      <a:r>
                        <a:rPr lang="de-DE" sz="1800" b="0" i="0" u="none" strike="noStrike" dirty="0" smtClean="0">
                          <a:solidFill>
                            <a:schemeClr val="tx2"/>
                          </a:solidFill>
                          <a:effectLst/>
                          <a:latin typeface="Arial"/>
                        </a:rPr>
                        <a:t>  </a:t>
                      </a:r>
                      <a:r>
                        <a:rPr lang="de-DE" sz="1800" b="0" i="0" u="none" strike="noStrike" dirty="0" err="1" smtClean="0">
                          <a:solidFill>
                            <a:schemeClr val="tx2"/>
                          </a:solidFill>
                          <a:effectLst/>
                          <a:latin typeface="Arial"/>
                        </a:rPr>
                        <a:t>Canoni</a:t>
                      </a:r>
                      <a:r>
                        <a:rPr lang="de-DE" sz="1800" b="0" i="0" u="none" strike="noStrike" dirty="0" smtClean="0">
                          <a:solidFill>
                            <a:schemeClr val="tx2"/>
                          </a:solidFill>
                          <a:effectLst/>
                          <a:latin typeface="Arial"/>
                        </a:rPr>
                        <a:t> 150 </a:t>
                      </a:r>
                      <a:r>
                        <a:rPr lang="de-DE" sz="1800" b="0" i="0" u="none" strike="noStrike" dirty="0" err="1" smtClean="0">
                          <a:solidFill>
                            <a:schemeClr val="tx2"/>
                          </a:solidFill>
                          <a:effectLst/>
                          <a:latin typeface="Arial"/>
                        </a:rPr>
                        <a:t>minialloggi</a:t>
                      </a:r>
                      <a:r>
                        <a:rPr lang="de-DE" sz="1800" b="0" i="0" u="none" strike="noStrike" dirty="0" smtClean="0">
                          <a:solidFill>
                            <a:schemeClr val="tx2"/>
                          </a:solidFill>
                          <a:effectLst/>
                          <a:latin typeface="Arial"/>
                        </a:rPr>
                        <a:t> personale </a:t>
                      </a:r>
                      <a:r>
                        <a:rPr lang="de-DE" sz="1800" b="0" i="0" u="none" strike="noStrike" dirty="0" err="1" smtClean="0">
                          <a:solidFill>
                            <a:schemeClr val="tx2"/>
                          </a:solidFill>
                          <a:effectLst/>
                          <a:latin typeface="Arial"/>
                        </a:rPr>
                        <a:t>sanitario</a:t>
                      </a:r>
                      <a:endParaRPr lang="de-DE" sz="1800" b="0" i="0" u="none" strike="noStrike" dirty="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611.921 </a:t>
                      </a:r>
                      <a:r>
                        <a:rPr lang="en-US" sz="1800" b="0" i="0" u="none" strike="noStrike" dirty="0" smtClean="0">
                          <a:solidFill>
                            <a:schemeClr val="tx2">
                              <a:lumMod val="20000"/>
                              <a:lumOff val="80000"/>
                            </a:schemeClr>
                          </a:solidFill>
                          <a:effectLst/>
                          <a:latin typeface="Arial"/>
                        </a:rPr>
                        <a:t>---</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63765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Mieterträge</a:t>
                      </a:r>
                      <a:r>
                        <a:rPr lang="en-US" sz="1800" b="0" i="0" u="none" strike="noStrike" dirty="0" smtClean="0">
                          <a:solidFill>
                            <a:schemeClr val="tx2"/>
                          </a:solidFill>
                          <a:effectLst/>
                          <a:latin typeface="Arial"/>
                        </a:rPr>
                        <a:t> von </a:t>
                      </a:r>
                      <a:r>
                        <a:rPr lang="en-US" sz="1800" b="0" i="0" u="none" strike="noStrike" dirty="0" err="1" smtClean="0">
                          <a:solidFill>
                            <a:schemeClr val="tx2"/>
                          </a:solidFill>
                          <a:effectLst/>
                          <a:latin typeface="Arial"/>
                        </a:rPr>
                        <a:t>Geschäften</a:t>
                      </a:r>
                      <a:endParaRPr lang="en-US" sz="1800" b="0" i="0" u="none" strike="noStrike" dirty="0" smtClean="0">
                        <a:solidFill>
                          <a:schemeClr val="tx2"/>
                        </a:solidFill>
                        <a:effectLst/>
                        <a:latin typeface="Arial"/>
                      </a:endParaRPr>
                    </a:p>
                    <a:p>
                      <a:pPr algn="l" fontAlgn="t">
                        <a:lnSpc>
                          <a:spcPct val="100000"/>
                        </a:lnSpc>
                      </a:pP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Canoni</a:t>
                      </a:r>
                      <a:r>
                        <a:rPr lang="en-US" sz="1800" b="0" i="0" u="none" strike="noStrike" dirty="0" smtClean="0">
                          <a:solidFill>
                            <a:schemeClr val="tx2"/>
                          </a:solidFill>
                          <a:effectLst/>
                          <a:latin typeface="Arial"/>
                        </a:rPr>
                        <a:t> </a:t>
                      </a:r>
                      <a:r>
                        <a:rPr lang="en-US" sz="1800" b="0" i="0" u="none" strike="noStrike" dirty="0" err="1" smtClean="0">
                          <a:solidFill>
                            <a:schemeClr val="tx2"/>
                          </a:solidFill>
                          <a:effectLst/>
                          <a:latin typeface="Arial"/>
                        </a:rPr>
                        <a:t>negozi</a:t>
                      </a:r>
                      <a:endParaRPr lang="en-US" sz="1800" b="0" i="0" u="none" strike="noStrike" dirty="0" smtClean="0">
                        <a:solidFill>
                          <a:schemeClr val="tx2"/>
                        </a:solidFill>
                        <a:effectLst/>
                        <a:latin typeface="Arial"/>
                      </a:endParaRPr>
                    </a:p>
                  </a:txBody>
                  <a:tcPr marL="0" marR="0" marT="0" marB="0" anchor="ctr">
                    <a:solidFill>
                      <a:schemeClr val="tx2">
                        <a:lumMod val="20000"/>
                        <a:lumOff val="80000"/>
                      </a:schemeClr>
                    </a:solidFill>
                  </a:tcPr>
                </a:tc>
                <a:tc>
                  <a:txBody>
                    <a:bodyPr/>
                    <a:lstStyle/>
                    <a:p>
                      <a:pPr algn="r" fontAlgn="t">
                        <a:lnSpc>
                          <a:spcPct val="100000"/>
                        </a:lnSpc>
                      </a:pPr>
                      <a:r>
                        <a:rPr lang="en-US" sz="1800" b="0" i="0" u="none" strike="noStrike" dirty="0" smtClean="0">
                          <a:solidFill>
                            <a:schemeClr val="accent1">
                              <a:lumMod val="75000"/>
                            </a:schemeClr>
                          </a:solidFill>
                          <a:effectLst/>
                          <a:latin typeface="Arial"/>
                        </a:rPr>
                        <a:t>1.907.487 </a:t>
                      </a:r>
                      <a:r>
                        <a:rPr lang="en-US" sz="1800" b="0" i="0" u="none" strike="noStrike" dirty="0" smtClean="0">
                          <a:solidFill>
                            <a:schemeClr val="tx2">
                              <a:lumMod val="20000"/>
                              <a:lumOff val="80000"/>
                            </a:schemeClr>
                          </a:solidFill>
                          <a:effectLst/>
                          <a:latin typeface="Arial"/>
                        </a:rPr>
                        <a:t>---</a:t>
                      </a:r>
                      <a:r>
                        <a:rPr lang="en-US" sz="1800" b="0" i="0" u="none" strike="noStrike" dirty="0" smtClean="0">
                          <a:solidFill>
                            <a:schemeClr val="accent1">
                              <a:lumMod val="75000"/>
                            </a:schemeClr>
                          </a:solidFill>
                          <a:effectLst/>
                          <a:latin typeface="Arial"/>
                        </a:rPr>
                        <a:t>  </a:t>
                      </a:r>
                      <a:endParaRPr lang="en-US" sz="1800" b="0" i="0" u="none" strike="noStrike" dirty="0">
                        <a:solidFill>
                          <a:schemeClr val="accent1">
                            <a:lumMod val="75000"/>
                          </a:schemeClr>
                        </a:solidFill>
                        <a:effectLst/>
                        <a:latin typeface="Arial"/>
                      </a:endParaRPr>
                    </a:p>
                  </a:txBody>
                  <a:tcPr marL="0" marR="0" marT="0" marB="0" anchor="ctr">
                    <a:solidFill>
                      <a:schemeClr val="tx2">
                        <a:lumMod val="20000"/>
                        <a:lumOff val="80000"/>
                      </a:schemeClr>
                    </a:solidFill>
                  </a:tcPr>
                </a:tc>
              </a:tr>
              <a:tr h="1247016">
                <a:tc>
                  <a:txBody>
                    <a:bodyPr/>
                    <a:lstStyle/>
                    <a:p>
                      <a:pPr algn="l" fontAlgn="t"/>
                      <a:endParaRPr lang="en-US" sz="1800" b="1" i="0" u="none" strike="noStrike" dirty="0" smtClean="0">
                        <a:solidFill>
                          <a:schemeClr val="tx2"/>
                        </a:solidFill>
                        <a:effectLst/>
                        <a:latin typeface="Arial"/>
                      </a:endParaRPr>
                    </a:p>
                    <a:p>
                      <a:pPr algn="l" fontAlgn="t"/>
                      <a:r>
                        <a:rPr lang="en-US" sz="2400" b="1" i="0" u="none" strike="noStrike" dirty="0" smtClean="0">
                          <a:solidFill>
                            <a:schemeClr val="tx2"/>
                          </a:solidFill>
                          <a:effectLst/>
                          <a:latin typeface="Arial"/>
                        </a:rPr>
                        <a:t> </a:t>
                      </a:r>
                      <a:r>
                        <a:rPr lang="en-US" sz="2400" b="1" i="0" u="none" strike="noStrike" dirty="0" err="1" smtClean="0">
                          <a:solidFill>
                            <a:schemeClr val="tx2"/>
                          </a:solidFill>
                          <a:effectLst/>
                          <a:latin typeface="Arial"/>
                        </a:rPr>
                        <a:t>Gesamtbetrag</a:t>
                      </a:r>
                      <a:r>
                        <a:rPr lang="en-US" sz="2400" b="1" i="0" u="none" strike="noStrike" dirty="0" smtClean="0">
                          <a:solidFill>
                            <a:schemeClr val="tx2"/>
                          </a:solidFill>
                          <a:effectLst/>
                          <a:latin typeface="Arial"/>
                        </a:rPr>
                        <a:t> </a:t>
                      </a:r>
                      <a:r>
                        <a:rPr lang="en-US" sz="2400" b="1" i="0" u="none" strike="noStrike" dirty="0" err="1" smtClean="0">
                          <a:solidFill>
                            <a:schemeClr val="tx2"/>
                          </a:solidFill>
                          <a:effectLst/>
                          <a:latin typeface="Arial"/>
                        </a:rPr>
                        <a:t>Mieterträge</a:t>
                      </a:r>
                      <a:r>
                        <a:rPr lang="en-US" sz="2400" b="1" i="0" u="none" strike="noStrike" dirty="0" smtClean="0">
                          <a:solidFill>
                            <a:schemeClr val="tx2"/>
                          </a:solidFill>
                          <a:effectLst/>
                          <a:latin typeface="Arial"/>
                        </a:rPr>
                        <a:t> </a:t>
                      </a:r>
                    </a:p>
                    <a:p>
                      <a:pPr algn="l" fontAlgn="t"/>
                      <a:r>
                        <a:rPr lang="en-US" sz="2400" b="1" i="0" u="none" strike="noStrike" dirty="0" smtClean="0">
                          <a:solidFill>
                            <a:schemeClr val="tx2"/>
                          </a:solidFill>
                          <a:effectLst/>
                          <a:latin typeface="Arial"/>
                        </a:rPr>
                        <a:t> </a:t>
                      </a:r>
                      <a:r>
                        <a:rPr lang="en-US" sz="2400" b="1" i="0" u="none" strike="noStrike" dirty="0" err="1" smtClean="0">
                          <a:solidFill>
                            <a:schemeClr val="tx2"/>
                          </a:solidFill>
                          <a:effectLst/>
                          <a:latin typeface="Arial"/>
                        </a:rPr>
                        <a:t>Totale</a:t>
                      </a:r>
                      <a:r>
                        <a:rPr lang="en-US" sz="2400" b="1" i="0" u="none" strike="noStrike" dirty="0" smtClean="0">
                          <a:solidFill>
                            <a:schemeClr val="tx2"/>
                          </a:solidFill>
                          <a:effectLst/>
                          <a:latin typeface="Arial"/>
                        </a:rPr>
                        <a:t> </a:t>
                      </a:r>
                      <a:r>
                        <a:rPr lang="en-US" sz="2400" b="1" i="0" u="none" strike="noStrike" dirty="0" err="1" smtClean="0">
                          <a:solidFill>
                            <a:schemeClr val="tx2"/>
                          </a:solidFill>
                          <a:effectLst/>
                          <a:latin typeface="Arial"/>
                        </a:rPr>
                        <a:t>ricavo</a:t>
                      </a:r>
                      <a:r>
                        <a:rPr lang="en-US" sz="2400" b="1" i="0" u="none" strike="noStrike" dirty="0" smtClean="0">
                          <a:solidFill>
                            <a:schemeClr val="tx2"/>
                          </a:solidFill>
                          <a:effectLst/>
                          <a:latin typeface="Arial"/>
                        </a:rPr>
                        <a:t> </a:t>
                      </a:r>
                      <a:r>
                        <a:rPr lang="en-US" sz="2400" b="1" i="0" u="none" strike="noStrike" dirty="0" err="1" smtClean="0">
                          <a:solidFill>
                            <a:schemeClr val="tx2"/>
                          </a:solidFill>
                          <a:effectLst/>
                          <a:latin typeface="Arial"/>
                        </a:rPr>
                        <a:t>affitti</a:t>
                      </a:r>
                      <a:endParaRPr lang="en-US" sz="2400" b="1" i="0" u="none" strike="noStrike" dirty="0">
                        <a:solidFill>
                          <a:schemeClr val="tx2"/>
                        </a:solidFill>
                        <a:effectLst/>
                        <a:latin typeface="Arial"/>
                      </a:endParaRPr>
                    </a:p>
                  </a:txBody>
                  <a:tcPr marL="0" marR="0" marT="0" marB="0">
                    <a:solidFill>
                      <a:schemeClr val="tx2">
                        <a:lumMod val="20000"/>
                        <a:lumOff val="80000"/>
                      </a:schemeClr>
                    </a:solidFill>
                  </a:tcPr>
                </a:tc>
                <a:tc>
                  <a:txBody>
                    <a:bodyPr/>
                    <a:lstStyle/>
                    <a:p>
                      <a:pPr algn="r" fontAlgn="t"/>
                      <a:endParaRPr lang="en-US" sz="2400" b="1" i="0" u="none" strike="noStrike" dirty="0" smtClean="0">
                        <a:solidFill>
                          <a:schemeClr val="accent1">
                            <a:lumMod val="75000"/>
                          </a:schemeClr>
                        </a:solidFill>
                        <a:effectLst/>
                        <a:latin typeface="Arial"/>
                      </a:endParaRPr>
                    </a:p>
                    <a:p>
                      <a:pPr algn="r" fontAlgn="t"/>
                      <a:r>
                        <a:rPr lang="en-US" sz="2400" b="1" i="0" u="none" strike="noStrike" dirty="0" smtClean="0">
                          <a:solidFill>
                            <a:schemeClr val="accent1">
                              <a:lumMod val="75000"/>
                            </a:schemeClr>
                          </a:solidFill>
                          <a:effectLst/>
                          <a:latin typeface="Arial"/>
                        </a:rPr>
                        <a:t>              36.568.308 </a:t>
                      </a:r>
                      <a:r>
                        <a:rPr lang="en-US" sz="2400" b="1" i="0" u="none" strike="noStrike" dirty="0" smtClean="0">
                          <a:solidFill>
                            <a:schemeClr val="tx2">
                              <a:lumMod val="20000"/>
                              <a:lumOff val="80000"/>
                            </a:schemeClr>
                          </a:solidFill>
                          <a:effectLst/>
                          <a:latin typeface="Arial"/>
                        </a:rPr>
                        <a:t>---</a:t>
                      </a:r>
                      <a:r>
                        <a:rPr lang="en-US" sz="2400" b="1" i="0" u="none" strike="noStrike" dirty="0" smtClean="0">
                          <a:solidFill>
                            <a:schemeClr val="accent1">
                              <a:lumMod val="75000"/>
                            </a:schemeClr>
                          </a:solidFill>
                          <a:effectLst/>
                          <a:latin typeface="Arial"/>
                        </a:rPr>
                        <a:t>  </a:t>
                      </a:r>
                      <a:endParaRPr lang="en-US" sz="2400" b="1" i="0" u="none" strike="noStrike" dirty="0">
                        <a:solidFill>
                          <a:schemeClr val="accent1">
                            <a:lumMod val="75000"/>
                          </a:schemeClr>
                        </a:solidFill>
                        <a:effectLst/>
                        <a:latin typeface="Arial"/>
                      </a:endParaRPr>
                    </a:p>
                  </a:txBody>
                  <a:tcPr marL="0" marR="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383668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766066" y="313393"/>
            <a:ext cx="7113589" cy="523220"/>
          </a:xfrm>
          <a:prstGeom prst="rect">
            <a:avLst/>
          </a:prstGeom>
          <a:noFill/>
        </p:spPr>
        <p:txBody>
          <a:bodyPr wrap="square">
            <a:spAutoFit/>
          </a:bodyPr>
          <a:lstStyle/>
          <a:p>
            <a:pPr fontAlgn="auto">
              <a:spcBef>
                <a:spcPts val="0"/>
              </a:spcBef>
              <a:spcAft>
                <a:spcPts val="0"/>
              </a:spcAft>
              <a:defRPr/>
            </a:pPr>
            <a:r>
              <a:rPr lang="de-DE" sz="2800" b="1" dirty="0" err="1" smtClean="0">
                <a:solidFill>
                  <a:schemeClr val="accent1">
                    <a:lumMod val="75000"/>
                  </a:schemeClr>
                </a:solidFill>
                <a:latin typeface="+mn-lt"/>
              </a:rPr>
              <a:t>Casaclima</a:t>
            </a:r>
            <a:r>
              <a:rPr lang="de-DE" sz="2800" b="1" dirty="0" smtClean="0">
                <a:solidFill>
                  <a:schemeClr val="accent1">
                    <a:lumMod val="75000"/>
                  </a:schemeClr>
                </a:solidFill>
                <a:latin typeface="+mn-lt"/>
              </a:rPr>
              <a:t> </a:t>
            </a:r>
            <a:r>
              <a:rPr lang="de-DE" sz="2800" b="1" dirty="0" err="1" smtClean="0">
                <a:solidFill>
                  <a:schemeClr val="accent1">
                    <a:lumMod val="75000"/>
                  </a:schemeClr>
                </a:solidFill>
                <a:latin typeface="+mn-lt"/>
              </a:rPr>
              <a:t>KlimaHaus</a:t>
            </a:r>
            <a:r>
              <a:rPr lang="de-DE" sz="2800" b="1" dirty="0" smtClean="0">
                <a:solidFill>
                  <a:schemeClr val="accent1">
                    <a:lumMod val="75000"/>
                  </a:schemeClr>
                </a:solidFill>
                <a:latin typeface="+mn-lt"/>
              </a:rPr>
              <a:t> </a:t>
            </a:r>
            <a:r>
              <a:rPr lang="de-DE" sz="2800" b="1" dirty="0">
                <a:solidFill>
                  <a:schemeClr val="accent1">
                    <a:lumMod val="75000"/>
                  </a:schemeClr>
                </a:solidFill>
                <a:latin typeface="+mn-lt"/>
              </a:rPr>
              <a:t>Gold </a:t>
            </a:r>
            <a:r>
              <a:rPr lang="de-DE" sz="2800" b="1" dirty="0" err="1" smtClean="0">
                <a:solidFill>
                  <a:schemeClr val="accent1">
                    <a:lumMod val="75000"/>
                  </a:schemeClr>
                </a:solidFill>
                <a:latin typeface="+mn-lt"/>
              </a:rPr>
              <a:t>Aldino</a:t>
            </a:r>
            <a:r>
              <a:rPr lang="de-DE" sz="2800" b="1" dirty="0" smtClean="0">
                <a:solidFill>
                  <a:schemeClr val="accent1">
                    <a:lumMod val="75000"/>
                  </a:schemeClr>
                </a:solidFill>
                <a:latin typeface="+mn-lt"/>
              </a:rPr>
              <a:t> - </a:t>
            </a:r>
            <a:r>
              <a:rPr lang="de-DE" sz="2800" b="1" dirty="0" err="1" smtClean="0">
                <a:solidFill>
                  <a:schemeClr val="accent1">
                    <a:lumMod val="75000"/>
                  </a:schemeClr>
                </a:solidFill>
                <a:latin typeface="+mn-lt"/>
              </a:rPr>
              <a:t>Aldein</a:t>
            </a:r>
            <a:endParaRPr lang="en-US" sz="2800" b="1" dirty="0">
              <a:solidFill>
                <a:schemeClr val="accent1">
                  <a:lumMod val="75000"/>
                </a:schemeClr>
              </a:solidFill>
              <a:latin typeface="+mn-lt"/>
            </a:endParaRPr>
          </a:p>
        </p:txBody>
      </p:sp>
      <p:cxnSp>
        <p:nvCxnSpPr>
          <p:cNvPr id="11" name="Connettore 1 10"/>
          <p:cNvCxnSpPr/>
          <p:nvPr/>
        </p:nvCxnSpPr>
        <p:spPr>
          <a:xfrm>
            <a:off x="0" y="83661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86" name="Picture 2" descr="C:\Documents and Settings\teti\Desktop\Immagine3.jpg"/>
          <p:cNvPicPr>
            <a:picLocks noChangeAspect="1" noChangeArrowheads="1"/>
          </p:cNvPicPr>
          <p:nvPr/>
        </p:nvPicPr>
        <p:blipFill>
          <a:blip r:embed="rId2"/>
          <a:srcRect/>
          <a:stretch>
            <a:fillRect/>
          </a:stretch>
        </p:blipFill>
        <p:spPr bwMode="auto">
          <a:xfrm>
            <a:off x="1778000" y="1092219"/>
            <a:ext cx="7113588" cy="5338763"/>
          </a:xfrm>
          <a:prstGeom prst="rect">
            <a:avLst/>
          </a:prstGeom>
          <a:noFill/>
          <a:ln w="1270">
            <a:solidFill>
              <a:schemeClr val="accent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C:\Documents and Settings\teti\Desktop\logo_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189459"/>
            <a:ext cx="3332408" cy="48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929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836712"/>
            <a:ext cx="7272808" cy="864096"/>
          </a:xfrm>
        </p:spPr>
        <p:txBody>
          <a:bodyPr anchor="ctr">
            <a:normAutofit fontScale="90000"/>
          </a:bodyPr>
          <a:lstStyle/>
          <a:p>
            <a:pPr fontAlgn="t"/>
            <a:r>
              <a:rPr lang="en-US" sz="3200" b="1" dirty="0" smtClean="0">
                <a:solidFill>
                  <a:schemeClr val="tx2"/>
                </a:solidFill>
              </a:rPr>
              <a:t>		</a:t>
            </a:r>
            <a:r>
              <a:rPr lang="en-US" sz="3200" b="1" dirty="0" err="1" smtClean="0">
                <a:solidFill>
                  <a:schemeClr val="tx2"/>
                </a:solidFill>
              </a:rPr>
              <a:t>Daten</a:t>
            </a:r>
            <a:r>
              <a:rPr lang="en-US" sz="3200" b="1" dirty="0" smtClean="0">
                <a:solidFill>
                  <a:schemeClr val="tx2"/>
                </a:solidFill>
              </a:rPr>
              <a:t>  2015  </a:t>
            </a:r>
            <a:r>
              <a:rPr lang="en-US" sz="3200" b="1" dirty="0" err="1" smtClean="0">
                <a:solidFill>
                  <a:schemeClr val="tx2"/>
                </a:solidFill>
              </a:rPr>
              <a:t>Dati</a:t>
            </a:r>
            <a:r>
              <a:rPr lang="en-US" sz="3200" b="1" dirty="0" smtClean="0">
                <a:solidFill>
                  <a:schemeClr val="tx2"/>
                </a:solidFill>
              </a:rPr>
              <a:t>				</a:t>
            </a:r>
            <a:endParaRPr lang="en-US" sz="3200" b="1" dirty="0">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3853710256"/>
              </p:ext>
            </p:extLst>
          </p:nvPr>
        </p:nvGraphicFramePr>
        <p:xfrm>
          <a:off x="971600" y="2060848"/>
          <a:ext cx="7200800" cy="3960440"/>
        </p:xfrm>
        <a:graphic>
          <a:graphicData uri="http://schemas.openxmlformats.org/drawingml/2006/table">
            <a:tbl>
              <a:tblPr firstRow="1" bandRow="1">
                <a:tableStyleId>{5C22544A-7EE6-4342-B048-85BDC9FD1C3A}</a:tableStyleId>
              </a:tblPr>
              <a:tblGrid>
                <a:gridCol w="4032448"/>
                <a:gridCol w="3168352"/>
              </a:tblGrid>
              <a:tr h="648072">
                <a:tc>
                  <a:txBody>
                    <a:bodyPr/>
                    <a:lstStyle/>
                    <a:p>
                      <a:pPr algn="ctr"/>
                      <a:r>
                        <a:rPr lang="de-DE" sz="2000" dirty="0" smtClean="0"/>
                        <a:t>Anzahl der Wohnungen</a:t>
                      </a:r>
                      <a:endParaRPr lang="de-DE" sz="2000" dirty="0"/>
                    </a:p>
                  </a:txBody>
                  <a:tcPr anchor="ctr">
                    <a:solidFill>
                      <a:schemeClr val="tx2">
                        <a:lumMod val="60000"/>
                        <a:lumOff val="40000"/>
                      </a:schemeClr>
                    </a:solidFill>
                  </a:tcPr>
                </a:tc>
                <a:tc>
                  <a:txBody>
                    <a:bodyPr/>
                    <a:lstStyle/>
                    <a:p>
                      <a:pPr algn="ctr"/>
                      <a:r>
                        <a:rPr lang="de-DE" sz="2000" dirty="0" smtClean="0"/>
                        <a:t>13.347</a:t>
                      </a:r>
                      <a:endParaRPr lang="de-DE" sz="2000" dirty="0"/>
                    </a:p>
                  </a:txBody>
                  <a:tcPr anchor="ctr">
                    <a:solidFill>
                      <a:schemeClr val="tx2">
                        <a:lumMod val="60000"/>
                        <a:lumOff val="40000"/>
                      </a:schemeClr>
                    </a:solidFill>
                  </a:tcPr>
                </a:tc>
              </a:tr>
              <a:tr h="576064">
                <a:tc>
                  <a:txBody>
                    <a:bodyPr/>
                    <a:lstStyle/>
                    <a:p>
                      <a:pPr marL="0" algn="ctr" defTabSz="914400" rtl="0" eaLnBrk="1" latinLnBrk="0" hangingPunct="1"/>
                      <a:r>
                        <a:rPr lang="de-DE" sz="2000" b="1" kern="1200" dirty="0" smtClean="0">
                          <a:solidFill>
                            <a:schemeClr val="lt1"/>
                          </a:solidFill>
                          <a:latin typeface="+mn-lt"/>
                          <a:ea typeface="+mn-ea"/>
                          <a:cs typeface="+mn-cs"/>
                        </a:rPr>
                        <a:t>Fläche in m2</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de-DE" sz="2000" b="1" kern="1200" dirty="0" smtClean="0">
                          <a:solidFill>
                            <a:schemeClr val="lt1"/>
                          </a:solidFill>
                          <a:latin typeface="+mn-lt"/>
                          <a:ea typeface="+mn-ea"/>
                          <a:cs typeface="+mn-cs"/>
                        </a:rPr>
                        <a:t>950.721 m2</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r>
              <a:tr h="648072">
                <a:tc>
                  <a:txBody>
                    <a:bodyPr/>
                    <a:lstStyle/>
                    <a:p>
                      <a:pPr marL="0" algn="ctr" defTabSz="914400" rtl="0" eaLnBrk="1" latinLnBrk="0" hangingPunct="1"/>
                      <a:r>
                        <a:rPr lang="de-DE" sz="2000" b="1" kern="1200" dirty="0" smtClean="0">
                          <a:solidFill>
                            <a:schemeClr val="lt1"/>
                          </a:solidFill>
                          <a:latin typeface="+mn-lt"/>
                          <a:ea typeface="+mn-ea"/>
                          <a:cs typeface="+mn-cs"/>
                        </a:rPr>
                        <a:t>Niederste Miete</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de-DE" sz="2000" b="1" kern="1200" dirty="0" smtClean="0">
                          <a:solidFill>
                            <a:schemeClr val="lt1"/>
                          </a:solidFill>
                          <a:latin typeface="+mn-lt"/>
                          <a:ea typeface="+mn-ea"/>
                          <a:cs typeface="+mn-cs"/>
                        </a:rPr>
                        <a:t>0 €</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r>
              <a:tr h="720080">
                <a:tc>
                  <a:txBody>
                    <a:bodyPr/>
                    <a:lstStyle/>
                    <a:p>
                      <a:pPr marL="0" algn="ctr" defTabSz="914400" rtl="0" eaLnBrk="1" latinLnBrk="0" hangingPunct="1"/>
                      <a:r>
                        <a:rPr lang="de-DE" sz="2000" b="1" kern="1200" dirty="0" smtClean="0">
                          <a:solidFill>
                            <a:schemeClr val="lt1"/>
                          </a:solidFill>
                          <a:latin typeface="+mn-lt"/>
                          <a:ea typeface="+mn-ea"/>
                          <a:cs typeface="+mn-cs"/>
                        </a:rPr>
                        <a:t>Höchste Miete</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de-DE" sz="2000" b="1" kern="1200" dirty="0" smtClean="0">
                          <a:solidFill>
                            <a:schemeClr val="lt1"/>
                          </a:solidFill>
                          <a:latin typeface="+mn-lt"/>
                          <a:ea typeface="+mn-ea"/>
                          <a:cs typeface="+mn-cs"/>
                        </a:rPr>
                        <a:t>1.032,48 €</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r>
              <a:tr h="648072">
                <a:tc>
                  <a:txBody>
                    <a:bodyPr/>
                    <a:lstStyle/>
                    <a:p>
                      <a:pPr marL="0" algn="ctr" defTabSz="914400" rtl="0" eaLnBrk="1" latinLnBrk="0" hangingPunct="1"/>
                      <a:r>
                        <a:rPr lang="de-DE" sz="2000" b="1" kern="1200" dirty="0" smtClean="0">
                          <a:solidFill>
                            <a:schemeClr val="lt1"/>
                          </a:solidFill>
                          <a:latin typeface="+mn-lt"/>
                          <a:ea typeface="+mn-ea"/>
                          <a:cs typeface="+mn-cs"/>
                        </a:rPr>
                        <a:t>Durchschnittsmiete</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de-DE" sz="2000" b="1" kern="1200" dirty="0" smtClean="0">
                          <a:solidFill>
                            <a:schemeClr val="lt1"/>
                          </a:solidFill>
                          <a:latin typeface="+mn-lt"/>
                          <a:ea typeface="+mn-ea"/>
                          <a:cs typeface="+mn-cs"/>
                        </a:rPr>
                        <a:t>182,01 €</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r>
              <a:tr h="720080">
                <a:tc>
                  <a:txBody>
                    <a:bodyPr/>
                    <a:lstStyle/>
                    <a:p>
                      <a:pPr marL="0" algn="ctr" defTabSz="914400" rtl="0" eaLnBrk="1" latinLnBrk="0" hangingPunct="1"/>
                      <a:r>
                        <a:rPr lang="de-DE" sz="2000" b="1" kern="1200" dirty="0" smtClean="0">
                          <a:solidFill>
                            <a:schemeClr val="lt1"/>
                          </a:solidFill>
                          <a:latin typeface="+mn-lt"/>
                          <a:ea typeface="+mn-ea"/>
                          <a:cs typeface="+mn-cs"/>
                        </a:rPr>
                        <a:t>Miete pro </a:t>
                      </a:r>
                      <a:r>
                        <a:rPr lang="de-DE" sz="2000" b="1" kern="1200" smtClean="0">
                          <a:solidFill>
                            <a:schemeClr val="lt1"/>
                          </a:solidFill>
                          <a:latin typeface="+mn-lt"/>
                          <a:ea typeface="+mn-ea"/>
                          <a:cs typeface="+mn-cs"/>
                        </a:rPr>
                        <a:t>m2 pro Monat</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c>
                  <a:txBody>
                    <a:bodyPr/>
                    <a:lstStyle/>
                    <a:p>
                      <a:pPr marL="0" algn="ctr" defTabSz="914400" rtl="0" eaLnBrk="1" latinLnBrk="0" hangingPunct="1"/>
                      <a:r>
                        <a:rPr lang="de-DE" sz="2000" b="1" kern="1200" smtClean="0">
                          <a:solidFill>
                            <a:schemeClr val="lt1"/>
                          </a:solidFill>
                          <a:latin typeface="+mn-lt"/>
                          <a:ea typeface="+mn-ea"/>
                          <a:cs typeface="+mn-cs"/>
                        </a:rPr>
                        <a:t>2,88 </a:t>
                      </a:r>
                      <a:r>
                        <a:rPr lang="de-DE" sz="2000" b="1" kern="1200" dirty="0" smtClean="0">
                          <a:solidFill>
                            <a:schemeClr val="lt1"/>
                          </a:solidFill>
                          <a:latin typeface="+mn-lt"/>
                          <a:ea typeface="+mn-ea"/>
                          <a:cs typeface="+mn-cs"/>
                        </a:rPr>
                        <a:t>€</a:t>
                      </a:r>
                      <a:endParaRPr lang="de-DE" sz="2000" b="1" kern="1200" dirty="0">
                        <a:solidFill>
                          <a:schemeClr val="lt1"/>
                        </a:solidFill>
                        <a:latin typeface="+mn-lt"/>
                        <a:ea typeface="+mn-ea"/>
                        <a:cs typeface="+mn-cs"/>
                      </a:endParaRPr>
                    </a:p>
                  </a:txBody>
                  <a:tcPr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345200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856984" cy="1930226"/>
          </a:xfrm>
        </p:spPr>
        <p:txBody>
          <a:bodyPr>
            <a:normAutofit fontScale="90000"/>
          </a:bodyPr>
          <a:lstStyle/>
          <a:p>
            <a:r>
              <a:rPr lang="de-DE" sz="2700" b="1" dirty="0" smtClean="0">
                <a:solidFill>
                  <a:schemeClr val="tx2"/>
                </a:solidFill>
              </a:rPr>
              <a:t/>
            </a:r>
            <a:br>
              <a:rPr lang="de-DE" sz="2700" b="1" dirty="0" smtClean="0">
                <a:solidFill>
                  <a:schemeClr val="tx2"/>
                </a:solidFill>
              </a:rPr>
            </a:br>
            <a:r>
              <a:rPr lang="de-DE" sz="2900" b="1" dirty="0" smtClean="0">
                <a:solidFill>
                  <a:schemeClr val="tx2"/>
                </a:solidFill>
              </a:rPr>
              <a:t>Wohnungssituation in Südtirol - </a:t>
            </a:r>
            <a:r>
              <a:rPr lang="de-DE" sz="2900" b="1" dirty="0">
                <a:solidFill>
                  <a:schemeClr val="tx2"/>
                </a:solidFill>
              </a:rPr>
              <a:t>Ergebnisse Volkszählung </a:t>
            </a:r>
            <a:r>
              <a:rPr lang="de-DE" sz="2900" b="1" dirty="0" smtClean="0">
                <a:solidFill>
                  <a:schemeClr val="tx2"/>
                </a:solidFill>
              </a:rPr>
              <a:t>2011</a:t>
            </a:r>
            <a:br>
              <a:rPr lang="de-DE" sz="2900" b="1" dirty="0" smtClean="0">
                <a:solidFill>
                  <a:schemeClr val="tx2"/>
                </a:solidFill>
              </a:rPr>
            </a:br>
            <a:r>
              <a:rPr lang="de-DE" sz="2900" b="1" dirty="0" err="1" smtClean="0">
                <a:solidFill>
                  <a:schemeClr val="tx2"/>
                </a:solidFill>
              </a:rPr>
              <a:t>Situazione</a:t>
            </a:r>
            <a:r>
              <a:rPr lang="de-DE" sz="2900" b="1" dirty="0" smtClean="0">
                <a:solidFill>
                  <a:schemeClr val="tx2"/>
                </a:solidFill>
              </a:rPr>
              <a:t> </a:t>
            </a:r>
            <a:r>
              <a:rPr lang="de-DE" sz="2900" b="1" dirty="0" err="1" smtClean="0">
                <a:solidFill>
                  <a:schemeClr val="tx2"/>
                </a:solidFill>
              </a:rPr>
              <a:t>alloggi</a:t>
            </a:r>
            <a:r>
              <a:rPr lang="de-DE" sz="2900" b="1" dirty="0" smtClean="0">
                <a:solidFill>
                  <a:schemeClr val="tx2"/>
                </a:solidFill>
              </a:rPr>
              <a:t> in Alto </a:t>
            </a:r>
            <a:r>
              <a:rPr lang="de-DE" sz="2900" b="1" dirty="0" err="1" smtClean="0">
                <a:solidFill>
                  <a:schemeClr val="tx2"/>
                </a:solidFill>
              </a:rPr>
              <a:t>Adige</a:t>
            </a:r>
            <a:r>
              <a:rPr lang="de-DE" sz="2900" b="1" dirty="0">
                <a:solidFill>
                  <a:schemeClr val="tx2"/>
                </a:solidFill>
              </a:rPr>
              <a:t> </a:t>
            </a:r>
            <a:r>
              <a:rPr lang="de-DE" sz="2900" b="1" dirty="0" smtClean="0">
                <a:solidFill>
                  <a:schemeClr val="tx2"/>
                </a:solidFill>
              </a:rPr>
              <a:t>- </a:t>
            </a:r>
            <a:r>
              <a:rPr lang="de-DE" sz="2900" b="1" dirty="0" err="1" smtClean="0">
                <a:solidFill>
                  <a:schemeClr val="tx2"/>
                </a:solidFill>
              </a:rPr>
              <a:t>risultati</a:t>
            </a:r>
            <a:r>
              <a:rPr lang="de-DE" sz="2900" b="1" dirty="0" smtClean="0">
                <a:solidFill>
                  <a:schemeClr val="tx2"/>
                </a:solidFill>
              </a:rPr>
              <a:t> </a:t>
            </a:r>
            <a:r>
              <a:rPr lang="de-DE" sz="2900" b="1" dirty="0" err="1" smtClean="0">
                <a:solidFill>
                  <a:schemeClr val="tx2"/>
                </a:solidFill>
              </a:rPr>
              <a:t>censimento</a:t>
            </a:r>
            <a:r>
              <a:rPr lang="de-DE" sz="2900" b="1" dirty="0" smtClean="0">
                <a:solidFill>
                  <a:schemeClr val="tx2"/>
                </a:solidFill>
              </a:rPr>
              <a:t> 2011</a:t>
            </a:r>
            <a:br>
              <a:rPr lang="de-DE" sz="2900" b="1" dirty="0" smtClean="0">
                <a:solidFill>
                  <a:schemeClr val="tx2"/>
                </a:solidFill>
              </a:rPr>
            </a:br>
            <a:endParaRPr lang="en-US" sz="2900" b="1" dirty="0">
              <a:solidFill>
                <a:schemeClr val="tx2"/>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1296879386"/>
              </p:ext>
            </p:extLst>
          </p:nvPr>
        </p:nvGraphicFramePr>
        <p:xfrm>
          <a:off x="611560" y="2420888"/>
          <a:ext cx="8280920" cy="2971691"/>
        </p:xfrm>
        <a:graphic>
          <a:graphicData uri="http://schemas.openxmlformats.org/drawingml/2006/table">
            <a:tbl>
              <a:tblPr firstRow="1" bandRow="1">
                <a:tableStyleId>{5C22544A-7EE6-4342-B048-85BDC9FD1C3A}</a:tableStyleId>
              </a:tblPr>
              <a:tblGrid>
                <a:gridCol w="2304256"/>
                <a:gridCol w="1944216"/>
                <a:gridCol w="2016224"/>
                <a:gridCol w="2016224"/>
              </a:tblGrid>
              <a:tr h="1512167">
                <a:tc>
                  <a:txBody>
                    <a:bodyPr/>
                    <a:lstStyle/>
                    <a:p>
                      <a:pPr algn="ctr"/>
                      <a:r>
                        <a:rPr lang="de-DE" sz="2000" b="1" dirty="0" smtClean="0">
                          <a:solidFill>
                            <a:schemeClr val="accent1">
                              <a:lumMod val="75000"/>
                            </a:schemeClr>
                          </a:solidFill>
                        </a:rPr>
                        <a:t>Wohnungen</a:t>
                      </a:r>
                      <a:r>
                        <a:rPr lang="de-DE" sz="2800" b="1" dirty="0" smtClean="0">
                          <a:solidFill>
                            <a:schemeClr val="accent1">
                              <a:lumMod val="75000"/>
                            </a:schemeClr>
                          </a:solidFill>
                        </a:rPr>
                        <a:t> </a:t>
                      </a:r>
                      <a:r>
                        <a:rPr lang="de-DE" sz="2000" b="1" dirty="0" smtClean="0">
                          <a:solidFill>
                            <a:schemeClr val="accent1">
                              <a:lumMod val="75000"/>
                            </a:schemeClr>
                          </a:solidFill>
                        </a:rPr>
                        <a:t>gesamt</a:t>
                      </a:r>
                    </a:p>
                    <a:p>
                      <a:pPr algn="ctr"/>
                      <a:endParaRPr lang="de-DE" sz="2000" b="1" dirty="0" smtClean="0">
                        <a:solidFill>
                          <a:schemeClr val="accent1">
                            <a:lumMod val="75000"/>
                          </a:schemeClr>
                        </a:solidFill>
                      </a:endParaRPr>
                    </a:p>
                    <a:p>
                      <a:pPr algn="ctr"/>
                      <a:endParaRPr lang="de-DE" sz="2000" b="1" dirty="0" smtClean="0">
                        <a:solidFill>
                          <a:schemeClr val="accent1">
                            <a:lumMod val="75000"/>
                          </a:schemeClr>
                        </a:solidFill>
                      </a:endParaRPr>
                    </a:p>
                    <a:p>
                      <a:pPr algn="ctr"/>
                      <a:r>
                        <a:rPr lang="de-DE" sz="2000" b="1" dirty="0" smtClean="0">
                          <a:solidFill>
                            <a:schemeClr val="accent1">
                              <a:lumMod val="75000"/>
                            </a:schemeClr>
                          </a:solidFill>
                        </a:rPr>
                        <a:t>Totale </a:t>
                      </a:r>
                      <a:r>
                        <a:rPr lang="de-DE" sz="2000" b="1" dirty="0" err="1" smtClean="0">
                          <a:solidFill>
                            <a:schemeClr val="accent1">
                              <a:lumMod val="75000"/>
                            </a:schemeClr>
                          </a:solidFill>
                        </a:rPr>
                        <a:t>Alloggi</a:t>
                      </a:r>
                      <a:endParaRPr lang="en-US" sz="2000" b="1" dirty="0">
                        <a:solidFill>
                          <a:schemeClr val="accent1">
                            <a:lumMod val="75000"/>
                          </a:schemeClr>
                        </a:solidFill>
                      </a:endParaRPr>
                    </a:p>
                  </a:txBody>
                  <a:tcPr anchor="ctr">
                    <a:solidFill>
                      <a:schemeClr val="tx2">
                        <a:lumMod val="20000"/>
                        <a:lumOff val="80000"/>
                      </a:schemeClr>
                    </a:solidFill>
                  </a:tcPr>
                </a:tc>
                <a:tc>
                  <a:txBody>
                    <a:bodyPr/>
                    <a:lstStyle/>
                    <a:p>
                      <a:pPr algn="ctr"/>
                      <a:r>
                        <a:rPr lang="de-DE" sz="2000" b="1" dirty="0" smtClean="0">
                          <a:solidFill>
                            <a:schemeClr val="accent1">
                              <a:lumMod val="75000"/>
                            </a:schemeClr>
                          </a:solidFill>
                        </a:rPr>
                        <a:t>Wohnungen im Eigentum</a:t>
                      </a:r>
                    </a:p>
                    <a:p>
                      <a:pPr algn="ctr"/>
                      <a:endParaRPr lang="de-DE" sz="2000" b="1" dirty="0" smtClean="0">
                        <a:solidFill>
                          <a:schemeClr val="accent1">
                            <a:lumMod val="75000"/>
                          </a:schemeClr>
                        </a:solidFill>
                      </a:endParaRPr>
                    </a:p>
                    <a:p>
                      <a:pPr algn="ctr"/>
                      <a:r>
                        <a:rPr lang="de-DE" sz="2000" b="1" dirty="0" err="1" smtClean="0">
                          <a:solidFill>
                            <a:schemeClr val="accent1">
                              <a:lumMod val="75000"/>
                            </a:schemeClr>
                          </a:solidFill>
                        </a:rPr>
                        <a:t>Alloggi</a:t>
                      </a:r>
                      <a:r>
                        <a:rPr lang="de-DE" sz="2000" b="1" dirty="0" smtClean="0">
                          <a:solidFill>
                            <a:schemeClr val="accent1">
                              <a:lumMod val="75000"/>
                            </a:schemeClr>
                          </a:solidFill>
                        </a:rPr>
                        <a:t> di </a:t>
                      </a:r>
                      <a:r>
                        <a:rPr lang="de-DE" sz="2000" b="1" dirty="0" err="1" smtClean="0">
                          <a:solidFill>
                            <a:schemeClr val="accent1">
                              <a:lumMod val="75000"/>
                            </a:schemeClr>
                          </a:solidFill>
                        </a:rPr>
                        <a:t>proprietà</a:t>
                      </a:r>
                      <a:endParaRPr lang="en-US" sz="2000" b="1" dirty="0">
                        <a:solidFill>
                          <a:schemeClr val="accent1">
                            <a:lumMod val="75000"/>
                          </a:schemeClr>
                        </a:solidFill>
                      </a:endParaRPr>
                    </a:p>
                  </a:txBody>
                  <a:tcPr anchor="ctr">
                    <a:solidFill>
                      <a:schemeClr val="tx2">
                        <a:lumMod val="20000"/>
                        <a:lumOff val="80000"/>
                      </a:schemeClr>
                    </a:solidFill>
                  </a:tcPr>
                </a:tc>
                <a:tc>
                  <a:txBody>
                    <a:bodyPr/>
                    <a:lstStyle/>
                    <a:p>
                      <a:pPr algn="ctr"/>
                      <a:r>
                        <a:rPr lang="de-DE" sz="2000" b="1" dirty="0" smtClean="0">
                          <a:solidFill>
                            <a:schemeClr val="accent1">
                              <a:lumMod val="75000"/>
                            </a:schemeClr>
                          </a:solidFill>
                        </a:rPr>
                        <a:t>Mietwohnungen</a:t>
                      </a:r>
                    </a:p>
                    <a:p>
                      <a:pPr algn="ctr"/>
                      <a:endParaRPr lang="de-DE" sz="2000" b="1" dirty="0" smtClean="0">
                        <a:solidFill>
                          <a:schemeClr val="accent1">
                            <a:lumMod val="75000"/>
                          </a:schemeClr>
                        </a:solidFill>
                      </a:endParaRPr>
                    </a:p>
                    <a:p>
                      <a:pPr algn="ctr"/>
                      <a:endParaRPr lang="de-DE" sz="2000" b="1" dirty="0" smtClean="0">
                        <a:solidFill>
                          <a:schemeClr val="accent1">
                            <a:lumMod val="75000"/>
                          </a:schemeClr>
                        </a:solidFill>
                      </a:endParaRPr>
                    </a:p>
                    <a:p>
                      <a:pPr algn="ctr"/>
                      <a:r>
                        <a:rPr lang="de-DE" sz="2000" b="1" dirty="0" err="1" smtClean="0">
                          <a:solidFill>
                            <a:schemeClr val="accent1">
                              <a:lumMod val="75000"/>
                            </a:schemeClr>
                          </a:solidFill>
                        </a:rPr>
                        <a:t>Alloggi</a:t>
                      </a:r>
                      <a:r>
                        <a:rPr lang="de-DE" sz="2000" b="1" dirty="0" smtClean="0">
                          <a:solidFill>
                            <a:schemeClr val="accent1">
                              <a:lumMod val="75000"/>
                            </a:schemeClr>
                          </a:solidFill>
                        </a:rPr>
                        <a:t> in </a:t>
                      </a:r>
                      <a:r>
                        <a:rPr lang="de-DE" sz="2000" b="1" dirty="0" err="1" smtClean="0">
                          <a:solidFill>
                            <a:schemeClr val="accent1">
                              <a:lumMod val="75000"/>
                            </a:schemeClr>
                          </a:solidFill>
                        </a:rPr>
                        <a:t>locazione</a:t>
                      </a:r>
                      <a:endParaRPr lang="en-US" sz="2000" b="1" dirty="0">
                        <a:solidFill>
                          <a:schemeClr val="accent1">
                            <a:lumMod val="75000"/>
                          </a:schemeClr>
                        </a:solidFill>
                      </a:endParaRPr>
                    </a:p>
                  </a:txBody>
                  <a:tcPr anchor="ctr">
                    <a:solidFill>
                      <a:schemeClr val="tx2">
                        <a:lumMod val="20000"/>
                        <a:lumOff val="80000"/>
                      </a:schemeClr>
                    </a:solidFill>
                  </a:tcPr>
                </a:tc>
                <a:tc>
                  <a:txBody>
                    <a:bodyPr/>
                    <a:lstStyle/>
                    <a:p>
                      <a:pPr marL="0" algn="ctr" defTabSz="914400" rtl="0" eaLnBrk="1" latinLnBrk="0" hangingPunct="1"/>
                      <a:r>
                        <a:rPr lang="de-DE" sz="2400" b="1" kern="1200" dirty="0" smtClean="0">
                          <a:solidFill>
                            <a:schemeClr val="bg1"/>
                          </a:solidFill>
                          <a:latin typeface="+mn-lt"/>
                          <a:ea typeface="+mn-ea"/>
                          <a:cs typeface="+mn-cs"/>
                        </a:rPr>
                        <a:t>WOBI-wohnungen</a:t>
                      </a:r>
                    </a:p>
                    <a:p>
                      <a:pPr marL="0" algn="ctr" defTabSz="914400" rtl="0" eaLnBrk="1" latinLnBrk="0" hangingPunct="1"/>
                      <a:endParaRPr lang="de-DE" sz="2400" b="1" kern="1200" dirty="0" smtClean="0">
                        <a:solidFill>
                          <a:schemeClr val="bg1"/>
                        </a:solidFill>
                        <a:latin typeface="+mn-lt"/>
                        <a:ea typeface="+mn-ea"/>
                        <a:cs typeface="+mn-cs"/>
                      </a:endParaRPr>
                    </a:p>
                    <a:p>
                      <a:pPr marL="0" algn="ctr" defTabSz="914400" rtl="0" eaLnBrk="1" latinLnBrk="0" hangingPunct="1"/>
                      <a:endParaRPr lang="de-DE" sz="2400" b="1" kern="1200" dirty="0" smtClean="0">
                        <a:solidFill>
                          <a:schemeClr val="bg1"/>
                        </a:solidFill>
                        <a:latin typeface="+mn-lt"/>
                        <a:ea typeface="+mn-ea"/>
                        <a:cs typeface="+mn-cs"/>
                      </a:endParaRPr>
                    </a:p>
                    <a:p>
                      <a:pPr marL="0" algn="ctr" defTabSz="914400" rtl="0" eaLnBrk="1" latinLnBrk="0" hangingPunct="1"/>
                      <a:r>
                        <a:rPr lang="de-DE" sz="2400" b="1" kern="1200" dirty="0" err="1" smtClean="0">
                          <a:solidFill>
                            <a:schemeClr val="bg1"/>
                          </a:solidFill>
                          <a:latin typeface="+mn-lt"/>
                          <a:ea typeface="+mn-ea"/>
                          <a:cs typeface="+mn-cs"/>
                        </a:rPr>
                        <a:t>Alloggi</a:t>
                      </a:r>
                      <a:r>
                        <a:rPr lang="de-DE" sz="2400" b="1" kern="1200" dirty="0" smtClean="0">
                          <a:solidFill>
                            <a:schemeClr val="bg1"/>
                          </a:solidFill>
                          <a:latin typeface="+mn-lt"/>
                          <a:ea typeface="+mn-ea"/>
                          <a:cs typeface="+mn-cs"/>
                        </a:rPr>
                        <a:t> IPES</a:t>
                      </a:r>
                      <a:endParaRPr lang="en-US" sz="2400" b="1" kern="1200" dirty="0">
                        <a:solidFill>
                          <a:schemeClr val="bg1"/>
                        </a:solidFill>
                        <a:latin typeface="+mn-lt"/>
                        <a:ea typeface="+mn-ea"/>
                        <a:cs typeface="+mn-cs"/>
                      </a:endParaRPr>
                    </a:p>
                  </a:txBody>
                  <a:tcPr anchor="ctr">
                    <a:solidFill>
                      <a:srgbClr val="0070C0"/>
                    </a:solidFill>
                  </a:tcPr>
                </a:tc>
              </a:tr>
              <a:tr h="1051451">
                <a:tc>
                  <a:txBody>
                    <a:bodyPr/>
                    <a:lstStyle/>
                    <a:p>
                      <a:pPr algn="ctr"/>
                      <a:r>
                        <a:rPr lang="en-US" sz="2400" b="0" kern="1200" dirty="0" smtClean="0">
                          <a:solidFill>
                            <a:schemeClr val="tx2"/>
                          </a:solidFill>
                          <a:latin typeface="+mj-lt"/>
                          <a:ea typeface="+mj-ea"/>
                          <a:cs typeface="+mj-cs"/>
                        </a:rPr>
                        <a:t>199.575 </a:t>
                      </a:r>
                    </a:p>
                    <a:p>
                      <a:pPr algn="ctr"/>
                      <a:r>
                        <a:rPr lang="de-DE" sz="2400" b="0" kern="1200" dirty="0" smtClean="0">
                          <a:solidFill>
                            <a:schemeClr val="tx2"/>
                          </a:solidFill>
                          <a:latin typeface="+mj-lt"/>
                          <a:ea typeface="+mj-ea"/>
                          <a:cs typeface="+mj-cs"/>
                        </a:rPr>
                        <a:t>100%</a:t>
                      </a:r>
                      <a:endParaRPr lang="en-US" sz="2400" b="0" kern="1200" dirty="0" smtClean="0">
                        <a:solidFill>
                          <a:schemeClr val="tx2"/>
                        </a:solidFill>
                        <a:latin typeface="+mj-lt"/>
                        <a:ea typeface="+mj-ea"/>
                        <a:cs typeface="+mj-cs"/>
                      </a:endParaRPr>
                    </a:p>
                  </a:txBody>
                  <a:tcPr anchor="ctr">
                    <a:solidFill>
                      <a:schemeClr val="tx2">
                        <a:lumMod val="20000"/>
                        <a:lumOff val="80000"/>
                      </a:schemeClr>
                    </a:solidFill>
                  </a:tcPr>
                </a:tc>
                <a:tc>
                  <a:txBody>
                    <a:bodyPr/>
                    <a:lstStyle/>
                    <a:p>
                      <a:pPr marL="0" algn="ctr" defTabSz="914400" rtl="0" eaLnBrk="1" latinLnBrk="0" hangingPunct="1"/>
                      <a:r>
                        <a:rPr lang="en-US" sz="2400" b="0" kern="1200" dirty="0" smtClean="0">
                          <a:solidFill>
                            <a:schemeClr val="tx2"/>
                          </a:solidFill>
                          <a:latin typeface="+mj-lt"/>
                          <a:ea typeface="+mj-ea"/>
                          <a:cs typeface="+mj-cs"/>
                        </a:rPr>
                        <a:t>150.531</a:t>
                      </a:r>
                    </a:p>
                    <a:p>
                      <a:pPr marL="0" algn="ctr" defTabSz="914400" rtl="0" eaLnBrk="1" latinLnBrk="0" hangingPunct="1"/>
                      <a:r>
                        <a:rPr lang="en-US" sz="2400" b="0" kern="1200" dirty="0" smtClean="0">
                          <a:solidFill>
                            <a:schemeClr val="tx2"/>
                          </a:solidFill>
                          <a:latin typeface="+mj-lt"/>
                          <a:ea typeface="+mj-ea"/>
                          <a:cs typeface="+mj-cs"/>
                        </a:rPr>
                        <a:t>75,42%</a:t>
                      </a:r>
                      <a:endParaRPr lang="en-US" sz="2400" b="0" kern="1200" dirty="0">
                        <a:solidFill>
                          <a:schemeClr val="tx2"/>
                        </a:solidFill>
                        <a:latin typeface="+mj-lt"/>
                        <a:ea typeface="+mj-ea"/>
                        <a:cs typeface="+mj-cs"/>
                      </a:endParaRPr>
                    </a:p>
                  </a:txBody>
                  <a:tcPr anchor="ctr">
                    <a:solidFill>
                      <a:schemeClr val="tx2">
                        <a:lumMod val="20000"/>
                        <a:lumOff val="80000"/>
                      </a:schemeClr>
                    </a:solidFill>
                  </a:tcPr>
                </a:tc>
                <a:tc>
                  <a:txBody>
                    <a:bodyPr/>
                    <a:lstStyle/>
                    <a:p>
                      <a:pPr marL="0" algn="ctr" defTabSz="914400" rtl="0" eaLnBrk="1" latinLnBrk="0" hangingPunct="1"/>
                      <a:r>
                        <a:rPr lang="en-US" sz="2400" b="0" kern="1200" dirty="0" smtClean="0">
                          <a:solidFill>
                            <a:schemeClr val="tx2"/>
                          </a:solidFill>
                          <a:latin typeface="+mj-lt"/>
                          <a:ea typeface="+mj-ea"/>
                          <a:cs typeface="+mj-cs"/>
                        </a:rPr>
                        <a:t>49.044</a:t>
                      </a:r>
                    </a:p>
                    <a:p>
                      <a:pPr marL="0" algn="ctr" defTabSz="914400" rtl="0" eaLnBrk="1" latinLnBrk="0" hangingPunct="1"/>
                      <a:r>
                        <a:rPr lang="en-US" sz="2400" b="0" kern="1200" dirty="0" smtClean="0">
                          <a:solidFill>
                            <a:schemeClr val="tx2"/>
                          </a:solidFill>
                          <a:latin typeface="+mj-lt"/>
                          <a:ea typeface="+mj-ea"/>
                          <a:cs typeface="+mj-cs"/>
                        </a:rPr>
                        <a:t>24,57%</a:t>
                      </a:r>
                      <a:endParaRPr lang="en-US" sz="2400" b="0" kern="1200" dirty="0">
                        <a:solidFill>
                          <a:schemeClr val="tx2"/>
                        </a:solidFill>
                        <a:latin typeface="+mj-lt"/>
                        <a:ea typeface="+mj-ea"/>
                        <a:cs typeface="+mj-cs"/>
                      </a:endParaRPr>
                    </a:p>
                  </a:txBody>
                  <a:tcPr anchor="ctr">
                    <a:solidFill>
                      <a:schemeClr val="tx2">
                        <a:lumMod val="20000"/>
                        <a:lumOff val="80000"/>
                      </a:schemeClr>
                    </a:solidFill>
                  </a:tcPr>
                </a:tc>
                <a:tc>
                  <a:txBody>
                    <a:bodyPr/>
                    <a:lstStyle/>
                    <a:p>
                      <a:pPr algn="ctr"/>
                      <a:r>
                        <a:rPr lang="en-US" sz="2400" b="1" dirty="0" smtClean="0">
                          <a:solidFill>
                            <a:schemeClr val="bg1"/>
                          </a:solidFill>
                        </a:rPr>
                        <a:t>13.271</a:t>
                      </a:r>
                    </a:p>
                    <a:p>
                      <a:pPr algn="ctr"/>
                      <a:r>
                        <a:rPr lang="en-US" sz="2400" b="1" dirty="0" smtClean="0">
                          <a:solidFill>
                            <a:schemeClr val="bg1"/>
                          </a:solidFill>
                        </a:rPr>
                        <a:t>6,65%</a:t>
                      </a:r>
                      <a:endParaRPr lang="en-US" sz="2400" b="1" dirty="0">
                        <a:solidFill>
                          <a:schemeClr val="bg1"/>
                        </a:solidFill>
                      </a:endParaRPr>
                    </a:p>
                  </a:txBody>
                  <a:tcPr anchor="ctr">
                    <a:solidFill>
                      <a:srgbClr val="0070C0"/>
                    </a:solidFill>
                  </a:tcPr>
                </a:tc>
              </a:tr>
            </a:tbl>
          </a:graphicData>
        </a:graphic>
      </p:graphicFrame>
    </p:spTree>
    <p:extLst>
      <p:ext uri="{BB962C8B-B14F-4D97-AF65-F5344CB8AC3E}">
        <p14:creationId xmlns:p14="http://schemas.microsoft.com/office/powerpoint/2010/main" val="340542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1412777"/>
            <a:ext cx="8229600" cy="3816424"/>
          </a:xfrm>
        </p:spPr>
        <p:txBody>
          <a:bodyPr/>
          <a:lstStyle/>
          <a:p>
            <a:pPr marL="0" indent="0">
              <a:buNone/>
            </a:pPr>
            <a:endParaRPr lang="de-DE" dirty="0" smtClean="0"/>
          </a:p>
          <a:p>
            <a:pPr marL="0" indent="0" algn="ctr">
              <a:buNone/>
            </a:pPr>
            <a:endParaRPr lang="de-DE" sz="4400" b="1" dirty="0" smtClean="0">
              <a:solidFill>
                <a:schemeClr val="accent1">
                  <a:lumMod val="75000"/>
                </a:schemeClr>
              </a:solidFill>
            </a:endParaRPr>
          </a:p>
          <a:p>
            <a:pPr marL="0" indent="0" algn="ctr">
              <a:buNone/>
            </a:pPr>
            <a:r>
              <a:rPr lang="de-DE" sz="4400" b="1" dirty="0" smtClean="0">
                <a:solidFill>
                  <a:schemeClr val="accent1">
                    <a:lumMod val="75000"/>
                  </a:schemeClr>
                </a:solidFill>
              </a:rPr>
              <a:t>Danke für die Aufmerksamkeit!</a:t>
            </a:r>
          </a:p>
          <a:p>
            <a:pPr marL="0" indent="0" algn="ctr">
              <a:buNone/>
            </a:pPr>
            <a:r>
              <a:rPr lang="de-DE" sz="4400" b="1" dirty="0">
                <a:solidFill>
                  <a:schemeClr val="accent1">
                    <a:lumMod val="75000"/>
                  </a:schemeClr>
                </a:solidFill>
              </a:rPr>
              <a:t>         </a:t>
            </a:r>
            <a:r>
              <a:rPr lang="de-DE" sz="4400" b="1" dirty="0" smtClean="0">
                <a:solidFill>
                  <a:schemeClr val="accent1">
                    <a:lumMod val="75000"/>
                  </a:schemeClr>
                </a:solidFill>
              </a:rPr>
              <a:t>Grazie per </a:t>
            </a:r>
            <a:r>
              <a:rPr lang="de-DE" sz="4400" b="1" dirty="0" err="1" smtClean="0">
                <a:solidFill>
                  <a:schemeClr val="accent1">
                    <a:lumMod val="75000"/>
                  </a:schemeClr>
                </a:solidFill>
              </a:rPr>
              <a:t>l‘attenzione</a:t>
            </a:r>
            <a:r>
              <a:rPr lang="de-DE" sz="4400" b="1" dirty="0" smtClean="0">
                <a:solidFill>
                  <a:schemeClr val="accent1">
                    <a:lumMod val="75000"/>
                  </a:schemeClr>
                </a:solidFill>
              </a:rPr>
              <a:t>.</a:t>
            </a:r>
            <a:endParaRPr lang="de-DE" sz="4400" b="1" dirty="0">
              <a:solidFill>
                <a:schemeClr val="accent1">
                  <a:lumMod val="7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46140"/>
            <a:ext cx="3168352" cy="49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398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936104"/>
          </a:xfrm>
        </p:spPr>
        <p:txBody>
          <a:bodyPr>
            <a:normAutofit/>
          </a:bodyPr>
          <a:lstStyle/>
          <a:p>
            <a:pPr algn="l"/>
            <a:r>
              <a:rPr lang="de-DE" sz="3600" b="1" dirty="0" smtClean="0">
                <a:solidFill>
                  <a:schemeClr val="tx2"/>
                </a:solidFill>
              </a:rPr>
              <a:t>Institutioneller Zweck – Fine </a:t>
            </a:r>
            <a:r>
              <a:rPr lang="de-DE" sz="3600" b="1" dirty="0" err="1" smtClean="0">
                <a:solidFill>
                  <a:schemeClr val="tx2"/>
                </a:solidFill>
              </a:rPr>
              <a:t>istituzionale</a:t>
            </a:r>
            <a:endParaRPr lang="en-US" sz="3600" b="1" dirty="0">
              <a:solidFill>
                <a:schemeClr val="tx2"/>
              </a:solidFill>
            </a:endParaRPr>
          </a:p>
        </p:txBody>
      </p:sp>
      <p:sp>
        <p:nvSpPr>
          <p:cNvPr id="4" name="Inhaltsplatzhalter 3"/>
          <p:cNvSpPr>
            <a:spLocks noGrp="1"/>
          </p:cNvSpPr>
          <p:nvPr>
            <p:ph idx="1"/>
          </p:nvPr>
        </p:nvSpPr>
        <p:spPr>
          <a:xfrm>
            <a:off x="457200" y="2060848"/>
            <a:ext cx="8229600" cy="4065315"/>
          </a:xfrm>
        </p:spPr>
        <p:txBody>
          <a:bodyPr>
            <a:normAutofit/>
          </a:bodyPr>
          <a:lstStyle/>
          <a:p>
            <a:r>
              <a:rPr lang="de-DE" sz="2400" dirty="0">
                <a:solidFill>
                  <a:schemeClr val="tx2"/>
                </a:solidFill>
              </a:rPr>
              <a:t>Das WOBI hat den Hauptauftrag der Bevölkerung leistbare Mietwohnungen zur Verfügung zu stellen und leistet somit einen wichtigen sozialen Auftrag. </a:t>
            </a:r>
            <a:endParaRPr lang="de-DE" sz="2400" dirty="0" smtClean="0">
              <a:solidFill>
                <a:schemeClr val="tx2"/>
              </a:solidFill>
            </a:endParaRPr>
          </a:p>
          <a:p>
            <a:endParaRPr lang="de-DE" sz="2400" dirty="0" smtClean="0">
              <a:solidFill>
                <a:schemeClr val="tx2"/>
              </a:solidFill>
            </a:endParaRPr>
          </a:p>
          <a:p>
            <a:pPr marL="0" indent="0">
              <a:buNone/>
            </a:pPr>
            <a:endParaRPr lang="de-DE" sz="2400" dirty="0">
              <a:solidFill>
                <a:schemeClr val="tx2"/>
              </a:solidFill>
            </a:endParaRPr>
          </a:p>
          <a:p>
            <a:r>
              <a:rPr lang="de-DE" sz="2400" dirty="0" err="1" smtClean="0">
                <a:solidFill>
                  <a:schemeClr val="tx2"/>
                </a:solidFill>
              </a:rPr>
              <a:t>L‘Istituto</a:t>
            </a:r>
            <a:r>
              <a:rPr lang="de-DE" sz="2400" dirty="0" smtClean="0">
                <a:solidFill>
                  <a:schemeClr val="tx2"/>
                </a:solidFill>
              </a:rPr>
              <a:t> ha </a:t>
            </a:r>
            <a:r>
              <a:rPr lang="de-DE" sz="2400" dirty="0" err="1" smtClean="0">
                <a:solidFill>
                  <a:schemeClr val="tx2"/>
                </a:solidFill>
              </a:rPr>
              <a:t>come</a:t>
            </a:r>
            <a:r>
              <a:rPr lang="de-DE" sz="2400" dirty="0" smtClean="0">
                <a:solidFill>
                  <a:schemeClr val="tx2"/>
                </a:solidFill>
              </a:rPr>
              <a:t> </a:t>
            </a:r>
            <a:r>
              <a:rPr lang="de-DE" sz="2400" dirty="0" err="1" smtClean="0">
                <a:solidFill>
                  <a:schemeClr val="tx2"/>
                </a:solidFill>
              </a:rPr>
              <a:t>compito</a:t>
            </a:r>
            <a:r>
              <a:rPr lang="de-DE" sz="2400" dirty="0" smtClean="0">
                <a:solidFill>
                  <a:schemeClr val="tx2"/>
                </a:solidFill>
              </a:rPr>
              <a:t> </a:t>
            </a:r>
            <a:r>
              <a:rPr lang="de-DE" sz="2400" dirty="0" err="1" smtClean="0">
                <a:solidFill>
                  <a:schemeClr val="tx2"/>
                </a:solidFill>
              </a:rPr>
              <a:t>principale</a:t>
            </a:r>
            <a:r>
              <a:rPr lang="de-DE" sz="2400" dirty="0" smtClean="0">
                <a:solidFill>
                  <a:schemeClr val="tx2"/>
                </a:solidFill>
              </a:rPr>
              <a:t> </a:t>
            </a:r>
            <a:r>
              <a:rPr lang="de-DE" sz="2400" dirty="0" err="1" smtClean="0">
                <a:solidFill>
                  <a:schemeClr val="tx2"/>
                </a:solidFill>
              </a:rPr>
              <a:t>mettere</a:t>
            </a:r>
            <a:r>
              <a:rPr lang="de-DE" sz="2400" dirty="0" smtClean="0">
                <a:solidFill>
                  <a:schemeClr val="tx2"/>
                </a:solidFill>
              </a:rPr>
              <a:t> a </a:t>
            </a:r>
            <a:r>
              <a:rPr lang="de-DE" sz="2400" dirty="0" err="1" smtClean="0">
                <a:solidFill>
                  <a:schemeClr val="tx2"/>
                </a:solidFill>
              </a:rPr>
              <a:t>disposizione</a:t>
            </a:r>
            <a:r>
              <a:rPr lang="de-DE" sz="2400" dirty="0" smtClean="0">
                <a:solidFill>
                  <a:schemeClr val="tx2"/>
                </a:solidFill>
              </a:rPr>
              <a:t> della </a:t>
            </a:r>
            <a:r>
              <a:rPr lang="de-DE" sz="2400" dirty="0" err="1" smtClean="0">
                <a:solidFill>
                  <a:schemeClr val="tx2"/>
                </a:solidFill>
              </a:rPr>
              <a:t>popolazione</a:t>
            </a:r>
            <a:r>
              <a:rPr lang="de-DE" sz="2400" dirty="0" smtClean="0">
                <a:solidFill>
                  <a:schemeClr val="tx2"/>
                </a:solidFill>
              </a:rPr>
              <a:t> </a:t>
            </a:r>
            <a:r>
              <a:rPr lang="de-DE" sz="2400" dirty="0" err="1" smtClean="0">
                <a:solidFill>
                  <a:schemeClr val="tx2"/>
                </a:solidFill>
              </a:rPr>
              <a:t>alloggi</a:t>
            </a:r>
            <a:r>
              <a:rPr lang="de-DE" sz="2400" dirty="0" smtClean="0">
                <a:solidFill>
                  <a:schemeClr val="tx2"/>
                </a:solidFill>
              </a:rPr>
              <a:t> ad </a:t>
            </a:r>
            <a:r>
              <a:rPr lang="de-DE" sz="2400" dirty="0" err="1" smtClean="0">
                <a:solidFill>
                  <a:schemeClr val="tx2"/>
                </a:solidFill>
              </a:rPr>
              <a:t>affitti</a:t>
            </a:r>
            <a:r>
              <a:rPr lang="de-DE" sz="2400" dirty="0" smtClean="0">
                <a:solidFill>
                  <a:schemeClr val="tx2"/>
                </a:solidFill>
              </a:rPr>
              <a:t> </a:t>
            </a:r>
            <a:r>
              <a:rPr lang="de-DE" sz="2400" dirty="0" err="1" smtClean="0">
                <a:solidFill>
                  <a:schemeClr val="tx2"/>
                </a:solidFill>
              </a:rPr>
              <a:t>sostenibili</a:t>
            </a:r>
            <a:r>
              <a:rPr lang="de-DE" sz="2400" dirty="0" smtClean="0">
                <a:solidFill>
                  <a:schemeClr val="tx2"/>
                </a:solidFill>
              </a:rPr>
              <a:t>, </a:t>
            </a:r>
            <a:r>
              <a:rPr lang="de-DE" sz="2400" dirty="0" err="1" smtClean="0">
                <a:solidFill>
                  <a:schemeClr val="tx2"/>
                </a:solidFill>
              </a:rPr>
              <a:t>assumendo</a:t>
            </a:r>
            <a:r>
              <a:rPr lang="de-DE" sz="2400" dirty="0" smtClean="0">
                <a:solidFill>
                  <a:schemeClr val="tx2"/>
                </a:solidFill>
              </a:rPr>
              <a:t> </a:t>
            </a:r>
            <a:r>
              <a:rPr lang="de-DE" sz="2400" dirty="0" err="1" smtClean="0">
                <a:solidFill>
                  <a:schemeClr val="tx2"/>
                </a:solidFill>
              </a:rPr>
              <a:t>così</a:t>
            </a:r>
            <a:r>
              <a:rPr lang="de-DE" sz="2400" dirty="0" smtClean="0">
                <a:solidFill>
                  <a:schemeClr val="tx2"/>
                </a:solidFill>
              </a:rPr>
              <a:t> </a:t>
            </a:r>
            <a:r>
              <a:rPr lang="de-DE" sz="2400" dirty="0" err="1" smtClean="0">
                <a:solidFill>
                  <a:schemeClr val="tx2"/>
                </a:solidFill>
              </a:rPr>
              <a:t>un</a:t>
            </a:r>
            <a:r>
              <a:rPr lang="de-DE" sz="2400" dirty="0" smtClean="0">
                <a:solidFill>
                  <a:schemeClr val="tx2"/>
                </a:solidFill>
              </a:rPr>
              <a:t> </a:t>
            </a:r>
            <a:r>
              <a:rPr lang="de-DE" sz="2400" dirty="0" err="1" smtClean="0">
                <a:solidFill>
                  <a:schemeClr val="tx2"/>
                </a:solidFill>
              </a:rPr>
              <a:t>importante</a:t>
            </a:r>
            <a:r>
              <a:rPr lang="de-DE" sz="2400" dirty="0" smtClean="0">
                <a:solidFill>
                  <a:schemeClr val="tx2"/>
                </a:solidFill>
              </a:rPr>
              <a:t> </a:t>
            </a:r>
            <a:r>
              <a:rPr lang="de-DE" sz="2400" dirty="0" err="1" smtClean="0">
                <a:solidFill>
                  <a:schemeClr val="tx2"/>
                </a:solidFill>
              </a:rPr>
              <a:t>ruolo</a:t>
            </a:r>
            <a:r>
              <a:rPr lang="de-DE" sz="2400" dirty="0" smtClean="0">
                <a:solidFill>
                  <a:schemeClr val="tx2"/>
                </a:solidFill>
              </a:rPr>
              <a:t> </a:t>
            </a:r>
            <a:r>
              <a:rPr lang="de-DE" sz="2400" dirty="0" err="1" smtClean="0">
                <a:solidFill>
                  <a:schemeClr val="tx2"/>
                </a:solidFill>
              </a:rPr>
              <a:t>sociale</a:t>
            </a:r>
            <a:r>
              <a:rPr lang="de-DE" sz="2400" dirty="0" smtClean="0">
                <a:solidFill>
                  <a:schemeClr val="tx1">
                    <a:lumMod val="50000"/>
                    <a:lumOff val="50000"/>
                  </a:schemeClr>
                </a:solidFill>
              </a:rPr>
              <a:t>.</a:t>
            </a:r>
            <a:endParaRPr lang="de-DE" sz="2400" dirty="0">
              <a:solidFill>
                <a:schemeClr val="tx1">
                  <a:lumMod val="50000"/>
                  <a:lumOff val="50000"/>
                </a:schemeClr>
              </a:solidFill>
            </a:endParaRPr>
          </a:p>
        </p:txBody>
      </p:sp>
    </p:spTree>
    <p:extLst>
      <p:ext uri="{BB962C8B-B14F-4D97-AF65-F5344CB8AC3E}">
        <p14:creationId xmlns:p14="http://schemas.microsoft.com/office/powerpoint/2010/main" val="9027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836613"/>
            <a:ext cx="9140825"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2" descr="C:\Documents and Settings\teti\Desktop\logo_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5888"/>
            <a:ext cx="43259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p:nvCxnSpPr>
        <p:spPr>
          <a:xfrm>
            <a:off x="0" y="83661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3648075" y="359541"/>
            <a:ext cx="5387975" cy="522288"/>
          </a:xfrm>
          <a:prstGeom prst="rect">
            <a:avLst/>
          </a:prstGeom>
          <a:noFill/>
        </p:spPr>
        <p:txBody>
          <a:bodyPr>
            <a:spAutoFit/>
          </a:bodyPr>
          <a:lstStyle/>
          <a:p>
            <a:pPr algn="r" fontAlgn="auto">
              <a:spcBef>
                <a:spcPts val="0"/>
              </a:spcBef>
              <a:spcAft>
                <a:spcPts val="0"/>
              </a:spcAft>
              <a:defRPr/>
            </a:pPr>
            <a:r>
              <a:rPr lang="de-DE" sz="2800" b="1" dirty="0" err="1" smtClean="0">
                <a:solidFill>
                  <a:schemeClr val="accent1">
                    <a:lumMod val="75000"/>
                  </a:schemeClr>
                </a:solidFill>
                <a:latin typeface="+mn-lt"/>
              </a:rPr>
              <a:t>Kaiserau</a:t>
            </a:r>
            <a:r>
              <a:rPr lang="de-DE" sz="2800" b="1" dirty="0" smtClean="0">
                <a:solidFill>
                  <a:schemeClr val="accent1">
                    <a:lumMod val="75000"/>
                  </a:schemeClr>
                </a:solidFill>
                <a:latin typeface="+mn-lt"/>
              </a:rPr>
              <a:t> – Casanova </a:t>
            </a:r>
            <a:r>
              <a:rPr lang="de-DE" sz="2800" b="1" dirty="0" err="1" smtClean="0">
                <a:solidFill>
                  <a:schemeClr val="accent1">
                    <a:lumMod val="75000"/>
                  </a:schemeClr>
                </a:solidFill>
                <a:latin typeface="+mn-lt"/>
              </a:rPr>
              <a:t>Bz</a:t>
            </a:r>
            <a:endParaRPr lang="en-US" sz="2800" b="1" dirty="0">
              <a:solidFill>
                <a:schemeClr val="accent1">
                  <a:lumMod val="75000"/>
                </a:schemeClr>
              </a:solidFill>
              <a:latin typeface="+mn-lt"/>
            </a:endParaRPr>
          </a:p>
        </p:txBody>
      </p:sp>
    </p:spTree>
    <p:extLst>
      <p:ext uri="{BB962C8B-B14F-4D97-AF65-F5344CB8AC3E}">
        <p14:creationId xmlns:p14="http://schemas.microsoft.com/office/powerpoint/2010/main" val="130513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868958"/>
          </a:xfrm>
        </p:spPr>
        <p:txBody>
          <a:bodyPr anchor="t"/>
          <a:lstStyle/>
          <a:p>
            <a:r>
              <a:rPr lang="de-DE" b="1" dirty="0" err="1" smtClean="0">
                <a:solidFill>
                  <a:schemeClr val="tx2"/>
                </a:solidFill>
              </a:rPr>
              <a:t>Servizi</a:t>
            </a:r>
            <a:r>
              <a:rPr lang="de-DE" b="1" dirty="0" smtClean="0">
                <a:solidFill>
                  <a:schemeClr val="tx2"/>
                </a:solidFill>
              </a:rPr>
              <a:t> - Dienstleistungen</a:t>
            </a:r>
            <a:endParaRPr lang="de-DE" b="1" dirty="0">
              <a:solidFill>
                <a:schemeClr val="tx2"/>
              </a:solidFill>
            </a:endParaRPr>
          </a:p>
        </p:txBody>
      </p:sp>
      <p:sp>
        <p:nvSpPr>
          <p:cNvPr id="3" name="Inhaltsplatzhalter 2"/>
          <p:cNvSpPr>
            <a:spLocks noGrp="1"/>
          </p:cNvSpPr>
          <p:nvPr>
            <p:ph idx="1"/>
          </p:nvPr>
        </p:nvSpPr>
        <p:spPr>
          <a:xfrm>
            <a:off x="827584" y="1268760"/>
            <a:ext cx="7859216" cy="5328592"/>
          </a:xfrm>
        </p:spPr>
        <p:txBody>
          <a:bodyPr>
            <a:noAutofit/>
          </a:bodyPr>
          <a:lstStyle/>
          <a:p>
            <a:pPr>
              <a:defRPr/>
            </a:pPr>
            <a:endParaRPr lang="de-DE" sz="2000" dirty="0" smtClean="0">
              <a:solidFill>
                <a:schemeClr val="tx2"/>
              </a:solidFill>
            </a:endParaRPr>
          </a:p>
          <a:p>
            <a:pPr>
              <a:defRPr/>
            </a:pPr>
            <a:r>
              <a:rPr lang="de-DE" sz="2000" dirty="0" err="1" smtClean="0">
                <a:solidFill>
                  <a:schemeClr val="tx2"/>
                </a:solidFill>
              </a:rPr>
              <a:t>Amministrazione</a:t>
            </a:r>
            <a:r>
              <a:rPr lang="de-DE" sz="2000" dirty="0" smtClean="0">
                <a:solidFill>
                  <a:schemeClr val="tx2"/>
                </a:solidFill>
              </a:rPr>
              <a:t> </a:t>
            </a:r>
            <a:r>
              <a:rPr lang="de-DE" sz="2000" dirty="0">
                <a:solidFill>
                  <a:schemeClr val="tx2"/>
                </a:solidFill>
              </a:rPr>
              <a:t>di </a:t>
            </a:r>
            <a:r>
              <a:rPr lang="de-DE" sz="2000" dirty="0" err="1">
                <a:solidFill>
                  <a:schemeClr val="tx2"/>
                </a:solidFill>
              </a:rPr>
              <a:t>alloggi</a:t>
            </a:r>
            <a:r>
              <a:rPr lang="de-DE" sz="2000" dirty="0">
                <a:solidFill>
                  <a:schemeClr val="tx2"/>
                </a:solidFill>
              </a:rPr>
              <a:t> e </a:t>
            </a:r>
            <a:r>
              <a:rPr lang="de-DE" sz="2000" dirty="0" err="1">
                <a:solidFill>
                  <a:schemeClr val="tx2"/>
                </a:solidFill>
              </a:rPr>
              <a:t>edifici</a:t>
            </a:r>
            <a:r>
              <a:rPr lang="de-DE" sz="2000" dirty="0">
                <a:solidFill>
                  <a:schemeClr val="tx2"/>
                </a:solidFill>
              </a:rPr>
              <a:t> </a:t>
            </a:r>
          </a:p>
          <a:p>
            <a:pPr marL="0" indent="0">
              <a:buNone/>
              <a:defRPr/>
            </a:pPr>
            <a:r>
              <a:rPr lang="de-DE" sz="2000" dirty="0" smtClean="0">
                <a:solidFill>
                  <a:schemeClr val="tx2"/>
                </a:solidFill>
              </a:rPr>
              <a:t>	Verwaltung </a:t>
            </a:r>
            <a:r>
              <a:rPr lang="de-DE" sz="2000" dirty="0">
                <a:solidFill>
                  <a:schemeClr val="tx2"/>
                </a:solidFill>
              </a:rPr>
              <a:t>von Wohnungen und Gebäuden</a:t>
            </a:r>
          </a:p>
          <a:p>
            <a:pPr>
              <a:defRPr/>
            </a:pPr>
            <a:r>
              <a:rPr lang="de-DE" sz="2000" dirty="0" err="1">
                <a:solidFill>
                  <a:schemeClr val="tx2"/>
                </a:solidFill>
              </a:rPr>
              <a:t>Assegnazione</a:t>
            </a:r>
            <a:r>
              <a:rPr lang="de-DE" sz="2000" dirty="0">
                <a:solidFill>
                  <a:schemeClr val="tx2"/>
                </a:solidFill>
              </a:rPr>
              <a:t> </a:t>
            </a:r>
            <a:r>
              <a:rPr lang="de-DE" sz="2000" dirty="0" err="1">
                <a:solidFill>
                  <a:schemeClr val="tx2"/>
                </a:solidFill>
              </a:rPr>
              <a:t>con</a:t>
            </a:r>
            <a:r>
              <a:rPr lang="de-DE" sz="2000" dirty="0">
                <a:solidFill>
                  <a:schemeClr val="tx2"/>
                </a:solidFill>
              </a:rPr>
              <a:t> </a:t>
            </a:r>
            <a:r>
              <a:rPr lang="de-DE" sz="2000" dirty="0" err="1">
                <a:solidFill>
                  <a:schemeClr val="tx2"/>
                </a:solidFill>
              </a:rPr>
              <a:t>graduatorie</a:t>
            </a:r>
            <a:r>
              <a:rPr lang="de-DE" sz="2000" dirty="0">
                <a:solidFill>
                  <a:schemeClr val="tx2"/>
                </a:solidFill>
              </a:rPr>
              <a:t> </a:t>
            </a:r>
            <a:endParaRPr lang="de-DE" sz="2000" dirty="0" smtClean="0">
              <a:solidFill>
                <a:schemeClr val="tx2"/>
              </a:solidFill>
            </a:endParaRPr>
          </a:p>
          <a:p>
            <a:pPr marL="0" indent="0">
              <a:buNone/>
              <a:defRPr/>
            </a:pPr>
            <a:r>
              <a:rPr lang="de-DE" sz="2000" dirty="0">
                <a:solidFill>
                  <a:schemeClr val="tx2"/>
                </a:solidFill>
              </a:rPr>
              <a:t>	</a:t>
            </a:r>
            <a:r>
              <a:rPr lang="de-DE" sz="2000" dirty="0" smtClean="0">
                <a:solidFill>
                  <a:schemeClr val="tx2"/>
                </a:solidFill>
              </a:rPr>
              <a:t> </a:t>
            </a:r>
            <a:r>
              <a:rPr lang="de-DE" sz="2000" dirty="0" err="1">
                <a:solidFill>
                  <a:schemeClr val="tx2"/>
                </a:solidFill>
              </a:rPr>
              <a:t>Zuwesiung</a:t>
            </a:r>
            <a:r>
              <a:rPr lang="de-DE" sz="2000" dirty="0">
                <a:solidFill>
                  <a:schemeClr val="tx2"/>
                </a:solidFill>
              </a:rPr>
              <a:t> </a:t>
            </a:r>
            <a:r>
              <a:rPr lang="de-DE" sz="2000" dirty="0" smtClean="0">
                <a:solidFill>
                  <a:schemeClr val="tx2"/>
                </a:solidFill>
              </a:rPr>
              <a:t>aufgrund von Rangordnungen</a:t>
            </a:r>
            <a:endParaRPr lang="de-DE" sz="2000" dirty="0">
              <a:solidFill>
                <a:schemeClr val="tx2"/>
              </a:solidFill>
            </a:endParaRPr>
          </a:p>
          <a:p>
            <a:pPr>
              <a:defRPr/>
            </a:pPr>
            <a:r>
              <a:rPr lang="de-DE" sz="2000" dirty="0" err="1">
                <a:solidFill>
                  <a:schemeClr val="tx2"/>
                </a:solidFill>
              </a:rPr>
              <a:t>Collaborazione</a:t>
            </a:r>
            <a:r>
              <a:rPr lang="de-DE" sz="2000" dirty="0">
                <a:solidFill>
                  <a:schemeClr val="tx2"/>
                </a:solidFill>
              </a:rPr>
              <a:t> </a:t>
            </a:r>
            <a:r>
              <a:rPr lang="de-DE" sz="2000" dirty="0" err="1">
                <a:solidFill>
                  <a:schemeClr val="tx2"/>
                </a:solidFill>
              </a:rPr>
              <a:t>con</a:t>
            </a:r>
            <a:r>
              <a:rPr lang="de-DE" sz="2000" dirty="0">
                <a:solidFill>
                  <a:schemeClr val="tx2"/>
                </a:solidFill>
              </a:rPr>
              <a:t> la </a:t>
            </a:r>
            <a:r>
              <a:rPr lang="de-DE" sz="2000" dirty="0" err="1">
                <a:solidFill>
                  <a:schemeClr val="tx2"/>
                </a:solidFill>
              </a:rPr>
              <a:t>rete</a:t>
            </a:r>
            <a:r>
              <a:rPr lang="de-DE" sz="2000" dirty="0">
                <a:solidFill>
                  <a:schemeClr val="tx2"/>
                </a:solidFill>
              </a:rPr>
              <a:t> </a:t>
            </a:r>
            <a:r>
              <a:rPr lang="de-DE" sz="2000" dirty="0" err="1">
                <a:solidFill>
                  <a:schemeClr val="tx2"/>
                </a:solidFill>
              </a:rPr>
              <a:t>sociale</a:t>
            </a:r>
            <a:r>
              <a:rPr lang="de-DE" sz="2000" dirty="0">
                <a:solidFill>
                  <a:schemeClr val="tx2"/>
                </a:solidFill>
              </a:rPr>
              <a:t> </a:t>
            </a:r>
            <a:endParaRPr lang="de-DE" sz="2000" dirty="0" smtClean="0">
              <a:solidFill>
                <a:schemeClr val="tx2"/>
              </a:solidFill>
            </a:endParaRPr>
          </a:p>
          <a:p>
            <a:pPr marL="0" indent="0">
              <a:buNone/>
              <a:defRPr/>
            </a:pPr>
            <a:r>
              <a:rPr lang="de-DE" sz="2000" dirty="0">
                <a:solidFill>
                  <a:schemeClr val="tx2"/>
                </a:solidFill>
              </a:rPr>
              <a:t>	</a:t>
            </a:r>
            <a:r>
              <a:rPr lang="de-DE" sz="2000" dirty="0" smtClean="0">
                <a:solidFill>
                  <a:schemeClr val="tx2"/>
                </a:solidFill>
              </a:rPr>
              <a:t> </a:t>
            </a:r>
            <a:r>
              <a:rPr lang="de-DE" sz="2000" dirty="0">
                <a:solidFill>
                  <a:schemeClr val="tx2"/>
                </a:solidFill>
              </a:rPr>
              <a:t>Zusammenarbeit mit </a:t>
            </a:r>
            <a:r>
              <a:rPr lang="de-DE" sz="2000" dirty="0" smtClean="0">
                <a:solidFill>
                  <a:schemeClr val="tx2"/>
                </a:solidFill>
              </a:rPr>
              <a:t>dem sozialen Netzwerk</a:t>
            </a:r>
            <a:endParaRPr lang="de-DE" sz="2000" dirty="0">
              <a:solidFill>
                <a:schemeClr val="tx2"/>
              </a:solidFill>
            </a:endParaRPr>
          </a:p>
          <a:p>
            <a:pPr>
              <a:defRPr/>
            </a:pPr>
            <a:r>
              <a:rPr lang="de-DE" sz="2000" dirty="0" err="1" smtClean="0">
                <a:solidFill>
                  <a:schemeClr val="tx2"/>
                </a:solidFill>
              </a:rPr>
              <a:t>Manutenzione</a:t>
            </a:r>
            <a:r>
              <a:rPr lang="de-DE" sz="2000" dirty="0" smtClean="0">
                <a:solidFill>
                  <a:schemeClr val="tx2"/>
                </a:solidFill>
              </a:rPr>
              <a:t>:  </a:t>
            </a:r>
            <a:r>
              <a:rPr lang="de-DE" sz="2000" dirty="0">
                <a:solidFill>
                  <a:schemeClr val="tx2"/>
                </a:solidFill>
              </a:rPr>
              <a:t>11.000 </a:t>
            </a:r>
            <a:r>
              <a:rPr lang="de-DE" sz="2000" dirty="0" err="1" smtClean="0">
                <a:solidFill>
                  <a:schemeClr val="tx2"/>
                </a:solidFill>
              </a:rPr>
              <a:t>segnalazioni</a:t>
            </a:r>
            <a:r>
              <a:rPr lang="de-DE" sz="2000" dirty="0" smtClean="0">
                <a:solidFill>
                  <a:schemeClr val="tx2"/>
                </a:solidFill>
              </a:rPr>
              <a:t> </a:t>
            </a:r>
            <a:r>
              <a:rPr lang="de-DE" sz="2000" dirty="0" err="1" smtClean="0">
                <a:solidFill>
                  <a:schemeClr val="tx2"/>
                </a:solidFill>
              </a:rPr>
              <a:t>guasti</a:t>
            </a:r>
            <a:r>
              <a:rPr lang="de-DE" sz="2000" dirty="0" smtClean="0">
                <a:solidFill>
                  <a:schemeClr val="tx2"/>
                </a:solidFill>
              </a:rPr>
              <a:t> </a:t>
            </a:r>
          </a:p>
          <a:p>
            <a:pPr marL="0" indent="0">
              <a:buNone/>
              <a:defRPr/>
            </a:pPr>
            <a:r>
              <a:rPr lang="de-DE" sz="2000" dirty="0">
                <a:solidFill>
                  <a:schemeClr val="tx2"/>
                </a:solidFill>
              </a:rPr>
              <a:t>	</a:t>
            </a:r>
            <a:r>
              <a:rPr lang="de-DE" sz="2000" dirty="0" smtClean="0">
                <a:solidFill>
                  <a:schemeClr val="tx2"/>
                </a:solidFill>
              </a:rPr>
              <a:t> Instandhaltung: </a:t>
            </a:r>
            <a:r>
              <a:rPr lang="de-DE" sz="2000" dirty="0">
                <a:solidFill>
                  <a:schemeClr val="tx2"/>
                </a:solidFill>
              </a:rPr>
              <a:t>11.000 </a:t>
            </a:r>
            <a:r>
              <a:rPr lang="de-DE" sz="2000" dirty="0" smtClean="0">
                <a:solidFill>
                  <a:schemeClr val="tx2"/>
                </a:solidFill>
              </a:rPr>
              <a:t>Schadensmeldungen</a:t>
            </a:r>
            <a:endParaRPr lang="de-DE" sz="2000" dirty="0">
              <a:solidFill>
                <a:schemeClr val="tx2"/>
              </a:solidFill>
            </a:endParaRPr>
          </a:p>
          <a:p>
            <a:pPr>
              <a:defRPr/>
            </a:pPr>
            <a:r>
              <a:rPr lang="de-DE" sz="2000" dirty="0" err="1">
                <a:solidFill>
                  <a:schemeClr val="tx2"/>
                </a:solidFill>
              </a:rPr>
              <a:t>Costruzione</a:t>
            </a:r>
            <a:r>
              <a:rPr lang="de-DE" sz="2000" dirty="0">
                <a:solidFill>
                  <a:schemeClr val="tx2"/>
                </a:solidFill>
              </a:rPr>
              <a:t>: </a:t>
            </a:r>
            <a:r>
              <a:rPr lang="de-DE" sz="2000" dirty="0" smtClean="0">
                <a:solidFill>
                  <a:schemeClr val="tx2"/>
                </a:solidFill>
              </a:rPr>
              <a:t>10 </a:t>
            </a:r>
            <a:r>
              <a:rPr lang="de-DE" sz="2000" dirty="0" err="1">
                <a:solidFill>
                  <a:schemeClr val="tx2"/>
                </a:solidFill>
              </a:rPr>
              <a:t>cantieri</a:t>
            </a:r>
            <a:r>
              <a:rPr lang="de-DE" sz="2000" dirty="0">
                <a:solidFill>
                  <a:schemeClr val="tx2"/>
                </a:solidFill>
              </a:rPr>
              <a:t> </a:t>
            </a:r>
            <a:r>
              <a:rPr lang="de-DE" sz="2000" dirty="0" smtClean="0">
                <a:solidFill>
                  <a:schemeClr val="tx2"/>
                </a:solidFill>
              </a:rPr>
              <a:t>in </a:t>
            </a:r>
            <a:r>
              <a:rPr lang="de-DE" sz="2000" dirty="0" err="1" smtClean="0">
                <a:solidFill>
                  <a:schemeClr val="tx2"/>
                </a:solidFill>
              </a:rPr>
              <a:t>corso</a:t>
            </a:r>
            <a:r>
              <a:rPr lang="de-DE" sz="2000" dirty="0" smtClean="0">
                <a:solidFill>
                  <a:schemeClr val="tx2"/>
                </a:solidFill>
              </a:rPr>
              <a:t> </a:t>
            </a:r>
          </a:p>
          <a:p>
            <a:pPr marL="0" indent="0">
              <a:buNone/>
              <a:defRPr/>
            </a:pPr>
            <a:r>
              <a:rPr lang="de-DE" sz="2000" dirty="0">
                <a:solidFill>
                  <a:schemeClr val="tx2"/>
                </a:solidFill>
              </a:rPr>
              <a:t>	</a:t>
            </a:r>
            <a:r>
              <a:rPr lang="de-DE" sz="2000" dirty="0" smtClean="0">
                <a:solidFill>
                  <a:schemeClr val="tx2"/>
                </a:solidFill>
              </a:rPr>
              <a:t>  </a:t>
            </a:r>
            <a:r>
              <a:rPr lang="de-DE" sz="2000" dirty="0">
                <a:solidFill>
                  <a:schemeClr val="tx2"/>
                </a:solidFill>
              </a:rPr>
              <a:t>Bauten: </a:t>
            </a:r>
            <a:r>
              <a:rPr lang="de-DE" sz="2000" dirty="0" smtClean="0">
                <a:solidFill>
                  <a:schemeClr val="tx2"/>
                </a:solidFill>
              </a:rPr>
              <a:t>10 laufende Baustellen </a:t>
            </a:r>
            <a:endParaRPr lang="de-DE" sz="2000" dirty="0">
              <a:solidFill>
                <a:schemeClr val="tx2"/>
              </a:solidFill>
            </a:endParaRPr>
          </a:p>
          <a:p>
            <a:pPr>
              <a:defRPr/>
            </a:pPr>
            <a:r>
              <a:rPr lang="de-DE" sz="2000" dirty="0" err="1">
                <a:solidFill>
                  <a:schemeClr val="tx2"/>
                </a:solidFill>
              </a:rPr>
              <a:t>Risanamento</a:t>
            </a:r>
            <a:r>
              <a:rPr lang="de-DE" sz="2000" dirty="0">
                <a:solidFill>
                  <a:schemeClr val="tx2"/>
                </a:solidFill>
              </a:rPr>
              <a:t> - Sanierung</a:t>
            </a:r>
          </a:p>
          <a:p>
            <a:pPr>
              <a:defRPr/>
            </a:pPr>
            <a:r>
              <a:rPr lang="de-DE" sz="2000" dirty="0">
                <a:solidFill>
                  <a:schemeClr val="tx2"/>
                </a:solidFill>
              </a:rPr>
              <a:t>La </a:t>
            </a:r>
            <a:r>
              <a:rPr lang="de-DE" sz="2000" dirty="0" err="1">
                <a:solidFill>
                  <a:schemeClr val="tx2"/>
                </a:solidFill>
              </a:rPr>
              <a:t>Trasparenza</a:t>
            </a:r>
            <a:r>
              <a:rPr lang="de-DE" sz="2000" dirty="0">
                <a:solidFill>
                  <a:schemeClr val="tx2"/>
                </a:solidFill>
              </a:rPr>
              <a:t> di </a:t>
            </a:r>
            <a:r>
              <a:rPr lang="de-DE" sz="2000" dirty="0" err="1">
                <a:solidFill>
                  <a:schemeClr val="tx2"/>
                </a:solidFill>
              </a:rPr>
              <a:t>un</a:t>
            </a:r>
            <a:r>
              <a:rPr lang="de-DE" sz="2000" dirty="0">
                <a:solidFill>
                  <a:schemeClr val="tx2"/>
                </a:solidFill>
              </a:rPr>
              <a:t> ente </a:t>
            </a:r>
            <a:r>
              <a:rPr lang="de-DE" sz="2000" dirty="0" err="1">
                <a:solidFill>
                  <a:schemeClr val="tx2"/>
                </a:solidFill>
              </a:rPr>
              <a:t>pubblico</a:t>
            </a:r>
            <a:r>
              <a:rPr lang="de-DE" sz="2000" dirty="0">
                <a:solidFill>
                  <a:schemeClr val="tx2"/>
                </a:solidFill>
              </a:rPr>
              <a:t> </a:t>
            </a:r>
            <a:endParaRPr lang="de-DE" sz="2000" dirty="0" smtClean="0">
              <a:solidFill>
                <a:schemeClr val="tx2"/>
              </a:solidFill>
            </a:endParaRPr>
          </a:p>
          <a:p>
            <a:pPr marL="0" indent="0">
              <a:buNone/>
              <a:defRPr/>
            </a:pPr>
            <a:r>
              <a:rPr lang="de-DE" sz="2000" dirty="0">
                <a:solidFill>
                  <a:schemeClr val="tx2"/>
                </a:solidFill>
              </a:rPr>
              <a:t>	</a:t>
            </a:r>
            <a:r>
              <a:rPr lang="de-DE" sz="2000" dirty="0" smtClean="0">
                <a:solidFill>
                  <a:schemeClr val="tx2"/>
                </a:solidFill>
              </a:rPr>
              <a:t> </a:t>
            </a:r>
            <a:r>
              <a:rPr lang="de-DE" sz="2000" dirty="0">
                <a:solidFill>
                  <a:schemeClr val="tx2"/>
                </a:solidFill>
              </a:rPr>
              <a:t>Transparenz einer öffentlichen </a:t>
            </a:r>
            <a:r>
              <a:rPr lang="de-DE" sz="2000" dirty="0" smtClean="0">
                <a:solidFill>
                  <a:schemeClr val="tx2"/>
                </a:solidFill>
              </a:rPr>
              <a:t>Verwaltung</a:t>
            </a:r>
            <a:endParaRPr lang="de-DE" sz="2000" dirty="0">
              <a:solidFill>
                <a:schemeClr val="tx2"/>
              </a:solidFill>
            </a:endParaRPr>
          </a:p>
        </p:txBody>
      </p:sp>
    </p:spTree>
    <p:extLst>
      <p:ext uri="{BB962C8B-B14F-4D97-AF65-F5344CB8AC3E}">
        <p14:creationId xmlns:p14="http://schemas.microsoft.com/office/powerpoint/2010/main" val="1001702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26639" y="1772816"/>
            <a:ext cx="3312368" cy="4278270"/>
          </a:xfrm>
        </p:spPr>
        <p:txBody>
          <a:bodyPr>
            <a:normAutofit fontScale="90000"/>
          </a:bodyPr>
          <a:lstStyle/>
          <a:p>
            <a:pPr algn="just"/>
            <a:r>
              <a:rPr lang="it-IT" altLang="de-DE" sz="2200" dirty="0">
                <a:solidFill>
                  <a:schemeClr val="tx2"/>
                </a:solidFill>
              </a:rPr>
              <a:t>L’attuale Istituto è il successore dell’«Istituto autonomo case popolari», costituito </a:t>
            </a:r>
            <a:r>
              <a:rPr lang="it-IT" altLang="de-DE" sz="2200" dirty="0" smtClean="0">
                <a:solidFill>
                  <a:schemeClr val="tx2"/>
                </a:solidFill>
              </a:rPr>
              <a:t>nel </a:t>
            </a:r>
            <a:r>
              <a:rPr lang="it-IT" altLang="de-DE" sz="2200" dirty="0">
                <a:solidFill>
                  <a:schemeClr val="tx2"/>
                </a:solidFill>
              </a:rPr>
              <a:t>1934 allo scopo di costruire in Alto Adige gli alloggi per gli operai operanti </a:t>
            </a:r>
            <a:r>
              <a:rPr lang="it-IT" altLang="de-DE" sz="2200" dirty="0" smtClean="0">
                <a:solidFill>
                  <a:schemeClr val="tx2"/>
                </a:solidFill>
              </a:rPr>
              <a:t>nell’industria, </a:t>
            </a:r>
            <a:r>
              <a:rPr lang="it-IT" altLang="de-DE" sz="2200" dirty="0">
                <a:solidFill>
                  <a:schemeClr val="tx2"/>
                </a:solidFill>
              </a:rPr>
              <a:t>che all’epoca venivano fatti confluire dalle altre province italiane assieme alle famiglie</a:t>
            </a:r>
            <a:r>
              <a:rPr lang="it-IT" altLang="de-DE" sz="2200" dirty="0">
                <a:solidFill>
                  <a:schemeClr val="tx1">
                    <a:lumMod val="50000"/>
                    <a:lumOff val="50000"/>
                  </a:schemeClr>
                </a:solidFill>
              </a:rPr>
              <a:t>.</a:t>
            </a:r>
            <a:r>
              <a:rPr lang="en-GB" altLang="de-DE" sz="2200" dirty="0">
                <a:solidFill>
                  <a:schemeClr val="tx1">
                    <a:lumMod val="50000"/>
                    <a:lumOff val="50000"/>
                  </a:schemeClr>
                </a:solidFill>
              </a:rPr>
              <a:t> </a:t>
            </a:r>
            <a:r>
              <a:rPr lang="de-DE" altLang="de-DE" sz="2200" dirty="0">
                <a:solidFill>
                  <a:schemeClr val="tx1">
                    <a:lumMod val="50000"/>
                    <a:lumOff val="50000"/>
                  </a:schemeClr>
                </a:solidFill>
              </a:rPr>
              <a:t/>
            </a:r>
            <a:br>
              <a:rPr lang="de-DE" altLang="de-DE" sz="2200" dirty="0">
                <a:solidFill>
                  <a:schemeClr val="tx1">
                    <a:lumMod val="50000"/>
                    <a:lumOff val="50000"/>
                  </a:schemeClr>
                </a:solidFill>
              </a:rPr>
            </a:br>
            <a:r>
              <a:rPr lang="de-DE" sz="2200" dirty="0">
                <a:solidFill>
                  <a:schemeClr val="tx1">
                    <a:lumMod val="50000"/>
                    <a:lumOff val="50000"/>
                  </a:schemeClr>
                </a:solidFill>
              </a:rPr>
              <a:t/>
            </a:r>
            <a:br>
              <a:rPr lang="de-DE" sz="2200" dirty="0">
                <a:solidFill>
                  <a:schemeClr val="tx1">
                    <a:lumMod val="50000"/>
                    <a:lumOff val="50000"/>
                  </a:schemeClr>
                </a:solidFill>
              </a:rPr>
            </a:br>
            <a:r>
              <a:rPr lang="de-DE" sz="2000" dirty="0"/>
              <a:t/>
            </a:r>
            <a:br>
              <a:rPr lang="de-DE" sz="2000" dirty="0"/>
            </a:br>
            <a:r>
              <a:rPr lang="de-DE" altLang="de-DE" sz="2000" b="1" dirty="0">
                <a:latin typeface="Arial" charset="0"/>
                <a:cs typeface="Arial" charset="0"/>
              </a:rPr>
              <a:t/>
            </a:r>
            <a:br>
              <a:rPr lang="de-DE" altLang="de-DE" sz="2000" b="1" dirty="0">
                <a:latin typeface="Arial" charset="0"/>
                <a:cs typeface="Arial" charset="0"/>
              </a:rPr>
            </a:br>
            <a:endParaRPr lang="en-US" sz="2000" dirty="0">
              <a:solidFill>
                <a:schemeClr val="tx1">
                  <a:lumMod val="50000"/>
                  <a:lumOff val="50000"/>
                </a:schemeClr>
              </a:solidFill>
            </a:endParaRPr>
          </a:p>
        </p:txBody>
      </p:sp>
      <p:sp>
        <p:nvSpPr>
          <p:cNvPr id="3" name="Untertitel 2"/>
          <p:cNvSpPr>
            <a:spLocks noGrp="1"/>
          </p:cNvSpPr>
          <p:nvPr>
            <p:ph type="subTitle" idx="1"/>
          </p:nvPr>
        </p:nvSpPr>
        <p:spPr>
          <a:xfrm>
            <a:off x="645571" y="5373216"/>
            <a:ext cx="7812868" cy="576064"/>
          </a:xfrm>
        </p:spPr>
        <p:txBody>
          <a:bodyPr>
            <a:normAutofit/>
          </a:bodyPr>
          <a:lstStyle/>
          <a:p>
            <a:pPr algn="l"/>
            <a:r>
              <a:rPr lang="de-DE" sz="2000" i="1" dirty="0" err="1" smtClean="0">
                <a:solidFill>
                  <a:schemeClr val="tx2"/>
                </a:solidFill>
              </a:rPr>
              <a:t>Collaboratori</a:t>
            </a:r>
            <a:r>
              <a:rPr lang="de-DE" sz="2000" i="1" dirty="0" smtClean="0">
                <a:solidFill>
                  <a:schemeClr val="tx2"/>
                </a:solidFill>
              </a:rPr>
              <a:t> </a:t>
            </a:r>
            <a:r>
              <a:rPr lang="de-DE" sz="2000" i="1" dirty="0" err="1" smtClean="0">
                <a:solidFill>
                  <a:schemeClr val="tx2"/>
                </a:solidFill>
              </a:rPr>
              <a:t>dell‘Istituto</a:t>
            </a:r>
            <a:r>
              <a:rPr lang="de-DE" sz="2000" i="1" dirty="0" smtClean="0">
                <a:solidFill>
                  <a:schemeClr val="tx2"/>
                </a:solidFill>
              </a:rPr>
              <a:t> </a:t>
            </a:r>
            <a:r>
              <a:rPr lang="de-DE" sz="2000" i="1" dirty="0" err="1" smtClean="0">
                <a:solidFill>
                  <a:schemeClr val="tx2"/>
                </a:solidFill>
              </a:rPr>
              <a:t>autonomo</a:t>
            </a:r>
            <a:r>
              <a:rPr lang="de-DE" sz="2000" i="1" dirty="0" smtClean="0">
                <a:solidFill>
                  <a:schemeClr val="tx2"/>
                </a:solidFill>
              </a:rPr>
              <a:t> </a:t>
            </a:r>
            <a:r>
              <a:rPr lang="de-DE" sz="2000" i="1" dirty="0" err="1" smtClean="0">
                <a:solidFill>
                  <a:schemeClr val="tx2"/>
                </a:solidFill>
              </a:rPr>
              <a:t>fascista</a:t>
            </a:r>
            <a:r>
              <a:rPr lang="de-DE" sz="2000" i="1" dirty="0" smtClean="0">
                <a:solidFill>
                  <a:schemeClr val="tx2"/>
                </a:solidFill>
              </a:rPr>
              <a:t> </a:t>
            </a:r>
            <a:r>
              <a:rPr lang="de-DE" sz="2000" i="1" dirty="0" err="1" smtClean="0">
                <a:solidFill>
                  <a:schemeClr val="tx2"/>
                </a:solidFill>
              </a:rPr>
              <a:t>case</a:t>
            </a:r>
            <a:r>
              <a:rPr lang="de-DE" sz="2000" i="1" dirty="0" smtClean="0">
                <a:solidFill>
                  <a:schemeClr val="tx2"/>
                </a:solidFill>
              </a:rPr>
              <a:t> </a:t>
            </a:r>
            <a:r>
              <a:rPr lang="de-DE" sz="2000" i="1" dirty="0" err="1" smtClean="0">
                <a:solidFill>
                  <a:schemeClr val="tx2"/>
                </a:solidFill>
              </a:rPr>
              <a:t>popolari</a:t>
            </a:r>
            <a:r>
              <a:rPr lang="de-DE" sz="2000" i="1" dirty="0" smtClean="0">
                <a:solidFill>
                  <a:schemeClr val="tx2"/>
                </a:solidFill>
              </a:rPr>
              <a:t> 1939</a:t>
            </a:r>
            <a:endParaRPr lang="en-US" sz="2000" i="1" dirty="0">
              <a:solidFill>
                <a:schemeClr val="tx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28" y="1772816"/>
            <a:ext cx="46085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1259632" y="573360"/>
            <a:ext cx="6624736" cy="769441"/>
          </a:xfrm>
          <a:prstGeom prst="rect">
            <a:avLst/>
          </a:prstGeom>
        </p:spPr>
        <p:txBody>
          <a:bodyPr wrap="square">
            <a:spAutoFit/>
          </a:bodyPr>
          <a:lstStyle/>
          <a:p>
            <a:pPr algn="ctr">
              <a:spcBef>
                <a:spcPct val="0"/>
              </a:spcBef>
            </a:pPr>
            <a:r>
              <a:rPr lang="de-DE" altLang="de-DE" sz="4400" b="1" dirty="0" err="1" smtClean="0">
                <a:solidFill>
                  <a:schemeClr val="tx2"/>
                </a:solidFill>
              </a:rPr>
              <a:t>Cenni</a:t>
            </a:r>
            <a:r>
              <a:rPr lang="de-DE" altLang="de-DE" sz="4400" b="1" dirty="0" smtClean="0">
                <a:solidFill>
                  <a:schemeClr val="tx2"/>
                </a:solidFill>
              </a:rPr>
              <a:t> </a:t>
            </a:r>
            <a:r>
              <a:rPr lang="de-DE" altLang="de-DE" sz="4400" b="1" dirty="0" err="1" smtClean="0">
                <a:solidFill>
                  <a:schemeClr val="tx2"/>
                </a:solidFill>
              </a:rPr>
              <a:t>storici</a:t>
            </a:r>
            <a:endParaRPr lang="de-DE" altLang="de-DE" sz="4400" b="1" dirty="0">
              <a:solidFill>
                <a:schemeClr val="tx2"/>
              </a:solidFill>
            </a:endParaRPr>
          </a:p>
        </p:txBody>
      </p:sp>
    </p:spTree>
    <p:extLst>
      <p:ext uri="{BB962C8B-B14F-4D97-AF65-F5344CB8AC3E}">
        <p14:creationId xmlns:p14="http://schemas.microsoft.com/office/powerpoint/2010/main" val="3479334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6"/>
            <a:ext cx="7772400" cy="1080120"/>
          </a:xfrm>
        </p:spPr>
        <p:txBody>
          <a:bodyPr>
            <a:normAutofit/>
          </a:bodyPr>
          <a:lstStyle/>
          <a:p>
            <a:r>
              <a:rPr lang="de-DE" sz="3600" b="1" dirty="0" smtClean="0">
                <a:solidFill>
                  <a:schemeClr val="tx2"/>
                </a:solidFill>
              </a:rPr>
              <a:t>Geschichte – </a:t>
            </a:r>
            <a:r>
              <a:rPr lang="de-DE" sz="3600" b="1" dirty="0" err="1" smtClean="0">
                <a:solidFill>
                  <a:schemeClr val="tx2"/>
                </a:solidFill>
              </a:rPr>
              <a:t>Cenni</a:t>
            </a:r>
            <a:r>
              <a:rPr lang="de-DE" sz="3600" b="1" dirty="0" smtClean="0">
                <a:solidFill>
                  <a:schemeClr val="tx2"/>
                </a:solidFill>
              </a:rPr>
              <a:t> </a:t>
            </a:r>
            <a:r>
              <a:rPr lang="de-DE" sz="3600" b="1" dirty="0" err="1" smtClean="0">
                <a:solidFill>
                  <a:schemeClr val="tx2"/>
                </a:solidFill>
              </a:rPr>
              <a:t>Storici</a:t>
            </a:r>
            <a:endParaRPr lang="en-US" sz="3600" b="1" dirty="0">
              <a:solidFill>
                <a:schemeClr val="tx2"/>
              </a:solidFill>
            </a:endParaRPr>
          </a:p>
        </p:txBody>
      </p:sp>
      <p:sp>
        <p:nvSpPr>
          <p:cNvPr id="3" name="Untertitel 2"/>
          <p:cNvSpPr>
            <a:spLocks noGrp="1"/>
          </p:cNvSpPr>
          <p:nvPr>
            <p:ph type="subTitle" idx="1"/>
          </p:nvPr>
        </p:nvSpPr>
        <p:spPr>
          <a:xfrm>
            <a:off x="539552" y="1628800"/>
            <a:ext cx="7920880" cy="3384376"/>
          </a:xfrm>
        </p:spPr>
        <p:txBody>
          <a:bodyPr>
            <a:noAutofit/>
          </a:bodyPr>
          <a:lstStyle/>
          <a:p>
            <a:pPr algn="just"/>
            <a:r>
              <a:rPr lang="de-DE" sz="2400" dirty="0" smtClean="0">
                <a:solidFill>
                  <a:schemeClr val="tx2"/>
                </a:solidFill>
              </a:rPr>
              <a:t>Mit dem 2. Autonomiestatut </a:t>
            </a:r>
            <a:r>
              <a:rPr lang="de-DE" sz="2400" b="1" dirty="0" smtClean="0">
                <a:solidFill>
                  <a:schemeClr val="tx2"/>
                </a:solidFill>
              </a:rPr>
              <a:t>1972</a:t>
            </a:r>
            <a:r>
              <a:rPr lang="de-DE" sz="2400" dirty="0" smtClean="0">
                <a:solidFill>
                  <a:schemeClr val="tx2"/>
                </a:solidFill>
              </a:rPr>
              <a:t> geht die primäre Gesetzgebungsbefugnis für den Wohnungsbau an das Land Südtirol über. Der soziale Wohnungsbau wird dem Wohnbauinstitut übertragen</a:t>
            </a:r>
            <a:r>
              <a:rPr lang="de-DE" sz="2000" dirty="0" smtClean="0">
                <a:solidFill>
                  <a:schemeClr val="tx2"/>
                </a:solidFill>
              </a:rPr>
              <a:t>.</a:t>
            </a:r>
          </a:p>
          <a:p>
            <a:pPr algn="just"/>
            <a:endParaRPr lang="de-DE" sz="2000" dirty="0" smtClean="0">
              <a:solidFill>
                <a:schemeClr val="tx2"/>
              </a:solidFill>
            </a:endParaRPr>
          </a:p>
          <a:p>
            <a:pPr algn="just"/>
            <a:r>
              <a:rPr lang="de-DE" altLang="de-DE" sz="2400" dirty="0">
                <a:solidFill>
                  <a:schemeClr val="tx2"/>
                </a:solidFill>
              </a:rPr>
              <a:t>Nel </a:t>
            </a:r>
            <a:r>
              <a:rPr lang="de-DE" altLang="de-DE" sz="2400" b="1" dirty="0">
                <a:solidFill>
                  <a:schemeClr val="tx2"/>
                </a:solidFill>
              </a:rPr>
              <a:t>1972</a:t>
            </a:r>
            <a:r>
              <a:rPr lang="de-DE" altLang="de-DE" sz="2400" dirty="0">
                <a:solidFill>
                  <a:schemeClr val="tx2"/>
                </a:solidFill>
              </a:rPr>
              <a:t>, </a:t>
            </a:r>
            <a:r>
              <a:rPr lang="de-DE" altLang="de-DE" sz="2400" dirty="0" err="1">
                <a:solidFill>
                  <a:schemeClr val="tx2"/>
                </a:solidFill>
              </a:rPr>
              <a:t>con</a:t>
            </a:r>
            <a:r>
              <a:rPr lang="de-DE" altLang="de-DE" sz="2400" dirty="0">
                <a:solidFill>
                  <a:schemeClr val="tx2"/>
                </a:solidFill>
              </a:rPr>
              <a:t> </a:t>
            </a:r>
            <a:r>
              <a:rPr lang="de-DE" altLang="de-DE" sz="2400" dirty="0" err="1">
                <a:solidFill>
                  <a:schemeClr val="tx2"/>
                </a:solidFill>
              </a:rPr>
              <a:t>il</a:t>
            </a:r>
            <a:r>
              <a:rPr lang="de-DE" altLang="de-DE" sz="2400" dirty="0">
                <a:solidFill>
                  <a:schemeClr val="tx2"/>
                </a:solidFill>
              </a:rPr>
              <a:t> 2. </a:t>
            </a:r>
            <a:r>
              <a:rPr lang="de-DE" altLang="de-DE" sz="2400" dirty="0" err="1">
                <a:solidFill>
                  <a:schemeClr val="tx2"/>
                </a:solidFill>
              </a:rPr>
              <a:t>Statuto</a:t>
            </a:r>
            <a:r>
              <a:rPr lang="de-DE" altLang="de-DE" sz="2400" dirty="0">
                <a:solidFill>
                  <a:schemeClr val="tx2"/>
                </a:solidFill>
              </a:rPr>
              <a:t> di </a:t>
            </a:r>
            <a:r>
              <a:rPr lang="de-DE" altLang="de-DE" sz="2400" dirty="0" err="1">
                <a:solidFill>
                  <a:schemeClr val="tx2"/>
                </a:solidFill>
              </a:rPr>
              <a:t>Autonomia</a:t>
            </a:r>
            <a:r>
              <a:rPr lang="de-DE" altLang="de-DE" sz="2400" dirty="0">
                <a:solidFill>
                  <a:schemeClr val="tx2"/>
                </a:solidFill>
              </a:rPr>
              <a:t>,  </a:t>
            </a:r>
            <a:r>
              <a:rPr lang="de-DE" altLang="de-DE" sz="2400" dirty="0" smtClean="0">
                <a:solidFill>
                  <a:schemeClr val="tx2"/>
                </a:solidFill>
              </a:rPr>
              <a:t>la </a:t>
            </a:r>
            <a:r>
              <a:rPr lang="de-DE" altLang="de-DE" sz="2400" dirty="0" err="1" smtClean="0">
                <a:solidFill>
                  <a:schemeClr val="tx2"/>
                </a:solidFill>
              </a:rPr>
              <a:t>competenza</a:t>
            </a:r>
            <a:r>
              <a:rPr lang="de-DE" altLang="de-DE" sz="2400" dirty="0" smtClean="0">
                <a:solidFill>
                  <a:schemeClr val="tx2"/>
                </a:solidFill>
              </a:rPr>
              <a:t> </a:t>
            </a:r>
            <a:r>
              <a:rPr lang="de-DE" altLang="de-DE" sz="2400" dirty="0" err="1" smtClean="0">
                <a:solidFill>
                  <a:schemeClr val="tx2"/>
                </a:solidFill>
              </a:rPr>
              <a:t>legislativa</a:t>
            </a:r>
            <a:r>
              <a:rPr lang="de-DE" altLang="de-DE" sz="2400" dirty="0" smtClean="0">
                <a:solidFill>
                  <a:schemeClr val="tx2"/>
                </a:solidFill>
              </a:rPr>
              <a:t> </a:t>
            </a:r>
            <a:r>
              <a:rPr lang="de-DE" altLang="de-DE" sz="2400" dirty="0" err="1" smtClean="0">
                <a:solidFill>
                  <a:schemeClr val="tx2"/>
                </a:solidFill>
              </a:rPr>
              <a:t>primaria</a:t>
            </a:r>
            <a:r>
              <a:rPr lang="de-DE" altLang="de-DE" sz="2400" dirty="0" smtClean="0">
                <a:solidFill>
                  <a:schemeClr val="tx2"/>
                </a:solidFill>
              </a:rPr>
              <a:t> per </a:t>
            </a:r>
            <a:r>
              <a:rPr lang="de-DE" altLang="de-DE" sz="2400" dirty="0" err="1" smtClean="0">
                <a:solidFill>
                  <a:schemeClr val="tx2"/>
                </a:solidFill>
              </a:rPr>
              <a:t>l‘edilizia</a:t>
            </a:r>
            <a:r>
              <a:rPr lang="de-DE" altLang="de-DE" sz="2400" dirty="0" smtClean="0">
                <a:solidFill>
                  <a:schemeClr val="tx2"/>
                </a:solidFill>
              </a:rPr>
              <a:t> </a:t>
            </a:r>
            <a:r>
              <a:rPr lang="de-DE" altLang="de-DE" sz="2400" dirty="0" err="1" smtClean="0">
                <a:solidFill>
                  <a:schemeClr val="tx2"/>
                </a:solidFill>
              </a:rPr>
              <a:t>passa</a:t>
            </a:r>
            <a:r>
              <a:rPr lang="de-DE" altLang="de-DE" sz="2400" dirty="0" smtClean="0">
                <a:solidFill>
                  <a:schemeClr val="tx2"/>
                </a:solidFill>
              </a:rPr>
              <a:t> alla </a:t>
            </a:r>
            <a:r>
              <a:rPr lang="de-DE" altLang="de-DE" sz="2400" dirty="0" err="1" smtClean="0">
                <a:solidFill>
                  <a:schemeClr val="tx2"/>
                </a:solidFill>
              </a:rPr>
              <a:t>Provincia</a:t>
            </a:r>
            <a:r>
              <a:rPr lang="de-DE" altLang="de-DE" sz="2400" dirty="0" smtClean="0">
                <a:solidFill>
                  <a:schemeClr val="tx2"/>
                </a:solidFill>
              </a:rPr>
              <a:t> </a:t>
            </a:r>
            <a:r>
              <a:rPr lang="de-DE" altLang="de-DE" sz="2400" dirty="0" err="1">
                <a:solidFill>
                  <a:schemeClr val="tx2"/>
                </a:solidFill>
              </a:rPr>
              <a:t>Autonoma</a:t>
            </a:r>
            <a:r>
              <a:rPr lang="de-DE" altLang="de-DE" sz="2400" dirty="0">
                <a:solidFill>
                  <a:schemeClr val="tx2"/>
                </a:solidFill>
              </a:rPr>
              <a:t> di </a:t>
            </a:r>
            <a:r>
              <a:rPr lang="de-DE" altLang="de-DE" sz="2400" dirty="0" err="1">
                <a:solidFill>
                  <a:schemeClr val="tx2"/>
                </a:solidFill>
              </a:rPr>
              <a:t>Bolzano</a:t>
            </a:r>
            <a:r>
              <a:rPr lang="de-DE" altLang="de-DE" sz="2400" dirty="0">
                <a:solidFill>
                  <a:schemeClr val="tx2"/>
                </a:solidFill>
              </a:rPr>
              <a:t>.  </a:t>
            </a:r>
            <a:r>
              <a:rPr lang="de-DE" altLang="de-DE" sz="2400" dirty="0" err="1">
                <a:solidFill>
                  <a:schemeClr val="tx2"/>
                </a:solidFill>
              </a:rPr>
              <a:t>L‘edilizia</a:t>
            </a:r>
            <a:r>
              <a:rPr lang="de-DE" altLang="de-DE" sz="2400" dirty="0">
                <a:solidFill>
                  <a:schemeClr val="tx2"/>
                </a:solidFill>
              </a:rPr>
              <a:t> </a:t>
            </a:r>
            <a:r>
              <a:rPr lang="de-DE" altLang="de-DE" sz="2400" dirty="0" err="1">
                <a:solidFill>
                  <a:schemeClr val="tx2"/>
                </a:solidFill>
              </a:rPr>
              <a:t>sociale</a:t>
            </a:r>
            <a:r>
              <a:rPr lang="de-DE" altLang="de-DE" sz="2400" dirty="0">
                <a:solidFill>
                  <a:schemeClr val="tx2"/>
                </a:solidFill>
              </a:rPr>
              <a:t> </a:t>
            </a:r>
            <a:r>
              <a:rPr lang="de-DE" altLang="de-DE" sz="2400" dirty="0" err="1">
                <a:solidFill>
                  <a:schemeClr val="tx2"/>
                </a:solidFill>
              </a:rPr>
              <a:t>viene</a:t>
            </a:r>
            <a:r>
              <a:rPr lang="de-DE" altLang="de-DE" sz="2400" dirty="0">
                <a:solidFill>
                  <a:schemeClr val="tx2"/>
                </a:solidFill>
              </a:rPr>
              <a:t> </a:t>
            </a:r>
            <a:r>
              <a:rPr lang="de-DE" altLang="de-DE" sz="2400" dirty="0" err="1">
                <a:solidFill>
                  <a:schemeClr val="tx2"/>
                </a:solidFill>
              </a:rPr>
              <a:t>affidata</a:t>
            </a:r>
            <a:r>
              <a:rPr lang="de-DE" altLang="de-DE" sz="2400" dirty="0">
                <a:solidFill>
                  <a:schemeClr val="tx2"/>
                </a:solidFill>
              </a:rPr>
              <a:t> </a:t>
            </a:r>
            <a:r>
              <a:rPr lang="de-DE" altLang="de-DE" sz="2400" dirty="0" err="1">
                <a:solidFill>
                  <a:schemeClr val="tx2"/>
                </a:solidFill>
              </a:rPr>
              <a:t>all‘IPES</a:t>
            </a:r>
            <a:r>
              <a:rPr lang="de-DE" altLang="de-DE" sz="2400" dirty="0">
                <a:solidFill>
                  <a:schemeClr val="tx2"/>
                </a:solidFill>
              </a:rPr>
              <a:t>.</a:t>
            </a:r>
            <a:endParaRPr lang="en-GB" altLang="de-DE" sz="2400" dirty="0">
              <a:solidFill>
                <a:schemeClr val="tx2"/>
              </a:solidFill>
            </a:endParaRPr>
          </a:p>
          <a:p>
            <a:endParaRPr lang="de-DE" sz="2000" dirty="0" smtClean="0">
              <a:solidFill>
                <a:schemeClr val="tx2"/>
              </a:solidFill>
            </a:endParaRPr>
          </a:p>
          <a:p>
            <a:endParaRPr lang="de-DE" sz="600" dirty="0" smtClean="0">
              <a:solidFill>
                <a:schemeClr val="tx2"/>
              </a:solidFill>
            </a:endParaRPr>
          </a:p>
          <a:p>
            <a:pPr algn="l"/>
            <a:r>
              <a:rPr lang="de-DE" sz="1800" dirty="0" smtClean="0">
                <a:solidFill>
                  <a:schemeClr val="tx2"/>
                </a:solidFill>
              </a:rPr>
              <a:t>(Gesetzliche Regelung mit LG 13/1998 </a:t>
            </a:r>
            <a:r>
              <a:rPr lang="de-DE" sz="1800" dirty="0" err="1" smtClean="0">
                <a:solidFill>
                  <a:schemeClr val="tx2"/>
                </a:solidFill>
              </a:rPr>
              <a:t>i.g.F</a:t>
            </a:r>
            <a:r>
              <a:rPr lang="de-DE" sz="1800" dirty="0" smtClean="0">
                <a:solidFill>
                  <a:schemeClr val="tx2"/>
                </a:solidFill>
              </a:rPr>
              <a:t>. – </a:t>
            </a:r>
            <a:r>
              <a:rPr lang="de-DE" sz="1800" dirty="0" err="1" smtClean="0">
                <a:solidFill>
                  <a:schemeClr val="tx2"/>
                </a:solidFill>
              </a:rPr>
              <a:t>disciplinato</a:t>
            </a:r>
            <a:r>
              <a:rPr lang="de-DE" sz="1800" dirty="0" smtClean="0">
                <a:solidFill>
                  <a:schemeClr val="tx2"/>
                </a:solidFill>
              </a:rPr>
              <a:t> </a:t>
            </a:r>
            <a:r>
              <a:rPr lang="de-DE" sz="1800" dirty="0" err="1" smtClean="0">
                <a:solidFill>
                  <a:schemeClr val="tx2"/>
                </a:solidFill>
              </a:rPr>
              <a:t>con</a:t>
            </a:r>
            <a:r>
              <a:rPr lang="de-DE" sz="1800" dirty="0" smtClean="0">
                <a:solidFill>
                  <a:schemeClr val="tx2"/>
                </a:solidFill>
              </a:rPr>
              <a:t> </a:t>
            </a:r>
            <a:r>
              <a:rPr lang="de-DE" sz="1800" dirty="0" err="1" smtClean="0">
                <a:solidFill>
                  <a:schemeClr val="tx2"/>
                </a:solidFill>
              </a:rPr>
              <a:t>legge</a:t>
            </a:r>
            <a:r>
              <a:rPr lang="de-DE" sz="1800" dirty="0" smtClean="0">
                <a:solidFill>
                  <a:schemeClr val="tx2"/>
                </a:solidFill>
              </a:rPr>
              <a:t> </a:t>
            </a:r>
            <a:r>
              <a:rPr lang="de-DE" sz="1800" dirty="0" err="1" smtClean="0">
                <a:solidFill>
                  <a:schemeClr val="tx2"/>
                </a:solidFill>
              </a:rPr>
              <a:t>provinciale</a:t>
            </a:r>
            <a:r>
              <a:rPr lang="de-DE" sz="1800" dirty="0" smtClean="0">
                <a:solidFill>
                  <a:schemeClr val="tx2"/>
                </a:solidFill>
              </a:rPr>
              <a:t> 13/1998 </a:t>
            </a:r>
            <a:r>
              <a:rPr lang="de-DE" sz="1800" dirty="0" err="1" smtClean="0">
                <a:solidFill>
                  <a:schemeClr val="tx2"/>
                </a:solidFill>
              </a:rPr>
              <a:t>con</a:t>
            </a:r>
            <a:r>
              <a:rPr lang="de-DE" sz="1800" dirty="0" smtClean="0">
                <a:solidFill>
                  <a:schemeClr val="tx2"/>
                </a:solidFill>
              </a:rPr>
              <a:t> </a:t>
            </a:r>
            <a:r>
              <a:rPr lang="de-DE" sz="1800" dirty="0" err="1" smtClean="0">
                <a:solidFill>
                  <a:schemeClr val="tx2"/>
                </a:solidFill>
              </a:rPr>
              <a:t>successive</a:t>
            </a:r>
            <a:r>
              <a:rPr lang="de-DE" sz="1800" dirty="0" smtClean="0">
                <a:solidFill>
                  <a:schemeClr val="tx2"/>
                </a:solidFill>
              </a:rPr>
              <a:t> </a:t>
            </a:r>
            <a:r>
              <a:rPr lang="de-DE" sz="1800" dirty="0" err="1" smtClean="0">
                <a:solidFill>
                  <a:schemeClr val="tx2"/>
                </a:solidFill>
              </a:rPr>
              <a:t>modificazioni</a:t>
            </a:r>
            <a:r>
              <a:rPr lang="de-DE" sz="1800" dirty="0" smtClean="0">
                <a:solidFill>
                  <a:schemeClr val="tx2"/>
                </a:solidFill>
              </a:rPr>
              <a:t> </a:t>
            </a:r>
            <a:r>
              <a:rPr lang="de-DE" sz="1800" dirty="0" err="1" smtClean="0">
                <a:solidFill>
                  <a:schemeClr val="tx2"/>
                </a:solidFill>
              </a:rPr>
              <a:t>ed</a:t>
            </a:r>
            <a:r>
              <a:rPr lang="de-DE" sz="1800" dirty="0" smtClean="0">
                <a:solidFill>
                  <a:schemeClr val="tx2"/>
                </a:solidFill>
              </a:rPr>
              <a:t> </a:t>
            </a:r>
            <a:r>
              <a:rPr lang="de-DE" sz="1800" dirty="0" err="1" smtClean="0">
                <a:solidFill>
                  <a:schemeClr val="tx2"/>
                </a:solidFill>
              </a:rPr>
              <a:t>integrazioni</a:t>
            </a:r>
            <a:r>
              <a:rPr lang="de-DE" sz="1800" dirty="0" smtClean="0">
                <a:solidFill>
                  <a:schemeClr val="tx2"/>
                </a:solidFill>
              </a:rPr>
              <a:t>)</a:t>
            </a:r>
            <a:endParaRPr lang="en-US" sz="1800" dirty="0">
              <a:solidFill>
                <a:schemeClr val="tx2"/>
              </a:solidFill>
            </a:endParaRPr>
          </a:p>
        </p:txBody>
      </p:sp>
    </p:spTree>
    <p:extLst>
      <p:ext uri="{BB962C8B-B14F-4D97-AF65-F5344CB8AC3E}">
        <p14:creationId xmlns:p14="http://schemas.microsoft.com/office/powerpoint/2010/main" val="3048870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83568" y="476672"/>
            <a:ext cx="8032994" cy="5400600"/>
          </a:xfrm>
        </p:spPr>
        <p:txBody>
          <a:bodyPr>
            <a:normAutofit fontScale="92500" lnSpcReduction="10000"/>
          </a:bodyPr>
          <a:lstStyle/>
          <a:p>
            <a:pPr algn="l"/>
            <a:endParaRPr lang="de-DE" sz="2800" b="1" dirty="0" smtClean="0">
              <a:solidFill>
                <a:schemeClr val="tx2"/>
              </a:solidFill>
            </a:endParaRPr>
          </a:p>
          <a:p>
            <a:pPr algn="l"/>
            <a:r>
              <a:rPr lang="de-DE" sz="2800" b="1" dirty="0" smtClean="0">
                <a:solidFill>
                  <a:schemeClr val="tx2"/>
                </a:solidFill>
              </a:rPr>
              <a:t>Am 31.12.2015 </a:t>
            </a:r>
            <a:r>
              <a:rPr lang="de-DE" sz="2800" b="1" dirty="0">
                <a:solidFill>
                  <a:schemeClr val="tx2"/>
                </a:solidFill>
              </a:rPr>
              <a:t>verfügt das </a:t>
            </a:r>
            <a:r>
              <a:rPr lang="de-DE" sz="2800" b="1" dirty="0" smtClean="0">
                <a:solidFill>
                  <a:schemeClr val="tx2"/>
                </a:solidFill>
              </a:rPr>
              <a:t>Wohnbauinstitut über: </a:t>
            </a:r>
          </a:p>
          <a:p>
            <a:pPr algn="l">
              <a:lnSpc>
                <a:spcPct val="110000"/>
              </a:lnSpc>
            </a:pPr>
            <a:endParaRPr lang="de-DE" sz="2200" b="1" dirty="0">
              <a:solidFill>
                <a:schemeClr val="tx2"/>
              </a:solidFill>
            </a:endParaRPr>
          </a:p>
          <a:p>
            <a:pPr algn="l"/>
            <a:r>
              <a:rPr lang="de-DE" sz="2200" b="1" dirty="0" smtClean="0">
                <a:solidFill>
                  <a:schemeClr val="tx2"/>
                </a:solidFill>
              </a:rPr>
              <a:t>13.347 Wohnungen </a:t>
            </a:r>
            <a:r>
              <a:rPr lang="de-DE" sz="2200" dirty="0" smtClean="0">
                <a:solidFill>
                  <a:schemeClr val="tx2"/>
                </a:solidFill>
              </a:rPr>
              <a:t>in 110 der 116 Gemeinden Südtirols</a:t>
            </a:r>
            <a:endParaRPr lang="de-DE" sz="2200" dirty="0">
              <a:solidFill>
                <a:schemeClr val="tx2"/>
              </a:solidFill>
            </a:endParaRPr>
          </a:p>
          <a:p>
            <a:pPr algn="l"/>
            <a:r>
              <a:rPr lang="de-DE" sz="2200" b="1" dirty="0" smtClean="0">
                <a:solidFill>
                  <a:schemeClr val="tx2"/>
                </a:solidFill>
              </a:rPr>
              <a:t>13.041 </a:t>
            </a:r>
            <a:r>
              <a:rPr lang="de-DE" sz="2200" b="1" dirty="0">
                <a:solidFill>
                  <a:schemeClr val="tx2"/>
                </a:solidFill>
              </a:rPr>
              <a:t>Garagen und Stellplätze</a:t>
            </a:r>
            <a:r>
              <a:rPr lang="de-DE" sz="2200" dirty="0">
                <a:solidFill>
                  <a:schemeClr val="tx2"/>
                </a:solidFill>
              </a:rPr>
              <a:t> </a:t>
            </a:r>
            <a:endParaRPr lang="de-DE" sz="2200" dirty="0" smtClean="0">
              <a:solidFill>
                <a:schemeClr val="tx2"/>
              </a:solidFill>
            </a:endParaRPr>
          </a:p>
          <a:p>
            <a:pPr algn="l"/>
            <a:r>
              <a:rPr lang="de-DE" sz="2200" b="1" dirty="0" smtClean="0">
                <a:solidFill>
                  <a:schemeClr val="tx2"/>
                </a:solidFill>
              </a:rPr>
              <a:t>173 </a:t>
            </a:r>
            <a:r>
              <a:rPr lang="de-DE" sz="2200" b="1" dirty="0">
                <a:solidFill>
                  <a:schemeClr val="tx2"/>
                </a:solidFill>
              </a:rPr>
              <a:t>Räumlichkeiten</a:t>
            </a:r>
            <a:r>
              <a:rPr lang="de-DE" sz="2200" dirty="0">
                <a:solidFill>
                  <a:schemeClr val="tx2"/>
                </a:solidFill>
              </a:rPr>
              <a:t>, welche als Geschäfte, Büros oder Bars vermietet sind. </a:t>
            </a:r>
          </a:p>
          <a:p>
            <a:pPr algn="l"/>
            <a:r>
              <a:rPr lang="de-DE" sz="2200" b="1" dirty="0" smtClean="0">
                <a:solidFill>
                  <a:schemeClr val="tx2"/>
                </a:solidFill>
              </a:rPr>
              <a:t>500 Bettenplätze </a:t>
            </a:r>
            <a:r>
              <a:rPr lang="de-DE" sz="2200" dirty="0">
                <a:solidFill>
                  <a:schemeClr val="tx2"/>
                </a:solidFill>
              </a:rPr>
              <a:t>in Arbeiterwohnheimen.</a:t>
            </a:r>
            <a:r>
              <a:rPr lang="de-DE" sz="2200" dirty="0">
                <a:solidFill>
                  <a:srgbClr val="FF0000"/>
                </a:solidFill>
              </a:rPr>
              <a:t> </a:t>
            </a:r>
            <a:endParaRPr lang="de-DE" sz="2200" dirty="0" smtClean="0">
              <a:solidFill>
                <a:srgbClr val="FF0000"/>
              </a:solidFill>
            </a:endParaRPr>
          </a:p>
          <a:p>
            <a:pPr algn="l"/>
            <a:endParaRPr lang="de-DE" sz="2200" dirty="0" smtClean="0">
              <a:solidFill>
                <a:srgbClr val="FF0000"/>
              </a:solidFill>
            </a:endParaRPr>
          </a:p>
          <a:p>
            <a:pPr algn="l"/>
            <a:r>
              <a:rPr lang="de-DE" sz="2800" b="1" dirty="0" smtClean="0">
                <a:solidFill>
                  <a:schemeClr val="tx2"/>
                </a:solidFill>
              </a:rPr>
              <a:t>Al </a:t>
            </a:r>
            <a:r>
              <a:rPr lang="de-DE" sz="2800" b="1" dirty="0">
                <a:solidFill>
                  <a:schemeClr val="tx2"/>
                </a:solidFill>
              </a:rPr>
              <a:t>31.12.2015 </a:t>
            </a:r>
            <a:r>
              <a:rPr lang="de-DE" sz="2800" b="1" dirty="0" err="1">
                <a:solidFill>
                  <a:schemeClr val="tx2"/>
                </a:solidFill>
              </a:rPr>
              <a:t>l‘Istituto</a:t>
            </a:r>
            <a:r>
              <a:rPr lang="de-DE" sz="2800" b="1" dirty="0">
                <a:solidFill>
                  <a:schemeClr val="tx2"/>
                </a:solidFill>
              </a:rPr>
              <a:t> per </a:t>
            </a:r>
            <a:r>
              <a:rPr lang="de-DE" sz="2800" b="1" dirty="0" err="1">
                <a:solidFill>
                  <a:schemeClr val="tx2"/>
                </a:solidFill>
              </a:rPr>
              <a:t>l‘edilizia</a:t>
            </a:r>
            <a:r>
              <a:rPr lang="de-DE" sz="2800" b="1" dirty="0">
                <a:solidFill>
                  <a:schemeClr val="tx2"/>
                </a:solidFill>
              </a:rPr>
              <a:t> </a:t>
            </a:r>
            <a:r>
              <a:rPr lang="de-DE" sz="2800" b="1" dirty="0" err="1">
                <a:solidFill>
                  <a:schemeClr val="tx2"/>
                </a:solidFill>
              </a:rPr>
              <a:t>sociale</a:t>
            </a:r>
            <a:r>
              <a:rPr lang="de-DE" sz="2800" b="1" dirty="0">
                <a:solidFill>
                  <a:schemeClr val="tx2"/>
                </a:solidFill>
              </a:rPr>
              <a:t> </a:t>
            </a:r>
            <a:r>
              <a:rPr lang="de-DE" sz="2800" b="1" dirty="0" err="1">
                <a:solidFill>
                  <a:schemeClr val="tx2"/>
                </a:solidFill>
              </a:rPr>
              <a:t>dispone</a:t>
            </a:r>
            <a:r>
              <a:rPr lang="de-DE" sz="2800" b="1" dirty="0">
                <a:solidFill>
                  <a:schemeClr val="tx2"/>
                </a:solidFill>
              </a:rPr>
              <a:t> di </a:t>
            </a:r>
            <a:endParaRPr lang="de-DE" sz="2800" dirty="0">
              <a:solidFill>
                <a:schemeClr val="tx2"/>
              </a:solidFill>
            </a:endParaRPr>
          </a:p>
          <a:p>
            <a:pPr algn="l"/>
            <a:endParaRPr lang="de-DE" sz="2200" b="1" dirty="0">
              <a:solidFill>
                <a:schemeClr val="tx2"/>
              </a:solidFill>
            </a:endParaRPr>
          </a:p>
          <a:p>
            <a:pPr algn="l"/>
            <a:r>
              <a:rPr lang="de-DE" sz="2200" b="1" dirty="0">
                <a:solidFill>
                  <a:schemeClr val="tx2"/>
                </a:solidFill>
              </a:rPr>
              <a:t>13.347 </a:t>
            </a:r>
            <a:r>
              <a:rPr lang="de-DE" sz="2200" b="1" dirty="0" err="1">
                <a:solidFill>
                  <a:schemeClr val="tx2"/>
                </a:solidFill>
              </a:rPr>
              <a:t>alloggi</a:t>
            </a:r>
            <a:r>
              <a:rPr lang="de-DE" sz="2200" b="1" dirty="0">
                <a:solidFill>
                  <a:schemeClr val="tx2"/>
                </a:solidFill>
              </a:rPr>
              <a:t> in 110 </a:t>
            </a:r>
            <a:r>
              <a:rPr lang="de-DE" sz="2200" b="1" dirty="0" err="1">
                <a:solidFill>
                  <a:schemeClr val="tx2"/>
                </a:solidFill>
              </a:rPr>
              <a:t>dei</a:t>
            </a:r>
            <a:r>
              <a:rPr lang="de-DE" sz="2200" b="1" dirty="0">
                <a:solidFill>
                  <a:schemeClr val="tx2"/>
                </a:solidFill>
              </a:rPr>
              <a:t> 116 </a:t>
            </a:r>
            <a:r>
              <a:rPr lang="de-DE" sz="2200" b="1" dirty="0" err="1">
                <a:solidFill>
                  <a:schemeClr val="tx2"/>
                </a:solidFill>
              </a:rPr>
              <a:t>comuni</a:t>
            </a:r>
            <a:r>
              <a:rPr lang="de-DE" sz="2200" b="1" dirty="0">
                <a:solidFill>
                  <a:schemeClr val="tx2"/>
                </a:solidFill>
              </a:rPr>
              <a:t> </a:t>
            </a:r>
            <a:r>
              <a:rPr lang="de-DE" sz="2200" b="1" dirty="0" err="1">
                <a:solidFill>
                  <a:schemeClr val="tx2"/>
                </a:solidFill>
              </a:rPr>
              <a:t>dell‘Alto</a:t>
            </a:r>
            <a:r>
              <a:rPr lang="de-DE" sz="2200" b="1" dirty="0">
                <a:solidFill>
                  <a:schemeClr val="tx2"/>
                </a:solidFill>
              </a:rPr>
              <a:t> </a:t>
            </a:r>
            <a:r>
              <a:rPr lang="de-DE" sz="2200" b="1" dirty="0" err="1">
                <a:solidFill>
                  <a:schemeClr val="tx2"/>
                </a:solidFill>
              </a:rPr>
              <a:t>Adige</a:t>
            </a:r>
            <a:endParaRPr lang="de-DE" sz="2200" b="1" dirty="0">
              <a:solidFill>
                <a:schemeClr val="tx2"/>
              </a:solidFill>
            </a:endParaRPr>
          </a:p>
          <a:p>
            <a:pPr algn="l"/>
            <a:r>
              <a:rPr lang="de-DE" sz="2200" b="1" dirty="0">
                <a:solidFill>
                  <a:schemeClr val="tx2"/>
                </a:solidFill>
              </a:rPr>
              <a:t>13.041 </a:t>
            </a:r>
            <a:r>
              <a:rPr lang="de-DE" sz="2200" b="1" dirty="0" err="1">
                <a:solidFill>
                  <a:schemeClr val="tx2"/>
                </a:solidFill>
              </a:rPr>
              <a:t>garage</a:t>
            </a:r>
            <a:r>
              <a:rPr lang="de-DE" sz="2200" b="1" dirty="0">
                <a:solidFill>
                  <a:schemeClr val="tx2"/>
                </a:solidFill>
              </a:rPr>
              <a:t> </a:t>
            </a:r>
            <a:r>
              <a:rPr lang="de-DE" sz="2200" b="1" dirty="0" smtClean="0">
                <a:solidFill>
                  <a:schemeClr val="tx2"/>
                </a:solidFill>
              </a:rPr>
              <a:t>e </a:t>
            </a:r>
            <a:r>
              <a:rPr lang="de-DE" sz="2200" b="1" dirty="0" err="1" smtClean="0">
                <a:solidFill>
                  <a:schemeClr val="tx2"/>
                </a:solidFill>
              </a:rPr>
              <a:t>posti</a:t>
            </a:r>
            <a:r>
              <a:rPr lang="de-DE" sz="2200" b="1" dirty="0" smtClean="0">
                <a:solidFill>
                  <a:schemeClr val="tx2"/>
                </a:solidFill>
              </a:rPr>
              <a:t> </a:t>
            </a:r>
            <a:r>
              <a:rPr lang="de-DE" sz="2200" b="1" dirty="0" err="1" smtClean="0">
                <a:solidFill>
                  <a:schemeClr val="tx2"/>
                </a:solidFill>
              </a:rPr>
              <a:t>macchina</a:t>
            </a:r>
            <a:endParaRPr lang="de-DE" sz="2200" dirty="0">
              <a:solidFill>
                <a:schemeClr val="tx2"/>
              </a:solidFill>
            </a:endParaRPr>
          </a:p>
          <a:p>
            <a:pPr algn="l"/>
            <a:r>
              <a:rPr lang="de-DE" sz="2200" b="1" dirty="0" smtClean="0">
                <a:solidFill>
                  <a:schemeClr val="tx2"/>
                </a:solidFill>
              </a:rPr>
              <a:t>173 </a:t>
            </a:r>
            <a:r>
              <a:rPr lang="de-DE" sz="2200" b="1" dirty="0" err="1" smtClean="0">
                <a:solidFill>
                  <a:schemeClr val="tx2"/>
                </a:solidFill>
              </a:rPr>
              <a:t>locali</a:t>
            </a:r>
            <a:r>
              <a:rPr lang="de-DE" sz="2200" dirty="0" smtClean="0">
                <a:solidFill>
                  <a:schemeClr val="tx2"/>
                </a:solidFill>
              </a:rPr>
              <a:t>,  </a:t>
            </a:r>
            <a:r>
              <a:rPr lang="de-DE" sz="2200" dirty="0" err="1" smtClean="0">
                <a:solidFill>
                  <a:schemeClr val="tx2"/>
                </a:solidFill>
              </a:rPr>
              <a:t>affittati</a:t>
            </a:r>
            <a:r>
              <a:rPr lang="de-DE" sz="2200" dirty="0" smtClean="0">
                <a:solidFill>
                  <a:schemeClr val="tx2"/>
                </a:solidFill>
              </a:rPr>
              <a:t> </a:t>
            </a:r>
            <a:r>
              <a:rPr lang="de-DE" sz="2200" dirty="0" err="1" smtClean="0">
                <a:solidFill>
                  <a:schemeClr val="tx2"/>
                </a:solidFill>
              </a:rPr>
              <a:t>come</a:t>
            </a:r>
            <a:r>
              <a:rPr lang="de-DE" sz="2200" dirty="0" smtClean="0">
                <a:solidFill>
                  <a:schemeClr val="tx2"/>
                </a:solidFill>
              </a:rPr>
              <a:t> </a:t>
            </a:r>
            <a:r>
              <a:rPr lang="de-DE" sz="2200" dirty="0" err="1" smtClean="0">
                <a:solidFill>
                  <a:schemeClr val="tx2"/>
                </a:solidFill>
              </a:rPr>
              <a:t>negozi</a:t>
            </a:r>
            <a:r>
              <a:rPr lang="de-DE" sz="2200" dirty="0" smtClean="0">
                <a:solidFill>
                  <a:schemeClr val="tx2"/>
                </a:solidFill>
              </a:rPr>
              <a:t>, </a:t>
            </a:r>
            <a:r>
              <a:rPr lang="de-DE" sz="2200" dirty="0" err="1" smtClean="0">
                <a:solidFill>
                  <a:schemeClr val="tx2"/>
                </a:solidFill>
              </a:rPr>
              <a:t>uffici</a:t>
            </a:r>
            <a:r>
              <a:rPr lang="de-DE" sz="2200" dirty="0" smtClean="0">
                <a:solidFill>
                  <a:schemeClr val="tx2"/>
                </a:solidFill>
              </a:rPr>
              <a:t> o Bar </a:t>
            </a:r>
            <a:endParaRPr lang="de-DE" sz="2200" dirty="0">
              <a:solidFill>
                <a:schemeClr val="tx2"/>
              </a:solidFill>
            </a:endParaRPr>
          </a:p>
          <a:p>
            <a:pPr algn="l"/>
            <a:r>
              <a:rPr lang="de-DE" sz="2200" b="1" dirty="0">
                <a:solidFill>
                  <a:schemeClr val="tx2"/>
                </a:solidFill>
              </a:rPr>
              <a:t>500 </a:t>
            </a:r>
            <a:r>
              <a:rPr lang="de-DE" sz="2200" b="1" dirty="0" err="1" smtClean="0">
                <a:solidFill>
                  <a:schemeClr val="tx2"/>
                </a:solidFill>
              </a:rPr>
              <a:t>posti</a:t>
            </a:r>
            <a:r>
              <a:rPr lang="de-DE" sz="2200" b="1" dirty="0" smtClean="0">
                <a:solidFill>
                  <a:schemeClr val="tx2"/>
                </a:solidFill>
              </a:rPr>
              <a:t> </a:t>
            </a:r>
            <a:r>
              <a:rPr lang="de-DE" sz="2200" b="1" dirty="0" err="1" smtClean="0">
                <a:solidFill>
                  <a:schemeClr val="tx2"/>
                </a:solidFill>
              </a:rPr>
              <a:t>letto</a:t>
            </a:r>
            <a:r>
              <a:rPr lang="de-DE" sz="2200" b="1" dirty="0" smtClean="0">
                <a:solidFill>
                  <a:schemeClr val="tx2"/>
                </a:solidFill>
              </a:rPr>
              <a:t> </a:t>
            </a:r>
            <a:r>
              <a:rPr lang="de-DE" sz="2200" dirty="0" smtClean="0">
                <a:solidFill>
                  <a:schemeClr val="tx2"/>
                </a:solidFill>
              </a:rPr>
              <a:t>in </a:t>
            </a:r>
            <a:r>
              <a:rPr lang="de-DE" sz="2200" dirty="0" err="1" smtClean="0">
                <a:solidFill>
                  <a:schemeClr val="tx2"/>
                </a:solidFill>
              </a:rPr>
              <a:t>case</a:t>
            </a:r>
            <a:r>
              <a:rPr lang="de-DE" sz="2200" dirty="0" smtClean="0">
                <a:solidFill>
                  <a:schemeClr val="tx2"/>
                </a:solidFill>
              </a:rPr>
              <a:t> </a:t>
            </a:r>
            <a:r>
              <a:rPr lang="de-DE" sz="2200" dirty="0" err="1" smtClean="0">
                <a:solidFill>
                  <a:schemeClr val="tx2"/>
                </a:solidFill>
              </a:rPr>
              <a:t>albergo</a:t>
            </a:r>
            <a:r>
              <a:rPr lang="de-DE" sz="2200" dirty="0" smtClean="0">
                <a:solidFill>
                  <a:schemeClr val="tx2"/>
                </a:solidFill>
              </a:rPr>
              <a:t>. </a:t>
            </a:r>
            <a:endParaRPr lang="de-DE" sz="2200" dirty="0">
              <a:solidFill>
                <a:schemeClr val="tx2"/>
              </a:solidFill>
            </a:endParaRPr>
          </a:p>
          <a:p>
            <a:pPr algn="l"/>
            <a:endParaRPr lang="de-DE" sz="2200" dirty="0" smtClean="0"/>
          </a:p>
          <a:p>
            <a:pPr algn="l"/>
            <a:endParaRPr lang="de-DE" sz="22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46140"/>
            <a:ext cx="2952328" cy="49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00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008112"/>
          </a:xfrm>
        </p:spPr>
        <p:txBody>
          <a:bodyPr>
            <a:normAutofit/>
          </a:bodyPr>
          <a:lstStyle/>
          <a:p>
            <a:r>
              <a:rPr lang="de-DE" sz="3600" b="1" dirty="0" smtClean="0">
                <a:solidFill>
                  <a:schemeClr val="tx2"/>
                </a:solidFill>
              </a:rPr>
              <a:t>Voraussetzungen - </a:t>
            </a:r>
            <a:r>
              <a:rPr lang="de-DE" sz="3600" b="1" dirty="0" err="1" smtClean="0">
                <a:solidFill>
                  <a:schemeClr val="tx2"/>
                </a:solidFill>
              </a:rPr>
              <a:t>Requisiti</a:t>
            </a:r>
            <a:endParaRPr lang="en-US" sz="3600" b="1" dirty="0">
              <a:solidFill>
                <a:schemeClr val="tx2"/>
              </a:solidFill>
            </a:endParaRPr>
          </a:p>
        </p:txBody>
      </p:sp>
      <p:sp>
        <p:nvSpPr>
          <p:cNvPr id="3" name="Inhaltsplatzhalter 2"/>
          <p:cNvSpPr>
            <a:spLocks noGrp="1"/>
          </p:cNvSpPr>
          <p:nvPr>
            <p:ph idx="1"/>
          </p:nvPr>
        </p:nvSpPr>
        <p:spPr>
          <a:xfrm>
            <a:off x="539552" y="1628800"/>
            <a:ext cx="8147248" cy="4032448"/>
          </a:xfrm>
        </p:spPr>
        <p:txBody>
          <a:bodyPr>
            <a:normAutofit fontScale="70000" lnSpcReduction="20000"/>
          </a:bodyPr>
          <a:lstStyle/>
          <a:p>
            <a:pPr marL="0" indent="0">
              <a:buNone/>
            </a:pPr>
            <a:r>
              <a:rPr lang="de-DE" sz="2800" dirty="0">
                <a:solidFill>
                  <a:schemeClr val="tx2"/>
                </a:solidFill>
              </a:rPr>
              <a:t>Der Gesuchsteller </a:t>
            </a:r>
            <a:r>
              <a:rPr lang="de-DE" sz="2800" b="1" dirty="0">
                <a:solidFill>
                  <a:schemeClr val="tx2"/>
                </a:solidFill>
              </a:rPr>
              <a:t>darf nicht</a:t>
            </a:r>
            <a:r>
              <a:rPr lang="de-DE" sz="2800" dirty="0" smtClean="0">
                <a:solidFill>
                  <a:schemeClr val="tx2"/>
                </a:solidFill>
              </a:rPr>
              <a:t>:</a:t>
            </a:r>
          </a:p>
          <a:p>
            <a:pPr marL="0" indent="0">
              <a:buNone/>
            </a:pPr>
            <a:r>
              <a:rPr lang="de-DE" sz="2800" dirty="0">
                <a:solidFill>
                  <a:schemeClr val="tx2"/>
                </a:solidFill>
              </a:rPr>
              <a:t>Il </a:t>
            </a:r>
            <a:r>
              <a:rPr lang="de-DE" sz="2800" dirty="0" err="1">
                <a:solidFill>
                  <a:schemeClr val="tx2"/>
                </a:solidFill>
              </a:rPr>
              <a:t>richiedente</a:t>
            </a:r>
            <a:r>
              <a:rPr lang="de-DE" sz="2800" dirty="0">
                <a:solidFill>
                  <a:schemeClr val="tx2"/>
                </a:solidFill>
              </a:rPr>
              <a:t> </a:t>
            </a:r>
            <a:r>
              <a:rPr lang="de-DE" sz="2800" b="1" dirty="0">
                <a:solidFill>
                  <a:schemeClr val="tx2"/>
                </a:solidFill>
              </a:rPr>
              <a:t>non </a:t>
            </a:r>
            <a:r>
              <a:rPr lang="de-DE" sz="2800" b="1" dirty="0" err="1">
                <a:solidFill>
                  <a:schemeClr val="tx2"/>
                </a:solidFill>
              </a:rPr>
              <a:t>deve</a:t>
            </a:r>
            <a:r>
              <a:rPr lang="de-DE" sz="2800" dirty="0" smtClean="0">
                <a:solidFill>
                  <a:schemeClr val="tx2"/>
                </a:solidFill>
              </a:rPr>
              <a:t>:</a:t>
            </a:r>
          </a:p>
          <a:p>
            <a:pPr marL="0" indent="0">
              <a:buNone/>
            </a:pPr>
            <a:endParaRPr lang="de-DE" sz="2800" dirty="0">
              <a:solidFill>
                <a:schemeClr val="tx2"/>
              </a:solidFill>
            </a:endParaRPr>
          </a:p>
          <a:p>
            <a:pPr marL="0" indent="0">
              <a:buNone/>
            </a:pPr>
            <a:endParaRPr lang="de-DE" sz="2800" dirty="0" smtClean="0">
              <a:solidFill>
                <a:schemeClr val="tx2"/>
              </a:solidFill>
            </a:endParaRPr>
          </a:p>
          <a:p>
            <a:r>
              <a:rPr lang="de-DE" sz="2800" b="1" dirty="0" smtClean="0">
                <a:solidFill>
                  <a:schemeClr val="tx2"/>
                </a:solidFill>
              </a:rPr>
              <a:t>Eigentümer</a:t>
            </a:r>
            <a:r>
              <a:rPr lang="de-DE" sz="2800" dirty="0" smtClean="0">
                <a:solidFill>
                  <a:schemeClr val="tx2"/>
                </a:solidFill>
              </a:rPr>
              <a:t> </a:t>
            </a:r>
            <a:r>
              <a:rPr lang="de-DE" sz="2800" dirty="0">
                <a:solidFill>
                  <a:schemeClr val="tx2"/>
                </a:solidFill>
              </a:rPr>
              <a:t>einer Wohnung </a:t>
            </a:r>
            <a:r>
              <a:rPr lang="de-DE" sz="2800" b="1" dirty="0">
                <a:solidFill>
                  <a:schemeClr val="tx2"/>
                </a:solidFill>
              </a:rPr>
              <a:t>sein</a:t>
            </a:r>
            <a:r>
              <a:rPr lang="de-DE" sz="2800" dirty="0">
                <a:solidFill>
                  <a:schemeClr val="tx2"/>
                </a:solidFill>
              </a:rPr>
              <a:t>, die dem Bedarf der Familie </a:t>
            </a:r>
            <a:r>
              <a:rPr lang="de-DE" sz="2800" dirty="0" smtClean="0">
                <a:solidFill>
                  <a:schemeClr val="tx2"/>
                </a:solidFill>
              </a:rPr>
              <a:t>entspricht.</a:t>
            </a:r>
          </a:p>
          <a:p>
            <a:pPr marL="0" indent="0">
              <a:buNone/>
            </a:pPr>
            <a:r>
              <a:rPr lang="de-DE" sz="2800" b="1" dirty="0" smtClean="0">
                <a:solidFill>
                  <a:schemeClr val="tx2"/>
                </a:solidFill>
              </a:rPr>
              <a:t>	</a:t>
            </a:r>
            <a:r>
              <a:rPr lang="de-DE" sz="2800" b="1" dirty="0" err="1" smtClean="0">
                <a:solidFill>
                  <a:schemeClr val="tx2"/>
                </a:solidFill>
              </a:rPr>
              <a:t>essere</a:t>
            </a:r>
            <a:r>
              <a:rPr lang="de-DE" sz="2800" b="1" dirty="0" smtClean="0">
                <a:solidFill>
                  <a:schemeClr val="tx2"/>
                </a:solidFill>
              </a:rPr>
              <a:t> </a:t>
            </a:r>
            <a:r>
              <a:rPr lang="de-DE" sz="2800" b="1" dirty="0" err="1">
                <a:solidFill>
                  <a:schemeClr val="tx2"/>
                </a:solidFill>
              </a:rPr>
              <a:t>proprietario</a:t>
            </a:r>
            <a:r>
              <a:rPr lang="de-DE" sz="2800" b="1" dirty="0">
                <a:solidFill>
                  <a:schemeClr val="tx2"/>
                </a:solidFill>
              </a:rPr>
              <a:t>  </a:t>
            </a:r>
            <a:r>
              <a:rPr lang="de-DE" sz="2800" dirty="0">
                <a:solidFill>
                  <a:schemeClr val="tx2"/>
                </a:solidFill>
              </a:rPr>
              <a:t>di </a:t>
            </a:r>
            <a:r>
              <a:rPr lang="de-DE" sz="2800" dirty="0" err="1">
                <a:solidFill>
                  <a:schemeClr val="tx2"/>
                </a:solidFill>
              </a:rPr>
              <a:t>un</a:t>
            </a:r>
            <a:r>
              <a:rPr lang="de-DE" sz="2800" dirty="0">
                <a:solidFill>
                  <a:schemeClr val="tx2"/>
                </a:solidFill>
              </a:rPr>
              <a:t> </a:t>
            </a:r>
            <a:r>
              <a:rPr lang="de-DE" sz="2800" dirty="0" err="1">
                <a:solidFill>
                  <a:schemeClr val="tx2"/>
                </a:solidFill>
              </a:rPr>
              <a:t>alloggio</a:t>
            </a:r>
            <a:r>
              <a:rPr lang="de-DE" sz="2800" dirty="0">
                <a:solidFill>
                  <a:schemeClr val="tx2"/>
                </a:solidFill>
              </a:rPr>
              <a:t> </a:t>
            </a:r>
            <a:r>
              <a:rPr lang="de-DE" sz="2800" dirty="0" err="1">
                <a:solidFill>
                  <a:schemeClr val="tx2"/>
                </a:solidFill>
              </a:rPr>
              <a:t>adeguato</a:t>
            </a:r>
            <a:r>
              <a:rPr lang="de-DE" sz="2800" dirty="0">
                <a:solidFill>
                  <a:schemeClr val="tx2"/>
                </a:solidFill>
              </a:rPr>
              <a:t> al </a:t>
            </a:r>
            <a:r>
              <a:rPr lang="de-DE" sz="2800" dirty="0" err="1">
                <a:solidFill>
                  <a:schemeClr val="tx2"/>
                </a:solidFill>
              </a:rPr>
              <a:t>suo</a:t>
            </a:r>
            <a:r>
              <a:rPr lang="de-DE" sz="2800" dirty="0">
                <a:solidFill>
                  <a:schemeClr val="tx2"/>
                </a:solidFill>
              </a:rPr>
              <a:t> </a:t>
            </a:r>
            <a:r>
              <a:rPr lang="de-DE" sz="2800" dirty="0" err="1">
                <a:solidFill>
                  <a:schemeClr val="tx2"/>
                </a:solidFill>
              </a:rPr>
              <a:t>nucleo</a:t>
            </a:r>
            <a:r>
              <a:rPr lang="de-DE" sz="2800" dirty="0">
                <a:solidFill>
                  <a:schemeClr val="tx2"/>
                </a:solidFill>
              </a:rPr>
              <a:t> </a:t>
            </a:r>
            <a:r>
              <a:rPr lang="de-DE" sz="2800" dirty="0" err="1">
                <a:solidFill>
                  <a:schemeClr val="tx2"/>
                </a:solidFill>
              </a:rPr>
              <a:t>familiare</a:t>
            </a:r>
            <a:r>
              <a:rPr lang="de-DE" sz="2800" dirty="0">
                <a:solidFill>
                  <a:schemeClr val="tx2"/>
                </a:solidFill>
              </a:rPr>
              <a:t>.</a:t>
            </a:r>
          </a:p>
          <a:p>
            <a:endParaRPr lang="de-DE" sz="2800" dirty="0" smtClean="0">
              <a:solidFill>
                <a:schemeClr val="tx2"/>
              </a:solidFill>
            </a:endParaRPr>
          </a:p>
          <a:p>
            <a:pPr marL="0" indent="0">
              <a:buNone/>
            </a:pPr>
            <a:endParaRPr lang="de-DE" sz="2800" dirty="0">
              <a:solidFill>
                <a:schemeClr val="tx2"/>
              </a:solidFill>
            </a:endParaRPr>
          </a:p>
          <a:p>
            <a:r>
              <a:rPr lang="de-DE" sz="2800" dirty="0" smtClean="0">
                <a:solidFill>
                  <a:schemeClr val="tx2"/>
                </a:solidFill>
              </a:rPr>
              <a:t>in </a:t>
            </a:r>
            <a:r>
              <a:rPr lang="de-DE" sz="2800" dirty="0">
                <a:solidFill>
                  <a:schemeClr val="tx2"/>
                </a:solidFill>
              </a:rPr>
              <a:t>den letzten 5 Jahren eine dem Bedarf der Familie angemessene </a:t>
            </a:r>
            <a:r>
              <a:rPr lang="de-DE" sz="2800" b="1" dirty="0">
                <a:solidFill>
                  <a:schemeClr val="tx2"/>
                </a:solidFill>
              </a:rPr>
              <a:t>Wohnung veräußert </a:t>
            </a:r>
            <a:r>
              <a:rPr lang="de-DE" sz="2800" b="1" dirty="0" smtClean="0">
                <a:solidFill>
                  <a:schemeClr val="tx2"/>
                </a:solidFill>
              </a:rPr>
              <a:t>haben</a:t>
            </a:r>
            <a:r>
              <a:rPr lang="de-DE" sz="2800" dirty="0" smtClean="0">
                <a:solidFill>
                  <a:schemeClr val="tx2"/>
                </a:solidFill>
              </a:rPr>
              <a:t>.</a:t>
            </a:r>
          </a:p>
          <a:p>
            <a:pPr marL="0" indent="0">
              <a:buNone/>
            </a:pPr>
            <a:r>
              <a:rPr lang="de-DE" sz="2800" dirty="0" smtClean="0">
                <a:solidFill>
                  <a:schemeClr val="tx2"/>
                </a:solidFill>
              </a:rPr>
              <a:t>	</a:t>
            </a:r>
            <a:r>
              <a:rPr lang="de-DE" sz="2800" dirty="0" err="1" smtClean="0">
                <a:solidFill>
                  <a:schemeClr val="tx2"/>
                </a:solidFill>
              </a:rPr>
              <a:t>avere</a:t>
            </a:r>
            <a:r>
              <a:rPr lang="de-DE" sz="2800" dirty="0" smtClean="0">
                <a:solidFill>
                  <a:schemeClr val="tx2"/>
                </a:solidFill>
              </a:rPr>
              <a:t> </a:t>
            </a:r>
            <a:r>
              <a:rPr lang="de-DE" sz="2800" b="1" dirty="0" err="1">
                <a:solidFill>
                  <a:schemeClr val="tx2"/>
                </a:solidFill>
              </a:rPr>
              <a:t>venduto</a:t>
            </a:r>
            <a:r>
              <a:rPr lang="de-DE" sz="2800" b="1" dirty="0">
                <a:solidFill>
                  <a:schemeClr val="tx2"/>
                </a:solidFill>
              </a:rPr>
              <a:t> </a:t>
            </a:r>
            <a:r>
              <a:rPr lang="de-DE" sz="2800" b="1" dirty="0" err="1">
                <a:solidFill>
                  <a:schemeClr val="tx2"/>
                </a:solidFill>
              </a:rPr>
              <a:t>un</a:t>
            </a:r>
            <a:r>
              <a:rPr lang="de-DE" sz="2800" b="1" dirty="0">
                <a:solidFill>
                  <a:schemeClr val="tx2"/>
                </a:solidFill>
              </a:rPr>
              <a:t> </a:t>
            </a:r>
            <a:r>
              <a:rPr lang="de-DE" sz="2800" b="1" dirty="0" err="1">
                <a:solidFill>
                  <a:schemeClr val="tx2"/>
                </a:solidFill>
              </a:rPr>
              <a:t>alloggio</a:t>
            </a:r>
            <a:r>
              <a:rPr lang="de-DE" sz="2800" b="1" dirty="0">
                <a:solidFill>
                  <a:schemeClr val="tx2"/>
                </a:solidFill>
              </a:rPr>
              <a:t> </a:t>
            </a:r>
            <a:r>
              <a:rPr lang="de-DE" sz="2800" b="1" dirty="0" err="1">
                <a:solidFill>
                  <a:schemeClr val="tx2"/>
                </a:solidFill>
              </a:rPr>
              <a:t>adeguato</a:t>
            </a:r>
            <a:r>
              <a:rPr lang="de-DE" sz="2800" b="1" dirty="0">
                <a:solidFill>
                  <a:schemeClr val="tx2"/>
                </a:solidFill>
              </a:rPr>
              <a:t> </a:t>
            </a:r>
            <a:r>
              <a:rPr lang="de-DE" sz="2800" dirty="0">
                <a:solidFill>
                  <a:schemeClr val="tx2"/>
                </a:solidFill>
              </a:rPr>
              <a:t>al </a:t>
            </a:r>
            <a:r>
              <a:rPr lang="de-DE" sz="2800" dirty="0" err="1">
                <a:solidFill>
                  <a:schemeClr val="tx2"/>
                </a:solidFill>
              </a:rPr>
              <a:t>suo</a:t>
            </a:r>
            <a:r>
              <a:rPr lang="de-DE" sz="2800" dirty="0">
                <a:solidFill>
                  <a:schemeClr val="tx2"/>
                </a:solidFill>
              </a:rPr>
              <a:t> </a:t>
            </a:r>
            <a:r>
              <a:rPr lang="de-DE" sz="2800" dirty="0" err="1">
                <a:solidFill>
                  <a:schemeClr val="tx2"/>
                </a:solidFill>
              </a:rPr>
              <a:t>nucleo</a:t>
            </a:r>
            <a:r>
              <a:rPr lang="de-DE" sz="2800" dirty="0">
                <a:solidFill>
                  <a:schemeClr val="tx2"/>
                </a:solidFill>
              </a:rPr>
              <a:t> </a:t>
            </a:r>
            <a:r>
              <a:rPr lang="de-DE" sz="2800" dirty="0" err="1">
                <a:solidFill>
                  <a:schemeClr val="tx2"/>
                </a:solidFill>
              </a:rPr>
              <a:t>familiare</a:t>
            </a:r>
            <a:r>
              <a:rPr lang="de-DE" sz="2800" dirty="0">
                <a:solidFill>
                  <a:schemeClr val="tx2"/>
                </a:solidFill>
              </a:rPr>
              <a:t> </a:t>
            </a:r>
            <a:r>
              <a:rPr lang="de-DE" sz="2800" dirty="0" smtClean="0">
                <a:solidFill>
                  <a:schemeClr val="tx2"/>
                </a:solidFill>
              </a:rPr>
              <a:t>	</a:t>
            </a:r>
            <a:r>
              <a:rPr lang="de-DE" sz="2800" dirty="0" err="1" smtClean="0">
                <a:solidFill>
                  <a:schemeClr val="tx2"/>
                </a:solidFill>
              </a:rPr>
              <a:t>nell‘arco</a:t>
            </a:r>
            <a:r>
              <a:rPr lang="de-DE" sz="2800" dirty="0" smtClean="0">
                <a:solidFill>
                  <a:schemeClr val="tx2"/>
                </a:solidFill>
              </a:rPr>
              <a:t> </a:t>
            </a:r>
            <a:r>
              <a:rPr lang="de-DE" sz="2800" dirty="0" err="1">
                <a:solidFill>
                  <a:schemeClr val="tx2"/>
                </a:solidFill>
              </a:rPr>
              <a:t>degli</a:t>
            </a:r>
            <a:r>
              <a:rPr lang="de-DE" sz="2800" dirty="0">
                <a:solidFill>
                  <a:schemeClr val="tx2"/>
                </a:solidFill>
              </a:rPr>
              <a:t> </a:t>
            </a:r>
            <a:r>
              <a:rPr lang="de-DE" sz="2800" dirty="0" smtClean="0">
                <a:solidFill>
                  <a:schemeClr val="tx2"/>
                </a:solidFill>
              </a:rPr>
              <a:t>	</a:t>
            </a:r>
            <a:r>
              <a:rPr lang="de-DE" sz="2800" dirty="0" err="1" smtClean="0">
                <a:solidFill>
                  <a:schemeClr val="tx2"/>
                </a:solidFill>
              </a:rPr>
              <a:t>ultimi</a:t>
            </a:r>
            <a:r>
              <a:rPr lang="de-DE" sz="2800" dirty="0" smtClean="0">
                <a:solidFill>
                  <a:schemeClr val="tx2"/>
                </a:solidFill>
              </a:rPr>
              <a:t> </a:t>
            </a:r>
            <a:r>
              <a:rPr lang="de-DE" sz="2800" dirty="0">
                <a:solidFill>
                  <a:schemeClr val="tx2"/>
                </a:solidFill>
              </a:rPr>
              <a:t>5 </a:t>
            </a:r>
            <a:r>
              <a:rPr lang="de-DE" sz="2800" dirty="0" err="1">
                <a:solidFill>
                  <a:schemeClr val="tx2"/>
                </a:solidFill>
              </a:rPr>
              <a:t>anni</a:t>
            </a:r>
            <a:r>
              <a:rPr lang="de-DE" sz="2800" dirty="0" smtClean="0">
                <a:solidFill>
                  <a:schemeClr val="tx2"/>
                </a:solidFill>
              </a:rPr>
              <a:t>.</a:t>
            </a:r>
          </a:p>
          <a:p>
            <a:pPr marL="0" indent="0">
              <a:buNone/>
            </a:pPr>
            <a:endParaRPr lang="de-DE" sz="2800" dirty="0">
              <a:solidFill>
                <a:schemeClr val="tx2"/>
              </a:solidFill>
            </a:endParaRPr>
          </a:p>
          <a:p>
            <a:endParaRPr lang="de-DE" sz="2000" b="1" dirty="0">
              <a:solidFill>
                <a:schemeClr val="tx2"/>
              </a:solidFill>
            </a:endParaRPr>
          </a:p>
          <a:p>
            <a:endParaRPr lang="de-DE" sz="2000" dirty="0">
              <a:solidFill>
                <a:schemeClr val="tx2"/>
              </a:solidFill>
            </a:endParaRPr>
          </a:p>
          <a:p>
            <a:pPr marL="0" indent="0">
              <a:buNone/>
            </a:pPr>
            <a:endParaRPr lang="en-US" dirty="0"/>
          </a:p>
        </p:txBody>
      </p:sp>
    </p:spTree>
    <p:extLst>
      <p:ext uri="{BB962C8B-B14F-4D97-AF65-F5344CB8AC3E}">
        <p14:creationId xmlns:p14="http://schemas.microsoft.com/office/powerpoint/2010/main" val="389701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81066" cy="1143000"/>
          </a:xfrm>
        </p:spPr>
        <p:txBody>
          <a:bodyPr>
            <a:normAutofit/>
          </a:bodyPr>
          <a:lstStyle/>
          <a:p>
            <a:r>
              <a:rPr lang="de-DE" sz="3600" b="1" dirty="0">
                <a:solidFill>
                  <a:schemeClr val="tx2"/>
                </a:solidFill>
              </a:rPr>
              <a:t>Voraussetzungen - </a:t>
            </a:r>
            <a:r>
              <a:rPr lang="de-DE" sz="3600" b="1" dirty="0" err="1">
                <a:solidFill>
                  <a:schemeClr val="tx2"/>
                </a:solidFill>
              </a:rPr>
              <a:t>Requisiti</a:t>
            </a:r>
            <a:endParaRPr lang="en-US" sz="3600" b="1" dirty="0">
              <a:solidFill>
                <a:schemeClr val="tx2"/>
              </a:solidFill>
            </a:endParaRPr>
          </a:p>
        </p:txBody>
      </p:sp>
      <p:sp>
        <p:nvSpPr>
          <p:cNvPr id="3" name="Inhaltsplatzhalter 2"/>
          <p:cNvSpPr>
            <a:spLocks noGrp="1"/>
          </p:cNvSpPr>
          <p:nvPr>
            <p:ph idx="1"/>
          </p:nvPr>
        </p:nvSpPr>
        <p:spPr/>
        <p:txBody>
          <a:bodyPr>
            <a:normAutofit/>
          </a:bodyPr>
          <a:lstStyle/>
          <a:p>
            <a:endParaRPr lang="de-DE" sz="2000" dirty="0" smtClean="0">
              <a:solidFill>
                <a:schemeClr val="tx2"/>
              </a:solidFill>
            </a:endParaRPr>
          </a:p>
          <a:p>
            <a:r>
              <a:rPr lang="de-DE" sz="2000" dirty="0" smtClean="0">
                <a:solidFill>
                  <a:schemeClr val="tx2"/>
                </a:solidFill>
              </a:rPr>
              <a:t>einen </a:t>
            </a:r>
            <a:r>
              <a:rPr lang="de-DE" sz="2000" b="1" dirty="0">
                <a:solidFill>
                  <a:schemeClr val="tx2"/>
                </a:solidFill>
              </a:rPr>
              <a:t>öffentlichen Beitrag </a:t>
            </a:r>
            <a:r>
              <a:rPr lang="de-DE" sz="2000" dirty="0">
                <a:solidFill>
                  <a:schemeClr val="tx2"/>
                </a:solidFill>
              </a:rPr>
              <a:t>für den Bau/Kauf einer Wohnung </a:t>
            </a:r>
            <a:r>
              <a:rPr lang="de-DE" sz="2000" b="1" dirty="0">
                <a:solidFill>
                  <a:schemeClr val="tx2"/>
                </a:solidFill>
              </a:rPr>
              <a:t>erhalten haben.</a:t>
            </a:r>
          </a:p>
          <a:p>
            <a:pPr marL="0" indent="0">
              <a:buNone/>
            </a:pPr>
            <a:r>
              <a:rPr lang="de-DE" sz="2000" dirty="0">
                <a:solidFill>
                  <a:schemeClr val="tx2"/>
                </a:solidFill>
              </a:rPr>
              <a:t>	</a:t>
            </a:r>
            <a:r>
              <a:rPr lang="de-DE" sz="2000" dirty="0" err="1">
                <a:solidFill>
                  <a:schemeClr val="tx2"/>
                </a:solidFill>
              </a:rPr>
              <a:t>avere</a:t>
            </a:r>
            <a:r>
              <a:rPr lang="de-DE" sz="2000" dirty="0">
                <a:solidFill>
                  <a:schemeClr val="tx2"/>
                </a:solidFill>
              </a:rPr>
              <a:t> </a:t>
            </a:r>
            <a:r>
              <a:rPr lang="de-DE" sz="2000" b="1" dirty="0" err="1">
                <a:solidFill>
                  <a:schemeClr val="tx2"/>
                </a:solidFill>
              </a:rPr>
              <a:t>ottenuto</a:t>
            </a:r>
            <a:r>
              <a:rPr lang="de-DE" sz="2000" b="1" dirty="0">
                <a:solidFill>
                  <a:schemeClr val="tx2"/>
                </a:solidFill>
              </a:rPr>
              <a:t> </a:t>
            </a:r>
            <a:r>
              <a:rPr lang="de-DE" sz="2000" b="1" dirty="0" err="1">
                <a:solidFill>
                  <a:schemeClr val="tx2"/>
                </a:solidFill>
              </a:rPr>
              <a:t>un</a:t>
            </a:r>
            <a:r>
              <a:rPr lang="de-DE" sz="2000" b="1" dirty="0">
                <a:solidFill>
                  <a:schemeClr val="tx2"/>
                </a:solidFill>
              </a:rPr>
              <a:t> </a:t>
            </a:r>
            <a:r>
              <a:rPr lang="de-DE" sz="2000" b="1" dirty="0" err="1">
                <a:solidFill>
                  <a:schemeClr val="tx2"/>
                </a:solidFill>
              </a:rPr>
              <a:t>contributo</a:t>
            </a:r>
            <a:r>
              <a:rPr lang="de-DE" sz="2000" b="1" dirty="0">
                <a:solidFill>
                  <a:schemeClr val="tx2"/>
                </a:solidFill>
              </a:rPr>
              <a:t> </a:t>
            </a:r>
            <a:r>
              <a:rPr lang="de-DE" sz="2000" b="1" dirty="0" err="1">
                <a:solidFill>
                  <a:schemeClr val="tx2"/>
                </a:solidFill>
              </a:rPr>
              <a:t>pubblico</a:t>
            </a:r>
            <a:r>
              <a:rPr lang="de-DE" sz="2000" b="1" dirty="0">
                <a:solidFill>
                  <a:schemeClr val="tx2"/>
                </a:solidFill>
              </a:rPr>
              <a:t> </a:t>
            </a:r>
            <a:r>
              <a:rPr lang="de-DE" sz="2000" dirty="0">
                <a:solidFill>
                  <a:schemeClr val="tx2"/>
                </a:solidFill>
              </a:rPr>
              <a:t>per la </a:t>
            </a:r>
            <a:r>
              <a:rPr lang="de-DE" sz="2000" dirty="0" err="1">
                <a:solidFill>
                  <a:schemeClr val="tx2"/>
                </a:solidFill>
              </a:rPr>
              <a:t>costruzione</a:t>
            </a:r>
            <a:r>
              <a:rPr lang="de-DE" sz="2000" dirty="0">
                <a:solidFill>
                  <a:schemeClr val="tx2"/>
                </a:solidFill>
              </a:rPr>
              <a:t>/ </a:t>
            </a:r>
            <a:r>
              <a:rPr lang="de-DE" sz="2000" dirty="0" err="1">
                <a:solidFill>
                  <a:schemeClr val="tx2"/>
                </a:solidFill>
              </a:rPr>
              <a:t>l‘acquisto</a:t>
            </a:r>
            <a:r>
              <a:rPr lang="de-DE" sz="2000" dirty="0">
                <a:solidFill>
                  <a:schemeClr val="tx2"/>
                </a:solidFill>
              </a:rPr>
              <a:t> </a:t>
            </a:r>
            <a:r>
              <a:rPr lang="de-DE" sz="2000" dirty="0" smtClean="0">
                <a:solidFill>
                  <a:schemeClr val="tx2"/>
                </a:solidFill>
              </a:rPr>
              <a:t>	di </a:t>
            </a:r>
            <a:r>
              <a:rPr lang="de-DE" sz="2000" dirty="0" err="1">
                <a:solidFill>
                  <a:schemeClr val="tx2"/>
                </a:solidFill>
              </a:rPr>
              <a:t>un</a:t>
            </a:r>
            <a:r>
              <a:rPr lang="de-DE" sz="2000" dirty="0">
                <a:solidFill>
                  <a:schemeClr val="tx2"/>
                </a:solidFill>
              </a:rPr>
              <a:t> </a:t>
            </a:r>
            <a:r>
              <a:rPr lang="de-DE" sz="2000" dirty="0" smtClean="0">
                <a:solidFill>
                  <a:schemeClr val="tx2"/>
                </a:solidFill>
              </a:rPr>
              <a:t> </a:t>
            </a:r>
            <a:r>
              <a:rPr lang="de-DE" sz="2000" dirty="0" err="1" smtClean="0">
                <a:solidFill>
                  <a:schemeClr val="tx2"/>
                </a:solidFill>
              </a:rPr>
              <a:t>alloggio</a:t>
            </a:r>
            <a:r>
              <a:rPr lang="de-DE" sz="2000" dirty="0">
                <a:solidFill>
                  <a:schemeClr val="tx2"/>
                </a:solidFill>
              </a:rPr>
              <a:t>.</a:t>
            </a:r>
          </a:p>
          <a:p>
            <a:pPr marL="0" indent="0">
              <a:buNone/>
            </a:pPr>
            <a:endParaRPr lang="de-DE" sz="2000" dirty="0">
              <a:solidFill>
                <a:schemeClr val="tx2"/>
              </a:solidFill>
            </a:endParaRPr>
          </a:p>
          <a:p>
            <a:r>
              <a:rPr lang="de-DE" sz="2000" dirty="0" smtClean="0">
                <a:solidFill>
                  <a:schemeClr val="tx2"/>
                </a:solidFill>
              </a:rPr>
              <a:t>die </a:t>
            </a:r>
            <a:r>
              <a:rPr lang="de-DE" sz="2000" dirty="0">
                <a:solidFill>
                  <a:schemeClr val="tx2"/>
                </a:solidFill>
              </a:rPr>
              <a:t>jedes Jahr vorgegebene Einkommensgrenze </a:t>
            </a:r>
            <a:r>
              <a:rPr lang="de-DE" sz="2000" b="1" dirty="0">
                <a:solidFill>
                  <a:schemeClr val="tx2"/>
                </a:solidFill>
              </a:rPr>
              <a:t>überschreiten</a:t>
            </a:r>
            <a:r>
              <a:rPr lang="de-DE" sz="2000" dirty="0">
                <a:solidFill>
                  <a:schemeClr val="tx2"/>
                </a:solidFill>
              </a:rPr>
              <a:t>.</a:t>
            </a:r>
          </a:p>
          <a:p>
            <a:pPr marL="0" indent="0">
              <a:buNone/>
            </a:pPr>
            <a:r>
              <a:rPr lang="de-DE" sz="2000" b="1" dirty="0" smtClean="0">
                <a:solidFill>
                  <a:schemeClr val="tx2"/>
                </a:solidFill>
              </a:rPr>
              <a:t>	</a:t>
            </a:r>
            <a:r>
              <a:rPr lang="de-DE" sz="2000" b="1" dirty="0" err="1" smtClean="0">
                <a:solidFill>
                  <a:schemeClr val="tx2"/>
                </a:solidFill>
              </a:rPr>
              <a:t>superare</a:t>
            </a:r>
            <a:r>
              <a:rPr lang="de-DE" sz="2000" b="1" dirty="0" smtClean="0">
                <a:solidFill>
                  <a:schemeClr val="tx2"/>
                </a:solidFill>
              </a:rPr>
              <a:t> </a:t>
            </a:r>
            <a:r>
              <a:rPr lang="de-DE" sz="2000" b="1" dirty="0" err="1">
                <a:solidFill>
                  <a:schemeClr val="tx2"/>
                </a:solidFill>
              </a:rPr>
              <a:t>il</a:t>
            </a:r>
            <a:r>
              <a:rPr lang="de-DE" sz="2000" b="1" dirty="0">
                <a:solidFill>
                  <a:schemeClr val="tx2"/>
                </a:solidFill>
              </a:rPr>
              <a:t> </a:t>
            </a:r>
            <a:r>
              <a:rPr lang="de-DE" sz="2000" b="1" dirty="0" err="1">
                <a:solidFill>
                  <a:schemeClr val="tx2"/>
                </a:solidFill>
              </a:rPr>
              <a:t>limite</a:t>
            </a:r>
            <a:r>
              <a:rPr lang="de-DE" sz="2000" b="1" dirty="0">
                <a:solidFill>
                  <a:schemeClr val="tx2"/>
                </a:solidFill>
              </a:rPr>
              <a:t> </a:t>
            </a:r>
            <a:r>
              <a:rPr lang="de-DE" sz="2000" b="1" dirty="0" err="1">
                <a:solidFill>
                  <a:schemeClr val="tx2"/>
                </a:solidFill>
              </a:rPr>
              <a:t>massimo</a:t>
            </a:r>
            <a:r>
              <a:rPr lang="de-DE" sz="2000" b="1" dirty="0">
                <a:solidFill>
                  <a:schemeClr val="tx2"/>
                </a:solidFill>
              </a:rPr>
              <a:t> di </a:t>
            </a:r>
            <a:r>
              <a:rPr lang="de-DE" sz="2000" b="1" dirty="0" err="1">
                <a:solidFill>
                  <a:schemeClr val="tx2"/>
                </a:solidFill>
              </a:rPr>
              <a:t>reddito</a:t>
            </a:r>
            <a:r>
              <a:rPr lang="de-DE" sz="2000" b="1" dirty="0">
                <a:solidFill>
                  <a:schemeClr val="tx2"/>
                </a:solidFill>
              </a:rPr>
              <a:t> </a:t>
            </a:r>
            <a:r>
              <a:rPr lang="de-DE" sz="2000" dirty="0" err="1">
                <a:solidFill>
                  <a:schemeClr val="tx2"/>
                </a:solidFill>
              </a:rPr>
              <a:t>annuale</a:t>
            </a:r>
            <a:r>
              <a:rPr lang="de-DE" sz="2000" dirty="0">
                <a:solidFill>
                  <a:schemeClr val="tx2"/>
                </a:solidFill>
              </a:rPr>
              <a:t> </a:t>
            </a:r>
            <a:r>
              <a:rPr lang="de-DE" sz="2000" dirty="0" err="1">
                <a:solidFill>
                  <a:schemeClr val="tx2"/>
                </a:solidFill>
              </a:rPr>
              <a:t>previsto</a:t>
            </a:r>
            <a:r>
              <a:rPr lang="de-DE" sz="2000" dirty="0">
                <a:solidFill>
                  <a:schemeClr val="tx2"/>
                </a:solidFill>
              </a:rPr>
              <a:t>.</a:t>
            </a:r>
          </a:p>
          <a:p>
            <a:endParaRPr lang="de-DE" sz="2000" dirty="0" smtClean="0">
              <a:solidFill>
                <a:schemeClr val="tx2"/>
              </a:solidFill>
            </a:endParaRPr>
          </a:p>
          <a:p>
            <a:r>
              <a:rPr lang="de-DE" sz="2000" b="1" dirty="0" smtClean="0">
                <a:solidFill>
                  <a:schemeClr val="tx2"/>
                </a:solidFill>
              </a:rPr>
              <a:t>auf </a:t>
            </a:r>
            <a:r>
              <a:rPr lang="de-DE" sz="2000" b="1" dirty="0">
                <a:solidFill>
                  <a:schemeClr val="tx2"/>
                </a:solidFill>
              </a:rPr>
              <a:t>die Zuweisung </a:t>
            </a:r>
            <a:r>
              <a:rPr lang="de-DE" sz="2000" dirty="0">
                <a:solidFill>
                  <a:schemeClr val="tx2"/>
                </a:solidFill>
              </a:rPr>
              <a:t>einer geeigneten Institutswohnung </a:t>
            </a:r>
            <a:r>
              <a:rPr lang="de-DE" sz="2000" b="1" dirty="0">
                <a:solidFill>
                  <a:schemeClr val="tx2"/>
                </a:solidFill>
              </a:rPr>
              <a:t>verzichtet haben</a:t>
            </a:r>
            <a:r>
              <a:rPr lang="de-DE" sz="2000" dirty="0" smtClean="0">
                <a:solidFill>
                  <a:schemeClr val="tx2"/>
                </a:solidFill>
              </a:rPr>
              <a:t>.</a:t>
            </a:r>
            <a:endParaRPr lang="de-DE" sz="2000" dirty="0">
              <a:solidFill>
                <a:schemeClr val="tx2"/>
              </a:solidFill>
            </a:endParaRPr>
          </a:p>
          <a:p>
            <a:pPr marL="0" indent="0">
              <a:buNone/>
            </a:pPr>
            <a:r>
              <a:rPr lang="de-DE" sz="2000" b="1" dirty="0" smtClean="0">
                <a:solidFill>
                  <a:schemeClr val="tx2"/>
                </a:solidFill>
              </a:rPr>
              <a:t>	</a:t>
            </a:r>
            <a:r>
              <a:rPr lang="de-DE" sz="2000" b="1" dirty="0" err="1" smtClean="0">
                <a:solidFill>
                  <a:schemeClr val="tx2"/>
                </a:solidFill>
              </a:rPr>
              <a:t>aver</a:t>
            </a:r>
            <a:r>
              <a:rPr lang="de-DE" sz="2000" b="1" dirty="0" smtClean="0">
                <a:solidFill>
                  <a:schemeClr val="tx2"/>
                </a:solidFill>
              </a:rPr>
              <a:t> </a:t>
            </a:r>
            <a:r>
              <a:rPr lang="de-DE" sz="2000" b="1" dirty="0" err="1" smtClean="0">
                <a:solidFill>
                  <a:schemeClr val="tx2"/>
                </a:solidFill>
              </a:rPr>
              <a:t>rinunciato</a:t>
            </a:r>
            <a:r>
              <a:rPr lang="de-DE" sz="2000" b="1" dirty="0" smtClean="0">
                <a:solidFill>
                  <a:schemeClr val="tx2"/>
                </a:solidFill>
              </a:rPr>
              <a:t> </a:t>
            </a:r>
            <a:r>
              <a:rPr lang="de-DE" sz="2000" b="1" dirty="0" err="1" smtClean="0">
                <a:solidFill>
                  <a:schemeClr val="tx2"/>
                </a:solidFill>
              </a:rPr>
              <a:t>all‘assegnazione</a:t>
            </a:r>
            <a:r>
              <a:rPr lang="de-DE" sz="2000" b="1" dirty="0" smtClean="0">
                <a:solidFill>
                  <a:schemeClr val="tx2"/>
                </a:solidFill>
              </a:rPr>
              <a:t> </a:t>
            </a:r>
            <a:r>
              <a:rPr lang="de-DE" sz="2000" dirty="0" smtClean="0">
                <a:solidFill>
                  <a:schemeClr val="tx2"/>
                </a:solidFill>
              </a:rPr>
              <a:t>di </a:t>
            </a:r>
            <a:r>
              <a:rPr lang="de-DE" sz="2000" dirty="0" err="1">
                <a:solidFill>
                  <a:schemeClr val="tx2"/>
                </a:solidFill>
              </a:rPr>
              <a:t>un</a:t>
            </a:r>
            <a:r>
              <a:rPr lang="de-DE" sz="2000" dirty="0">
                <a:solidFill>
                  <a:schemeClr val="tx2"/>
                </a:solidFill>
              </a:rPr>
              <a:t> </a:t>
            </a:r>
            <a:r>
              <a:rPr lang="de-DE" sz="2000" dirty="0" err="1">
                <a:solidFill>
                  <a:schemeClr val="tx2"/>
                </a:solidFill>
              </a:rPr>
              <a:t>alloggio</a:t>
            </a:r>
            <a:r>
              <a:rPr lang="de-DE" sz="2000" dirty="0">
                <a:solidFill>
                  <a:schemeClr val="tx2"/>
                </a:solidFill>
              </a:rPr>
              <a:t> </a:t>
            </a:r>
            <a:r>
              <a:rPr lang="de-DE" sz="2000" dirty="0" err="1" smtClean="0">
                <a:solidFill>
                  <a:schemeClr val="tx2"/>
                </a:solidFill>
              </a:rPr>
              <a:t>sociale</a:t>
            </a:r>
            <a:r>
              <a:rPr lang="de-DE" sz="2000" dirty="0" smtClean="0">
                <a:solidFill>
                  <a:schemeClr val="tx2"/>
                </a:solidFill>
              </a:rPr>
              <a:t> </a:t>
            </a:r>
            <a:r>
              <a:rPr lang="de-DE" sz="2000" dirty="0" err="1" smtClean="0">
                <a:solidFill>
                  <a:schemeClr val="tx2"/>
                </a:solidFill>
              </a:rPr>
              <a:t>adeguato</a:t>
            </a:r>
            <a:r>
              <a:rPr lang="de-DE" sz="2000"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181628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Bildschirmpräsentation (4:3)</PresentationFormat>
  <Paragraphs>145</Paragraphs>
  <Slides>16</Slides>
  <Notes>1</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vt:lpstr>
      <vt:lpstr>PowerPoint-Präsentation</vt:lpstr>
      <vt:lpstr>Institutioneller Zweck – Fine istituzionale</vt:lpstr>
      <vt:lpstr>PowerPoint-Präsentation</vt:lpstr>
      <vt:lpstr>Servizi - Dienstleistungen</vt:lpstr>
      <vt:lpstr>L’attuale Istituto è il successore dell’«Istituto autonomo case popolari», costituito nel 1934 allo scopo di costruire in Alto Adige gli alloggi per gli operai operanti nell’industria, che all’epoca venivano fatti confluire dalle altre province italiane assieme alle famiglie.     </vt:lpstr>
      <vt:lpstr>Geschichte – Cenni Storici</vt:lpstr>
      <vt:lpstr>PowerPoint-Präsentation</vt:lpstr>
      <vt:lpstr>Voraussetzungen - Requisiti</vt:lpstr>
      <vt:lpstr>Voraussetzungen - Requisiti</vt:lpstr>
      <vt:lpstr>Finanzierung - Finanziamenti</vt:lpstr>
      <vt:lpstr>PowerPoint-Präsentation</vt:lpstr>
      <vt:lpstr>Mieteinnahmen 2015  Ricavi da canoni di locazione 2015</vt:lpstr>
      <vt:lpstr>PowerPoint-Präsentation</vt:lpstr>
      <vt:lpstr>  Daten  2015  Dati    </vt:lpstr>
      <vt:lpstr> Wohnungssituation in Südtirol - Ergebnisse Volkszählung 2011 Situazione alloggi in Alto Adige - risultati censimento 2011 </vt:lpstr>
      <vt:lpstr>PowerPoint-Präsentation</vt:lpstr>
    </vt:vector>
  </TitlesOfParts>
  <Company>Wobi - Ipes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stun</dc:creator>
  <cp:lastModifiedBy>Sonja BISIO</cp:lastModifiedBy>
  <cp:revision>291</cp:revision>
  <cp:lastPrinted>2016-09-22T08:55:56Z</cp:lastPrinted>
  <dcterms:created xsi:type="dcterms:W3CDTF">2013-03-18T11:06:48Z</dcterms:created>
  <dcterms:modified xsi:type="dcterms:W3CDTF">2016-09-22T10:51:08Z</dcterms:modified>
</cp:coreProperties>
</file>