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71" r:id="rId2"/>
    <p:sldId id="256" r:id="rId3"/>
    <p:sldId id="266" r:id="rId4"/>
    <p:sldId id="270" r:id="rId5"/>
    <p:sldId id="269" r:id="rId6"/>
    <p:sldId id="275" r:id="rId7"/>
    <p:sldId id="262" r:id="rId8"/>
    <p:sldId id="272" r:id="rId9"/>
    <p:sldId id="273" r:id="rId10"/>
    <p:sldId id="274" r:id="rId11"/>
  </p:sldIdLst>
  <p:sldSz cx="12192000" cy="6858000"/>
  <p:notesSz cx="6808788" cy="99409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80" autoAdjust="0"/>
    <p:restoredTop sz="94660"/>
  </p:normalViewPr>
  <p:slideViewPr>
    <p:cSldViewPr snapToGrid="0">
      <p:cViewPr varScale="1">
        <p:scale>
          <a:sx n="92" d="100"/>
          <a:sy n="92" d="100"/>
        </p:scale>
        <p:origin x="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F49B488B-68E3-4CC7-BBFA-763B256927E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475" cy="498773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F197ECC-5F3B-4DB1-AC98-972011E3A6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738" y="1"/>
            <a:ext cx="2950475" cy="498773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1AFFDBC8-30BC-4621-97C9-11C9B2D50F47}" type="datetimeFigureOut">
              <a:rPr lang="de-DE" smtClean="0"/>
              <a:t>13.04.2018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5D34B16-00FA-4AFB-947F-A3A5619F2C0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2155"/>
            <a:ext cx="2950475" cy="49877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186CF6D-B9B5-46BB-BDF3-3F74B5DCD0D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738" y="9442155"/>
            <a:ext cx="2950475" cy="49877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FD4BA2FF-7714-4414-820E-693EF99021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7593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BE215-0A6E-4CDC-86AE-B17512513AAA}" type="datetimeFigureOut">
              <a:rPr lang="de-DE" smtClean="0"/>
              <a:t>13.04.2018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56C4-E91E-4D9E-B5E0-45CF05726C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9455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BE215-0A6E-4CDC-86AE-B17512513AAA}" type="datetimeFigureOut">
              <a:rPr lang="de-DE" smtClean="0"/>
              <a:t>13.04.2018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56C4-E91E-4D9E-B5E0-45CF05726C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037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BE215-0A6E-4CDC-86AE-B17512513AAA}" type="datetimeFigureOut">
              <a:rPr lang="de-DE" smtClean="0"/>
              <a:t>13.04.2018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56C4-E91E-4D9E-B5E0-45CF05726C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9815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BE215-0A6E-4CDC-86AE-B17512513AAA}" type="datetimeFigureOut">
              <a:rPr lang="de-DE" smtClean="0"/>
              <a:t>13.04.2018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56C4-E91E-4D9E-B5E0-45CF05726C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4723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BE215-0A6E-4CDC-86AE-B17512513AAA}" type="datetimeFigureOut">
              <a:rPr lang="de-DE" smtClean="0"/>
              <a:t>13.04.2018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56C4-E91E-4D9E-B5E0-45CF05726C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0245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BE215-0A6E-4CDC-86AE-B17512513AAA}" type="datetimeFigureOut">
              <a:rPr lang="de-DE" smtClean="0"/>
              <a:t>13.04.2018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56C4-E91E-4D9E-B5E0-45CF05726C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1608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BE215-0A6E-4CDC-86AE-B17512513AAA}" type="datetimeFigureOut">
              <a:rPr lang="de-DE" smtClean="0"/>
              <a:t>13.04.2018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56C4-E91E-4D9E-B5E0-45CF05726C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3209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BE215-0A6E-4CDC-86AE-B17512513AAA}" type="datetimeFigureOut">
              <a:rPr lang="de-DE" smtClean="0"/>
              <a:t>13.04.2018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56C4-E91E-4D9E-B5E0-45CF05726C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4237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BE215-0A6E-4CDC-86AE-B17512513AAA}" type="datetimeFigureOut">
              <a:rPr lang="de-DE" smtClean="0"/>
              <a:t>13.04.2018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56C4-E91E-4D9E-B5E0-45CF05726C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2398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BE215-0A6E-4CDC-86AE-B17512513AAA}" type="datetimeFigureOut">
              <a:rPr lang="de-DE" smtClean="0"/>
              <a:t>13.04.2018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56C4-E91E-4D9E-B5E0-45CF05726C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9551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BE215-0A6E-4CDC-86AE-B17512513AAA}" type="datetimeFigureOut">
              <a:rPr lang="de-DE" smtClean="0"/>
              <a:t>13.04.2018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56C4-E91E-4D9E-B5E0-45CF05726C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4026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BE215-0A6E-4CDC-86AE-B17512513AAA}" type="datetimeFigureOut">
              <a:rPr lang="de-DE" smtClean="0"/>
              <a:t>13.04.2018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E56C4-E91E-4D9E-B5E0-45CF05726C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200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jp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0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091668" y="701176"/>
            <a:ext cx="8505371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sz="3600" dirty="0">
                <a:solidFill>
                  <a:schemeClr val="tx1"/>
                </a:solidFill>
              </a:rPr>
              <a:t>Das Kindergartenjahr 2018/19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168400" y="1428491"/>
            <a:ext cx="10096500" cy="9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3500"/>
              </a:lnSpc>
            </a:pPr>
            <a:r>
              <a:rPr lang="de-DE" altLang="de-DE" sz="2400" dirty="0">
                <a:solidFill>
                  <a:srgbClr val="C00000"/>
                </a:solidFill>
              </a:rPr>
              <a:t>Pressekonferenz / </a:t>
            </a:r>
            <a:r>
              <a:rPr lang="de-DE" altLang="de-DE" sz="2400" dirty="0" err="1">
                <a:solidFill>
                  <a:srgbClr val="C00000"/>
                </a:solidFill>
              </a:rPr>
              <a:t>Conferenza</a:t>
            </a:r>
            <a:r>
              <a:rPr lang="de-DE" altLang="de-DE" sz="2400" dirty="0">
                <a:solidFill>
                  <a:srgbClr val="C00000"/>
                </a:solidFill>
              </a:rPr>
              <a:t> </a:t>
            </a:r>
            <a:r>
              <a:rPr lang="de-DE" altLang="de-DE" sz="2400" dirty="0" err="1">
                <a:solidFill>
                  <a:srgbClr val="C00000"/>
                </a:solidFill>
              </a:rPr>
              <a:t>stampa</a:t>
            </a:r>
            <a:endParaRPr lang="de-DE" altLang="de-DE" sz="2400" dirty="0">
              <a:solidFill>
                <a:srgbClr val="C00000"/>
              </a:solidFill>
            </a:endParaRPr>
          </a:p>
          <a:p>
            <a:pPr algn="ctr">
              <a:lnSpc>
                <a:spcPts val="3500"/>
              </a:lnSpc>
            </a:pPr>
            <a:r>
              <a:rPr lang="de-DE" altLang="de-DE" sz="2400" dirty="0">
                <a:solidFill>
                  <a:srgbClr val="C00000"/>
                </a:solidFill>
              </a:rPr>
              <a:t>13. 04.2018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420" y="5717370"/>
            <a:ext cx="7229871" cy="774194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172AD78D-2FE4-4E77-A389-2C85D91FC9B9}"/>
              </a:ext>
            </a:extLst>
          </p:cNvPr>
          <p:cNvSpPr txBox="1"/>
          <p:nvPr/>
        </p:nvSpPr>
        <p:spPr>
          <a:xfrm>
            <a:off x="3149551" y="2570610"/>
            <a:ext cx="68097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Ablauf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&gt; Landesrat Philipp Achammer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&gt; Landesschuldirektorin Sigrun Falkensteiner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&gt; Landeskindergartendirektorin Christa Messner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Für Fragen stehen die Direktorinnen der Kindergartensprengel Bozen, Meran und Unterland zur Verfügung.</a:t>
            </a:r>
          </a:p>
        </p:txBody>
      </p:sp>
    </p:spTree>
    <p:extLst>
      <p:ext uri="{BB962C8B-B14F-4D97-AF65-F5344CB8AC3E}">
        <p14:creationId xmlns:p14="http://schemas.microsoft.com/office/powerpoint/2010/main" val="1491850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3933" y="1336176"/>
            <a:ext cx="8505371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sz="3600" dirty="0">
                <a:solidFill>
                  <a:schemeClr val="tx1"/>
                </a:solidFill>
              </a:rPr>
              <a:t>Das Kindergartenjahr 2018/19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196342" y="3181091"/>
            <a:ext cx="6296025" cy="9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3500"/>
              </a:lnSpc>
            </a:pPr>
            <a:r>
              <a:rPr lang="de-DE" altLang="de-DE" sz="2400" dirty="0">
                <a:solidFill>
                  <a:srgbClr val="C00000"/>
                </a:solidFill>
              </a:rPr>
              <a:t>Pressekonferenz / </a:t>
            </a:r>
            <a:r>
              <a:rPr lang="de-DE" altLang="de-DE" sz="2400" dirty="0" err="1">
                <a:solidFill>
                  <a:srgbClr val="C00000"/>
                </a:solidFill>
              </a:rPr>
              <a:t>Conferenza</a:t>
            </a:r>
            <a:r>
              <a:rPr lang="de-DE" altLang="de-DE" sz="2400" dirty="0">
                <a:solidFill>
                  <a:srgbClr val="C00000"/>
                </a:solidFill>
              </a:rPr>
              <a:t> </a:t>
            </a:r>
            <a:r>
              <a:rPr lang="de-DE" altLang="de-DE" sz="2400" dirty="0" err="1">
                <a:solidFill>
                  <a:srgbClr val="C00000"/>
                </a:solidFill>
              </a:rPr>
              <a:t>stampa</a:t>
            </a:r>
            <a:endParaRPr lang="de-DE" altLang="de-DE" sz="2400" dirty="0">
              <a:solidFill>
                <a:srgbClr val="C00000"/>
              </a:solidFill>
            </a:endParaRPr>
          </a:p>
          <a:p>
            <a:pPr algn="ctr">
              <a:lnSpc>
                <a:spcPts val="3500"/>
              </a:lnSpc>
            </a:pPr>
            <a:r>
              <a:rPr lang="de-DE" altLang="de-DE" sz="2400" dirty="0">
                <a:solidFill>
                  <a:srgbClr val="C00000"/>
                </a:solidFill>
              </a:rPr>
              <a:t>13. April 2018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420" y="5717370"/>
            <a:ext cx="7229871" cy="774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607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3933" y="1336176"/>
            <a:ext cx="8505371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sz="3600" dirty="0">
                <a:solidFill>
                  <a:schemeClr val="tx1"/>
                </a:solidFill>
              </a:rPr>
              <a:t>Das Kindergartenjahr 2018/19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196342" y="3181091"/>
            <a:ext cx="6296025" cy="9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3500"/>
              </a:lnSpc>
            </a:pPr>
            <a:r>
              <a:rPr lang="de-DE" altLang="de-DE" sz="2400" dirty="0">
                <a:solidFill>
                  <a:srgbClr val="C00000"/>
                </a:solidFill>
              </a:rPr>
              <a:t>Pressekonferenz / </a:t>
            </a:r>
            <a:r>
              <a:rPr lang="de-DE" altLang="de-DE" sz="2400" dirty="0" err="1">
                <a:solidFill>
                  <a:srgbClr val="C00000"/>
                </a:solidFill>
              </a:rPr>
              <a:t>Conferenza</a:t>
            </a:r>
            <a:r>
              <a:rPr lang="de-DE" altLang="de-DE" sz="2400" dirty="0">
                <a:solidFill>
                  <a:srgbClr val="C00000"/>
                </a:solidFill>
              </a:rPr>
              <a:t> </a:t>
            </a:r>
            <a:r>
              <a:rPr lang="de-DE" altLang="de-DE" sz="2400" dirty="0" err="1">
                <a:solidFill>
                  <a:srgbClr val="C00000"/>
                </a:solidFill>
              </a:rPr>
              <a:t>stampa</a:t>
            </a:r>
            <a:endParaRPr lang="de-DE" altLang="de-DE" sz="2400" dirty="0">
              <a:solidFill>
                <a:srgbClr val="C00000"/>
              </a:solidFill>
            </a:endParaRPr>
          </a:p>
          <a:p>
            <a:pPr algn="ctr">
              <a:lnSpc>
                <a:spcPts val="3500"/>
              </a:lnSpc>
            </a:pPr>
            <a:r>
              <a:rPr lang="de-DE" altLang="de-DE" sz="2400" dirty="0">
                <a:solidFill>
                  <a:srgbClr val="C00000"/>
                </a:solidFill>
              </a:rPr>
              <a:t>13. April 2018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420" y="5717370"/>
            <a:ext cx="7229871" cy="774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13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B2C1DF-2A2B-4B1A-B60B-50014E3F4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561" y="2176844"/>
            <a:ext cx="6498630" cy="2378424"/>
          </a:xfrm>
        </p:spPr>
        <p:txBody>
          <a:bodyPr anchor="t" anchorCtr="0">
            <a:noAutofit/>
          </a:bodyPr>
          <a:lstStyle/>
          <a:p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12.314</a:t>
            </a:r>
            <a:r>
              <a:rPr lang="de-DE" sz="2600" dirty="0">
                <a:latin typeface="Arial" panose="020B0604020202020204" pitchFamily="34" charset="0"/>
                <a:cs typeface="Arial" panose="020B0604020202020204" pitchFamily="34" charset="0"/>
              </a:rPr>
              <a:t> aktuell Eingeschriebene</a:t>
            </a:r>
            <a:br>
              <a:rPr lang="de-DE" sz="2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2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600" dirty="0">
                <a:latin typeface="Arial" panose="020B0604020202020204" pitchFamily="34" charset="0"/>
                <a:cs typeface="Arial" panose="020B0604020202020204" pitchFamily="34" charset="0"/>
              </a:rPr>
              <a:t>67 auf Warteliste</a:t>
            </a:r>
            <a:br>
              <a:rPr lang="de-DE" sz="2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600" dirty="0">
                <a:latin typeface="Arial" panose="020B0604020202020204" pitchFamily="34" charset="0"/>
                <a:cs typeface="Arial" panose="020B0604020202020204" pitchFamily="34" charset="0"/>
              </a:rPr>
              <a:t>Prognose für 2018/19: über </a:t>
            </a:r>
            <a:r>
              <a:rPr lang="de-DE" sz="2600" b="1" dirty="0">
                <a:latin typeface="Arial" panose="020B0604020202020204" pitchFamily="34" charset="0"/>
                <a:cs typeface="Arial" panose="020B0604020202020204" pitchFamily="34" charset="0"/>
              </a:rPr>
              <a:t>12.400</a:t>
            </a:r>
            <a:br>
              <a:rPr lang="de-DE" sz="2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2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600" b="1" i="1" dirty="0">
                <a:latin typeface="Arial" panose="020B0604020202020204" pitchFamily="34" charset="0"/>
                <a:cs typeface="Arial" panose="020B0604020202020204" pitchFamily="34" charset="0"/>
              </a:rPr>
              <a:t>12.355</a:t>
            </a:r>
            <a:r>
              <a:rPr lang="de-DE" sz="2600" i="1" dirty="0">
                <a:latin typeface="Arial" panose="020B0604020202020204" pitchFamily="34" charset="0"/>
                <a:cs typeface="Arial" panose="020B0604020202020204" pitchFamily="34" charset="0"/>
              </a:rPr>
              <a:t> Besuchende 2017/18</a:t>
            </a:r>
          </a:p>
        </p:txBody>
      </p:sp>
      <p:pic>
        <p:nvPicPr>
          <p:cNvPr id="12" name="Grafik 11" descr="Kinder">
            <a:extLst>
              <a:ext uri="{FF2B5EF4-FFF2-40B4-BE49-F238E27FC236}">
                <a16:creationId xmlns:a16="http://schemas.microsoft.com/office/drawing/2014/main" id="{0F6E8C62-764D-450F-BBEF-1CD30040EF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09543" y="2215280"/>
            <a:ext cx="2956675" cy="2956675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33858698-715D-42F3-808F-3CB5CD882D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420" y="5717370"/>
            <a:ext cx="7229871" cy="774194"/>
          </a:xfrm>
          <a:prstGeom prst="rect">
            <a:avLst/>
          </a:prstGeom>
        </p:spPr>
      </p:pic>
      <p:sp>
        <p:nvSpPr>
          <p:cNvPr id="18" name="Titel 1">
            <a:extLst>
              <a:ext uri="{FF2B5EF4-FFF2-40B4-BE49-F238E27FC236}">
                <a16:creationId xmlns:a16="http://schemas.microsoft.com/office/drawing/2014/main" id="{FBA79A9C-8333-459F-98F8-ACC3842A6ACB}"/>
              </a:ext>
            </a:extLst>
          </p:cNvPr>
          <p:cNvSpPr txBox="1">
            <a:spLocks/>
          </p:cNvSpPr>
          <p:nvPr/>
        </p:nvSpPr>
        <p:spPr>
          <a:xfrm>
            <a:off x="8931385" y="93520"/>
            <a:ext cx="4516964" cy="3746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1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Landesrat Philipp Achammer </a:t>
            </a:r>
            <a:endParaRPr lang="de-DE" sz="18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449C109E-41CA-444C-B5A3-98389C48A8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885" y="343967"/>
            <a:ext cx="8505371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sz="3200" dirty="0">
                <a:solidFill>
                  <a:srgbClr val="FF0000"/>
                </a:solidFill>
              </a:rPr>
              <a:t>Das Kindergartenjahr 2018/19</a:t>
            </a:r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C99602A2-B701-4C4D-A1B1-6AD0110595F8}"/>
              </a:ext>
            </a:extLst>
          </p:cNvPr>
          <p:cNvSpPr txBox="1">
            <a:spLocks/>
          </p:cNvSpPr>
          <p:nvPr/>
        </p:nvSpPr>
        <p:spPr>
          <a:xfrm>
            <a:off x="452885" y="1028061"/>
            <a:ext cx="5396039" cy="6344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000" b="1" dirty="0">
                <a:latin typeface="Arial" panose="020B0604020202020204" pitchFamily="34" charset="0"/>
                <a:cs typeface="Arial" panose="020B0604020202020204" pitchFamily="34" charset="0"/>
              </a:rPr>
              <a:t>Eingeschriebene Kinder</a:t>
            </a:r>
            <a:endParaRPr lang="de-DE" sz="3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22A04F1-1896-461D-85C6-D7D4609E85D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736" y="2164144"/>
            <a:ext cx="3892954" cy="283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982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B2C1DF-2A2B-4B1A-B60B-50014E3F4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560" y="2189544"/>
            <a:ext cx="6475539" cy="3220656"/>
          </a:xfrm>
        </p:spPr>
        <p:txBody>
          <a:bodyPr anchor="t" anchorCtr="0">
            <a:normAutofit/>
          </a:bodyPr>
          <a:lstStyle/>
          <a:p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1.363</a:t>
            </a:r>
            <a:r>
              <a:rPr lang="de-DE" sz="2600" dirty="0">
                <a:latin typeface="Arial" panose="020B0604020202020204" pitchFamily="34" charset="0"/>
                <a:cs typeface="Arial" panose="020B0604020202020204" pitchFamily="34" charset="0"/>
              </a:rPr>
              <a:t> Vollzeitäquivalente (2018/19)</a:t>
            </a:r>
            <a:br>
              <a:rPr lang="de-DE" sz="2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2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600" dirty="0">
                <a:latin typeface="Arial" panose="020B0604020202020204" pitchFamily="34" charset="0"/>
                <a:cs typeface="Arial" panose="020B0604020202020204" pitchFamily="34" charset="0"/>
              </a:rPr>
              <a:t>+ 37 zusätzliche Springerinnen</a:t>
            </a:r>
            <a:br>
              <a:rPr lang="de-DE" sz="2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2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600" b="1" i="1" dirty="0">
                <a:latin typeface="Arial" panose="020B0604020202020204" pitchFamily="34" charset="0"/>
                <a:cs typeface="Arial" panose="020B0604020202020204" pitchFamily="34" charset="0"/>
              </a:rPr>
              <a:t>1.367,5</a:t>
            </a:r>
            <a:r>
              <a:rPr lang="de-DE" sz="2600" i="1" dirty="0">
                <a:latin typeface="Arial" panose="020B0604020202020204" pitchFamily="34" charset="0"/>
                <a:cs typeface="Arial" panose="020B0604020202020204" pitchFamily="34" charset="0"/>
              </a:rPr>
              <a:t> im Jahr 2017/18 </a:t>
            </a:r>
            <a:br>
              <a:rPr lang="de-DE" sz="26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600" i="1" dirty="0">
                <a:latin typeface="Arial" panose="020B0604020202020204" pitchFamily="34" charset="0"/>
                <a:cs typeface="Arial" panose="020B0604020202020204" pitchFamily="34" charset="0"/>
              </a:rPr>
              <a:t>(davon 4,5 Stellen für das Praktikumsamt der Freien Universität Bozen)</a:t>
            </a:r>
          </a:p>
        </p:txBody>
      </p:sp>
      <p:pic>
        <p:nvPicPr>
          <p:cNvPr id="6" name="Grafik 5" descr="Frau">
            <a:extLst>
              <a:ext uri="{FF2B5EF4-FFF2-40B4-BE49-F238E27FC236}">
                <a16:creationId xmlns:a16="http://schemas.microsoft.com/office/drawing/2014/main" id="{A05F2EB2-138B-4956-A146-87B08A6808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82051" y="2825259"/>
            <a:ext cx="2224593" cy="2224593"/>
          </a:xfrm>
          <a:prstGeom prst="rect">
            <a:avLst/>
          </a:prstGeom>
        </p:spPr>
      </p:pic>
      <p:pic>
        <p:nvPicPr>
          <p:cNvPr id="15" name="Grafik 14" descr="Frau">
            <a:extLst>
              <a:ext uri="{FF2B5EF4-FFF2-40B4-BE49-F238E27FC236}">
                <a16:creationId xmlns:a16="http://schemas.microsoft.com/office/drawing/2014/main" id="{02C2DA38-52BE-43D0-84DC-F621F8E498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643547" y="2455784"/>
            <a:ext cx="1926101" cy="1926101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33858698-715D-42F3-808F-3CB5CD882DC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420" y="5717370"/>
            <a:ext cx="7229871" cy="774194"/>
          </a:xfrm>
          <a:prstGeom prst="rect">
            <a:avLst/>
          </a:prstGeom>
        </p:spPr>
      </p:pic>
      <p:sp>
        <p:nvSpPr>
          <p:cNvPr id="18" name="Titel 1">
            <a:extLst>
              <a:ext uri="{FF2B5EF4-FFF2-40B4-BE49-F238E27FC236}">
                <a16:creationId xmlns:a16="http://schemas.microsoft.com/office/drawing/2014/main" id="{FBA79A9C-8333-459F-98F8-ACC3842A6ACB}"/>
              </a:ext>
            </a:extLst>
          </p:cNvPr>
          <p:cNvSpPr txBox="1">
            <a:spLocks/>
          </p:cNvSpPr>
          <p:nvPr/>
        </p:nvSpPr>
        <p:spPr>
          <a:xfrm>
            <a:off x="8931385" y="93520"/>
            <a:ext cx="4516964" cy="3746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1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Landesrat Philipp Achammer </a:t>
            </a:r>
            <a:endParaRPr lang="de-DE" sz="18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449C109E-41CA-444C-B5A3-98389C48A8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885" y="343967"/>
            <a:ext cx="8505371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sz="3200" dirty="0">
                <a:solidFill>
                  <a:srgbClr val="FF0000"/>
                </a:solidFill>
              </a:rPr>
              <a:t>Das Kindergartenjahr 2018/19</a:t>
            </a:r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C99602A2-B701-4C4D-A1B1-6AD0110595F8}"/>
              </a:ext>
            </a:extLst>
          </p:cNvPr>
          <p:cNvSpPr txBox="1">
            <a:spLocks/>
          </p:cNvSpPr>
          <p:nvPr/>
        </p:nvSpPr>
        <p:spPr>
          <a:xfrm>
            <a:off x="452885" y="1028061"/>
            <a:ext cx="5396039" cy="6344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000" b="1" dirty="0">
                <a:latin typeface="Arial" panose="020B0604020202020204" pitchFamily="34" charset="0"/>
                <a:cs typeface="Arial" panose="020B0604020202020204" pitchFamily="34" charset="0"/>
              </a:rPr>
              <a:t>Stellenkontingent</a:t>
            </a:r>
            <a:endParaRPr lang="de-DE" sz="3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927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k 16">
            <a:extLst>
              <a:ext uri="{FF2B5EF4-FFF2-40B4-BE49-F238E27FC236}">
                <a16:creationId xmlns:a16="http://schemas.microsoft.com/office/drawing/2014/main" id="{33858698-715D-42F3-808F-3CB5CD882D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420" y="5717370"/>
            <a:ext cx="7229871" cy="774194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50796E87-017E-4944-AFD3-102837F08A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6917" y="1846842"/>
            <a:ext cx="1606776" cy="1306359"/>
          </a:xfrm>
          <a:prstGeom prst="rect">
            <a:avLst/>
          </a:prstGeom>
        </p:spPr>
      </p:pic>
      <p:graphicFrame>
        <p:nvGraphicFramePr>
          <p:cNvPr id="14" name="Objekt 13">
            <a:extLst>
              <a:ext uri="{FF2B5EF4-FFF2-40B4-BE49-F238E27FC236}">
                <a16:creationId xmlns:a16="http://schemas.microsoft.com/office/drawing/2014/main" id="{F85492C8-5245-427B-A705-1EF59C63F4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6326269"/>
              </p:ext>
            </p:extLst>
          </p:nvPr>
        </p:nvGraphicFramePr>
        <p:xfrm>
          <a:off x="6184090" y="1809858"/>
          <a:ext cx="1102878" cy="1297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Image" r:id="rId5" imgW="5688720" imgH="6692040" progId="PhotoshopElements.Image.12">
                  <p:embed/>
                </p:oleObj>
              </mc:Choice>
              <mc:Fallback>
                <p:oleObj name="Image" r:id="rId5" imgW="5688720" imgH="6692040" progId="PhotoshopElements.Image.12">
                  <p:embed/>
                  <p:pic>
                    <p:nvPicPr>
                      <p:cNvPr id="14" name="Objekt 13">
                        <a:extLst>
                          <a:ext uri="{FF2B5EF4-FFF2-40B4-BE49-F238E27FC236}">
                            <a16:creationId xmlns:a16="http://schemas.microsoft.com/office/drawing/2014/main" id="{F85492C8-5245-427B-A705-1EF59C63F44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84090" y="1809858"/>
                        <a:ext cx="1102878" cy="12974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Grafik 17">
            <a:extLst>
              <a:ext uri="{FF2B5EF4-FFF2-40B4-BE49-F238E27FC236}">
                <a16:creationId xmlns:a16="http://schemas.microsoft.com/office/drawing/2014/main" id="{DB6A17C5-5D8E-40C5-A1F2-5C6E681D37E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54033" y="3236821"/>
            <a:ext cx="1247843" cy="1094570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04105EE5-6744-46B7-94F3-0E7A70E9C9F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63353" y="3189313"/>
            <a:ext cx="1452025" cy="1363290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75547782-E2D1-4778-A5D6-AF627542B8B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97028" y="4523986"/>
            <a:ext cx="1506025" cy="922745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D635FAD8-3863-4B15-BF9C-D394F0AC6828}"/>
              </a:ext>
            </a:extLst>
          </p:cNvPr>
          <p:cNvSpPr/>
          <p:nvPr/>
        </p:nvSpPr>
        <p:spPr>
          <a:xfrm>
            <a:off x="1570736" y="1984904"/>
            <a:ext cx="28361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Beratungsgespräche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120BD548-6E4D-45DF-B46F-8E649FA3CE28}"/>
              </a:ext>
            </a:extLst>
          </p:cNvPr>
          <p:cNvSpPr/>
          <p:nvPr/>
        </p:nvSpPr>
        <p:spPr>
          <a:xfrm>
            <a:off x="7286968" y="1984904"/>
            <a:ext cx="2121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Familienbegleitung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AE4A1EE4-2823-40D4-AF41-E7909609F1E7}"/>
              </a:ext>
            </a:extLst>
          </p:cNvPr>
          <p:cNvSpPr/>
          <p:nvPr/>
        </p:nvSpPr>
        <p:spPr>
          <a:xfrm>
            <a:off x="8204677" y="3616046"/>
            <a:ext cx="2723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Gruppenverkleinerungen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53B7F06-EF54-48FC-AD90-94C31EE9D2B8}"/>
              </a:ext>
            </a:extLst>
          </p:cNvPr>
          <p:cNvSpPr/>
          <p:nvPr/>
        </p:nvSpPr>
        <p:spPr>
          <a:xfrm>
            <a:off x="2895695" y="3616046"/>
            <a:ext cx="1210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Verteilung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43779A2-66C7-412F-971B-3EF5A7765735}"/>
              </a:ext>
            </a:extLst>
          </p:cNvPr>
          <p:cNvSpPr/>
          <p:nvPr/>
        </p:nvSpPr>
        <p:spPr>
          <a:xfrm>
            <a:off x="577354" y="4800400"/>
            <a:ext cx="46196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Sprachliche Bildung im Kindergarten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D4432241-83D0-437A-9531-E72546456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885" y="343967"/>
            <a:ext cx="8505371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sz="3200" dirty="0">
                <a:solidFill>
                  <a:srgbClr val="FF0000"/>
                </a:solidFill>
              </a:rPr>
              <a:t>Das Kindergartenjahr 2018/19</a:t>
            </a:r>
          </a:p>
        </p:txBody>
      </p:sp>
      <p:sp>
        <p:nvSpPr>
          <p:cNvPr id="22" name="Titel 1">
            <a:extLst>
              <a:ext uri="{FF2B5EF4-FFF2-40B4-BE49-F238E27FC236}">
                <a16:creationId xmlns:a16="http://schemas.microsoft.com/office/drawing/2014/main" id="{FFA9DED0-1090-49A6-B3B5-5574BDA81054}"/>
              </a:ext>
            </a:extLst>
          </p:cNvPr>
          <p:cNvSpPr txBox="1">
            <a:spLocks/>
          </p:cNvSpPr>
          <p:nvPr/>
        </p:nvSpPr>
        <p:spPr>
          <a:xfrm>
            <a:off x="8931385" y="93520"/>
            <a:ext cx="4516964" cy="3746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1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Landesrat Philipp Achammer </a:t>
            </a:r>
            <a:endParaRPr lang="de-DE" sz="18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itel 1">
            <a:extLst>
              <a:ext uri="{FF2B5EF4-FFF2-40B4-BE49-F238E27FC236}">
                <a16:creationId xmlns:a16="http://schemas.microsoft.com/office/drawing/2014/main" id="{F19BBB4F-A0FF-46DF-A7AD-823368329AB4}"/>
              </a:ext>
            </a:extLst>
          </p:cNvPr>
          <p:cNvSpPr txBox="1">
            <a:spLocks/>
          </p:cNvSpPr>
          <p:nvPr/>
        </p:nvSpPr>
        <p:spPr>
          <a:xfrm>
            <a:off x="452885" y="1028061"/>
            <a:ext cx="5396039" cy="6344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600" b="1" dirty="0">
                <a:latin typeface="Arial" panose="020B0604020202020204" pitchFamily="34" charset="0"/>
                <a:cs typeface="Arial" panose="020B0604020202020204" pitchFamily="34" charset="0"/>
              </a:rPr>
              <a:t>Komplexität in den Städten</a:t>
            </a:r>
            <a:endParaRPr lang="de-DE" sz="2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028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k 16">
            <a:extLst>
              <a:ext uri="{FF2B5EF4-FFF2-40B4-BE49-F238E27FC236}">
                <a16:creationId xmlns:a16="http://schemas.microsoft.com/office/drawing/2014/main" id="{33858698-715D-42F3-808F-3CB5CD882D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420" y="5717370"/>
            <a:ext cx="7229871" cy="774194"/>
          </a:xfrm>
          <a:prstGeom prst="rect">
            <a:avLst/>
          </a:prstGeom>
        </p:spPr>
      </p:pic>
      <p:sp>
        <p:nvSpPr>
          <p:cNvPr id="16" name="Rectangle 3">
            <a:extLst>
              <a:ext uri="{FF2B5EF4-FFF2-40B4-BE49-F238E27FC236}">
                <a16:creationId xmlns:a16="http://schemas.microsoft.com/office/drawing/2014/main" id="{D4432241-83D0-437A-9531-E72546456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885" y="343967"/>
            <a:ext cx="8505371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sz="3200" dirty="0">
                <a:solidFill>
                  <a:srgbClr val="FF0000"/>
                </a:solidFill>
              </a:rPr>
              <a:t>Das Kindergartenjahr 2018/19</a:t>
            </a:r>
          </a:p>
        </p:txBody>
      </p:sp>
      <p:sp>
        <p:nvSpPr>
          <p:cNvPr id="22" name="Titel 1">
            <a:extLst>
              <a:ext uri="{FF2B5EF4-FFF2-40B4-BE49-F238E27FC236}">
                <a16:creationId xmlns:a16="http://schemas.microsoft.com/office/drawing/2014/main" id="{FFA9DED0-1090-49A6-B3B5-5574BDA81054}"/>
              </a:ext>
            </a:extLst>
          </p:cNvPr>
          <p:cNvSpPr txBox="1">
            <a:spLocks/>
          </p:cNvSpPr>
          <p:nvPr/>
        </p:nvSpPr>
        <p:spPr>
          <a:xfrm>
            <a:off x="8931385" y="93520"/>
            <a:ext cx="4516964" cy="3746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1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Landesrat Philipp Achammer </a:t>
            </a:r>
            <a:endParaRPr lang="de-DE" sz="18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itel 1">
            <a:extLst>
              <a:ext uri="{FF2B5EF4-FFF2-40B4-BE49-F238E27FC236}">
                <a16:creationId xmlns:a16="http://schemas.microsoft.com/office/drawing/2014/main" id="{F19BBB4F-A0FF-46DF-A7AD-823368329AB4}"/>
              </a:ext>
            </a:extLst>
          </p:cNvPr>
          <p:cNvSpPr txBox="1">
            <a:spLocks/>
          </p:cNvSpPr>
          <p:nvPr/>
        </p:nvSpPr>
        <p:spPr>
          <a:xfrm>
            <a:off x="452885" y="1028061"/>
            <a:ext cx="5396039" cy="6344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600" b="1" dirty="0">
                <a:latin typeface="Arial" panose="020B0604020202020204" pitchFamily="34" charset="0"/>
                <a:cs typeface="Arial" panose="020B0604020202020204" pitchFamily="34" charset="0"/>
              </a:rPr>
              <a:t>Unterstützung des Projekts „</a:t>
            </a:r>
            <a:r>
              <a:rPr lang="de-DE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Hippy</a:t>
            </a:r>
            <a:r>
              <a:rPr lang="de-DE" sz="2600" b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de-DE" sz="2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itel 1">
            <a:extLst>
              <a:ext uri="{FF2B5EF4-FFF2-40B4-BE49-F238E27FC236}">
                <a16:creationId xmlns:a16="http://schemas.microsoft.com/office/drawing/2014/main" id="{091EB182-B9DD-4A76-B70C-F74ECA117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560" y="1721949"/>
            <a:ext cx="9917240" cy="3826796"/>
          </a:xfrm>
        </p:spPr>
        <p:txBody>
          <a:bodyPr anchor="t" anchorCtr="0">
            <a:normAutofit fontScale="90000"/>
          </a:bodyPr>
          <a:lstStyle/>
          <a:p>
            <a:pPr marL="469800" lvl="0" indent="-469800">
              <a:spcBef>
                <a:spcPts val="697"/>
              </a:spcBef>
              <a:tabLst>
                <a:tab pos="469800" algn="l"/>
                <a:tab pos="914040" algn="l"/>
                <a:tab pos="1828440" algn="l"/>
                <a:tab pos="2742839" algn="l"/>
                <a:tab pos="3657240" algn="l"/>
                <a:tab pos="4571640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</a:pPr>
            <a:r>
              <a:rPr lang="it-IT" sz="2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 </a:t>
            </a:r>
            <a:r>
              <a:rPr lang="it-IT" sz="2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Interaction</a:t>
            </a:r>
            <a:r>
              <a:rPr lang="it-IT" sz="2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it-IT" sz="2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Parents</a:t>
            </a:r>
            <a:r>
              <a:rPr lang="it-IT" sz="2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Preschool </a:t>
            </a:r>
            <a:r>
              <a:rPr lang="it-IT" sz="2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Youngsters</a:t>
            </a:r>
            <a:r>
              <a:rPr lang="de-DE" sz="2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de-DE" sz="2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2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HIPPY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setzt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den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individuellen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Stärken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beteiligten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 Kinder und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Erwachsenen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an</a:t>
            </a:r>
            <a:b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- HIPPY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stärkt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die Familie: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den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ersten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Lernort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des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Kindes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 (Family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Lernansatz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- Die HIPPY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Spiel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- und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Lernmaterialien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fördern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Eltern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-Kind-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Beziehung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 und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befähigen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Eltern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ihr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Kind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auf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den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Schuleinstieg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vorzubereiten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Zielgruppe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Eltern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mit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Migrationshintergrund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, in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Situationen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struktureller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und/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oder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sozialer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Benachteilligung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, in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belastenden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familiären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Lebenssituationen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it-IT" sz="2800" dirty="0">
                <a:effectLst>
                  <a:outerShdw dist="17961" dir="2700000">
                    <a:scrgbClr r="0" g="0" b="0"/>
                  </a:outerShdw>
                </a:effectLst>
                <a:latin typeface="Arial" pitchFamily="34"/>
              </a:rPr>
            </a:br>
            <a:endParaRPr lang="de-DE" sz="2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088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3933" y="1336176"/>
            <a:ext cx="8505371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sz="3600" dirty="0">
                <a:solidFill>
                  <a:schemeClr val="tx1"/>
                </a:solidFill>
              </a:rPr>
              <a:t>Das Kindergartenjahr 2018/19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196342" y="3181091"/>
            <a:ext cx="6296025" cy="9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3500"/>
              </a:lnSpc>
            </a:pPr>
            <a:r>
              <a:rPr lang="de-DE" altLang="de-DE" sz="2400" dirty="0">
                <a:solidFill>
                  <a:srgbClr val="C00000"/>
                </a:solidFill>
              </a:rPr>
              <a:t>Pressekonferenz / </a:t>
            </a:r>
            <a:r>
              <a:rPr lang="de-DE" altLang="de-DE" sz="2400" dirty="0" err="1">
                <a:solidFill>
                  <a:srgbClr val="C00000"/>
                </a:solidFill>
              </a:rPr>
              <a:t>Conferenza</a:t>
            </a:r>
            <a:r>
              <a:rPr lang="de-DE" altLang="de-DE" sz="2400" dirty="0">
                <a:solidFill>
                  <a:srgbClr val="C00000"/>
                </a:solidFill>
              </a:rPr>
              <a:t> </a:t>
            </a:r>
            <a:r>
              <a:rPr lang="de-DE" altLang="de-DE" sz="2400" dirty="0" err="1">
                <a:solidFill>
                  <a:srgbClr val="C00000"/>
                </a:solidFill>
              </a:rPr>
              <a:t>stampa</a:t>
            </a:r>
            <a:endParaRPr lang="de-DE" altLang="de-DE" sz="2400" dirty="0">
              <a:solidFill>
                <a:srgbClr val="C00000"/>
              </a:solidFill>
            </a:endParaRPr>
          </a:p>
          <a:p>
            <a:pPr algn="ctr">
              <a:lnSpc>
                <a:spcPts val="3500"/>
              </a:lnSpc>
            </a:pPr>
            <a:r>
              <a:rPr lang="de-DE" altLang="de-DE" sz="2400" dirty="0">
                <a:solidFill>
                  <a:srgbClr val="C00000"/>
                </a:solidFill>
              </a:rPr>
              <a:t>13. April 2018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420" y="5717370"/>
            <a:ext cx="7229871" cy="774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886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k 16">
            <a:extLst>
              <a:ext uri="{FF2B5EF4-FFF2-40B4-BE49-F238E27FC236}">
                <a16:creationId xmlns:a16="http://schemas.microsoft.com/office/drawing/2014/main" id="{33858698-715D-42F3-808F-3CB5CD882D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420" y="5717370"/>
            <a:ext cx="7229871" cy="774194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C43779A2-66C7-412F-971B-3EF5A7765735}"/>
              </a:ext>
            </a:extLst>
          </p:cNvPr>
          <p:cNvSpPr/>
          <p:nvPr/>
        </p:nvSpPr>
        <p:spPr>
          <a:xfrm>
            <a:off x="1633985" y="2592495"/>
            <a:ext cx="46196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Sigrun Falkensteiner</a:t>
            </a:r>
            <a:endParaRPr lang="de-DE" sz="3200" dirty="0">
              <a:solidFill>
                <a:srgbClr val="C00000"/>
              </a:solidFill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D4432241-83D0-437A-9531-E72546456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3985" y="1302490"/>
            <a:ext cx="8505371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sz="3200" dirty="0">
                <a:solidFill>
                  <a:schemeClr val="tx1"/>
                </a:solidFill>
              </a:rPr>
              <a:t>Das Kindergartenjahr 2018/19</a:t>
            </a:r>
          </a:p>
        </p:txBody>
      </p:sp>
      <p:sp>
        <p:nvSpPr>
          <p:cNvPr id="21" name="Titel 1">
            <a:extLst>
              <a:ext uri="{FF2B5EF4-FFF2-40B4-BE49-F238E27FC236}">
                <a16:creationId xmlns:a16="http://schemas.microsoft.com/office/drawing/2014/main" id="{F19BBB4F-A0FF-46DF-A7AD-823368329AB4}"/>
              </a:ext>
            </a:extLst>
          </p:cNvPr>
          <p:cNvSpPr txBox="1">
            <a:spLocks/>
          </p:cNvSpPr>
          <p:nvPr/>
        </p:nvSpPr>
        <p:spPr>
          <a:xfrm>
            <a:off x="1633985" y="3181160"/>
            <a:ext cx="5396039" cy="6344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600" dirty="0">
                <a:latin typeface="Arial" panose="020B0604020202020204" pitchFamily="34" charset="0"/>
                <a:cs typeface="Arial" panose="020B0604020202020204" pitchFamily="34" charset="0"/>
              </a:rPr>
              <a:t>Landesschuldirektorin</a:t>
            </a:r>
            <a:endParaRPr lang="de-DE" sz="2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442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k 16">
            <a:extLst>
              <a:ext uri="{FF2B5EF4-FFF2-40B4-BE49-F238E27FC236}">
                <a16:creationId xmlns:a16="http://schemas.microsoft.com/office/drawing/2014/main" id="{33858698-715D-42F3-808F-3CB5CD882D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420" y="5717370"/>
            <a:ext cx="7229871" cy="774194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C43779A2-66C7-412F-971B-3EF5A7765735}"/>
              </a:ext>
            </a:extLst>
          </p:cNvPr>
          <p:cNvSpPr/>
          <p:nvPr/>
        </p:nvSpPr>
        <p:spPr>
          <a:xfrm>
            <a:off x="1633985" y="2592495"/>
            <a:ext cx="46196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Christa Messner</a:t>
            </a:r>
            <a:endParaRPr lang="de-DE" sz="3200" dirty="0">
              <a:solidFill>
                <a:srgbClr val="C00000"/>
              </a:solidFill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D4432241-83D0-437A-9531-E72546456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3985" y="1302490"/>
            <a:ext cx="8505371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39424C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sz="3200" dirty="0">
                <a:solidFill>
                  <a:schemeClr val="tx1"/>
                </a:solidFill>
              </a:rPr>
              <a:t>Das Kindergartenjahr 2018/19</a:t>
            </a:r>
          </a:p>
        </p:txBody>
      </p:sp>
      <p:sp>
        <p:nvSpPr>
          <p:cNvPr id="21" name="Titel 1">
            <a:extLst>
              <a:ext uri="{FF2B5EF4-FFF2-40B4-BE49-F238E27FC236}">
                <a16:creationId xmlns:a16="http://schemas.microsoft.com/office/drawing/2014/main" id="{F19BBB4F-A0FF-46DF-A7AD-823368329AB4}"/>
              </a:ext>
            </a:extLst>
          </p:cNvPr>
          <p:cNvSpPr txBox="1">
            <a:spLocks/>
          </p:cNvSpPr>
          <p:nvPr/>
        </p:nvSpPr>
        <p:spPr>
          <a:xfrm>
            <a:off x="1633985" y="3181160"/>
            <a:ext cx="7459215" cy="6344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600" dirty="0">
                <a:latin typeface="Arial" panose="020B0604020202020204" pitchFamily="34" charset="0"/>
                <a:cs typeface="Arial" panose="020B0604020202020204" pitchFamily="34" charset="0"/>
              </a:rPr>
              <a:t>Inspektorin Deutschsprachiger Kindergarten</a:t>
            </a:r>
            <a:endParaRPr lang="de-DE" sz="2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150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Breitbild</PresentationFormat>
  <Paragraphs>45</Paragraphs>
  <Slides>10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</vt:lpstr>
      <vt:lpstr>Image</vt:lpstr>
      <vt:lpstr>PowerPoint-Präsentation</vt:lpstr>
      <vt:lpstr>PowerPoint-Präsentation</vt:lpstr>
      <vt:lpstr>12.314 aktuell Eingeschriebene  67 auf Warteliste Prognose für 2018/19: über 12.400  12.355 Besuchende 2017/18</vt:lpstr>
      <vt:lpstr>1.363 Vollzeitäquivalente (2018/19)  + 37 zusätzliche Springerinnen  1.367,5 im Jahr 2017/18  (davon 4,5 Stellen für das Praktikumsamt der Freien Universität Bozen)</vt:lpstr>
      <vt:lpstr>PowerPoint-Präsentation</vt:lpstr>
      <vt:lpstr>Home Interaction for Parents and Preschool Youngsters:  - HIPPY setzt an den individuellen Stärken der beteiligten    Kinder und Erwachsenen an - HIPPY stärkt die Familie: den ersten Lernort des Kindes    (Family Literacy Lernansatz) - Die HIPPY Spiel- und Lernmaterialien fördern die Eltern-Kind-Beziehung    und befähigen die Eltern, ihr Kind auf den Schuleinstieg vorzubereiten.  Zielgruppe: Eltern mit Migrationshintergrund, in Situationen in struktureller und/oder sozialer Benachteilligung, in belastenden familiären Lebenssituationen. 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Dejaco, Ingo</dc:creator>
  <cp:lastModifiedBy>Dejaco, Ingo</cp:lastModifiedBy>
  <cp:revision>31</cp:revision>
  <cp:lastPrinted>2018-04-11T14:45:14Z</cp:lastPrinted>
  <dcterms:created xsi:type="dcterms:W3CDTF">2017-07-25T08:33:24Z</dcterms:created>
  <dcterms:modified xsi:type="dcterms:W3CDTF">2018-04-13T06:16:47Z</dcterms:modified>
</cp:coreProperties>
</file>