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</p:sldMasterIdLst>
  <p:notesMasterIdLst>
    <p:notesMasterId r:id="rId9"/>
  </p:notesMasterIdLst>
  <p:sldIdLst>
    <p:sldId id="531" r:id="rId3"/>
    <p:sldId id="298" r:id="rId4"/>
    <p:sldId id="309" r:id="rId5"/>
    <p:sldId id="300" r:id="rId6"/>
    <p:sldId id="301" r:id="rId7"/>
    <p:sldId id="303" r:id="rId8"/>
  </p:sldIdLst>
  <p:sldSz cx="9144000" cy="6858000" type="screen4x3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2479" autoAdjust="0"/>
  </p:normalViewPr>
  <p:slideViewPr>
    <p:cSldViewPr showGuides="1">
      <p:cViewPr varScale="1">
        <p:scale>
          <a:sx n="76" d="100"/>
          <a:sy n="76" d="100"/>
        </p:scale>
        <p:origin x="7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82699FB-58DE-457F-AFA6-4450D6028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3ECBCA-D198-480E-89F5-A9C3FF289D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B2EB2A-4664-4545-9B4E-F3339537D2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AB5AF27-375B-4034-AA6F-BAAFB835BA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CE5B399-0ABB-46BD-8179-FA67DAAFFB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FF51DFB-7F4A-4BC8-80AC-3CB08EF58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920FDE-62DE-4971-93B9-3E1408263D19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96D811C-0079-4280-9061-CF8CB90A8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3E385A-18D8-4898-94B6-8DCC8FB5FA6A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63A82235-E5D9-4F9F-852E-512886C697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40" tIns="46120" rIns="92240" bIns="46120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2A045A-37BB-437F-8044-32C31AC02235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5D24CC-0DB8-46B2-83F0-0C43B2644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DAD71640-3024-4467-BA66-8B9816BC2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4400"/>
            <a:ext cx="4992688" cy="4470400"/>
          </a:xfrm>
          <a:noFill/>
        </p:spPr>
        <p:txBody>
          <a:bodyPr lIns="92240" tIns="46120" rIns="92240" bIns="46120"/>
          <a:lstStyle/>
          <a:p>
            <a:pPr eaLnBrk="1" hangingPunct="1"/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817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68C5DF4-6DDE-426E-8669-4870B44D3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053E49-C7C2-4DE2-9EC5-8DBE17A8C67B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D49C18A-97A7-4734-B19F-7226895D6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A2CE8AE-68D2-4F3A-9041-747FFAC99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F338061-BD81-437D-A2DE-32ED581AE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D1B781-3784-49B5-A45C-5253E6063654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7517C59-1BD0-497A-B7E1-01B7A2AE2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8B04106-1AB1-4B55-8479-7ADA839D6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Con il 70% di contributo la spesa si ammortizza in 9.5 anni – con l‘80% scende a 8 anni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D3571F-F57A-43F7-A645-4DD5603AA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9115F-2959-44EE-B10A-05BC61E553DD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7F54B61-173F-4172-9E1B-FD3CC0C0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9918E8-D75E-4927-9FC9-3E73EDE9D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9EE213C-85A8-4172-BB16-2D7A052A6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EF8258-D60B-4EC6-823A-68E7675E77C0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55081DF-8ADC-4886-803B-57058D443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35D3A6E-DD76-4E57-9BC2-F6211F078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BFA0FE1-9125-45C8-90CE-DC8FC3B20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99EA84-572B-4966-B730-13FB526DB347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16A9AC3-53EF-4C92-BB2C-A628EFDE9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9EF54FB-E2BF-4BDF-B745-9265F7CAE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/>
          <a:lstStyle/>
          <a:p>
            <a:pPr eaLnBrk="1" hangingPunct="1"/>
            <a:r>
              <a:rPr lang="de-DE" altLang="de-DE"/>
              <a:t>Il decreto legge 34/2020 „decreto rilancio“ che prevede l‘aumento dell‘ecobonus al 110%  detraibile in 5 anni deve essere convertito dal Parlamento in legge. I rispettivi provvedimenti attuativi dell‘Agenzia dell‘Entrate sono ancora da emanare.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3C151-74FF-47B1-AEBB-1CEE6516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08035F-0DF3-4E25-8E5F-F38943B4C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82698-616E-4A2C-B88F-CFCB6AA4B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E18FC-64AD-4596-A024-49895CB36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77486-20DC-4E6E-8250-644A1E5F9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8B807-EA44-4FB9-B194-4BCD2AEF99F1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40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F4E4-1F14-46DC-ABBD-89B3EC80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0A8660-89F1-45F7-BCA4-7B368A13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5FA5C-13CA-4BFF-A74A-584CDBA45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1B47E6-5E74-465A-B37C-CB6A19622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CDB87-949D-4F6F-9192-0E59BAB5E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235A-E829-4955-A23F-FD33A022645A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332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3FCD4C-DD7B-403B-B72D-B6CDE8C08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49CDC7-67DE-4D5C-AEC4-EE4E0F4F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ED33E-32AF-41B0-ADD5-5F541CD4B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85F84-2BB1-4913-85B9-9BC25D82B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5CDCE-6F42-4402-A66B-66FD13D84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EF08-D9AD-4FE3-984B-5F48FE5F490E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378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373F4-9EEE-4A13-BFF6-E65100255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6F0095-FD3E-4E9A-9248-901BE1C00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193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66E23-1EA8-4532-A7DF-9BF867C4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1639D-0212-46CD-903F-EAB28411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39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019B1-F031-47E4-8B9D-07AAE271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D8D668-211B-4506-95BC-31D5CF05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905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A0632-5559-4B2F-BD3A-CA452A24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D37123-01EC-4CD2-B13A-4B32BF23E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CE9F00-352B-4CAC-A07D-A5D2A451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36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4610B-7EF3-4044-85BE-15201CE3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E79944-422D-4E63-A494-93FA5880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A8625-E953-42FA-A5D4-2C93FCBDA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4C3E36-BF4C-452A-98BA-9BAF9326E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F31C32-E386-4730-967B-7AAB5B09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827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Titelmotiv_Klimaland">
            <a:extLst>
              <a:ext uri="{FF2B5EF4-FFF2-40B4-BE49-F238E27FC236}">
                <a16:creationId xmlns:a16="http://schemas.microsoft.com/office/drawing/2014/main" id="{6122AE36-D760-4E28-BD20-5F799DFBB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6926"/>
            <a:ext cx="9134764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25130C-F5B4-4356-A7A6-DE925AAC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345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6B3D9-ED86-4A89-AF1D-7289054C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A46CD-3695-4767-8415-4BD9A0AD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8BFF4F-B7A6-4876-BED5-CC292D6B1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89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1FFC7-D986-4F85-B40D-82AFB5F7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9FA84-6A4F-4EF3-97A7-C9933B4B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AAB0F-C3FE-4345-B570-3BB0D9769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3C4AE-5A24-492E-AD3F-8E4E1C986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AA7ADB-72BC-4F47-99EE-72635B1F8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DD46-8816-4D5B-AC33-67C0069529BC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318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285E6-AB11-42D8-9081-E7B0422B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029688-1E79-4D34-A041-68E97E946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469D17-CE8E-4549-92DF-DD5761720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325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9AECA-7486-495C-B4B6-E0D730E1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C135BD-C758-4087-BBEE-6EED44E4F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7171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0AD4A5-1D0C-442D-A57D-8F814D7C0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326FBB-54B5-4A74-BCE1-A7D82E0AE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715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62DD715-50F5-4B54-8170-5F91EA5153E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312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D4262-0D9C-4AC6-92EF-2556E45E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CAEBD9-0220-4005-AEA1-59BECF0D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394C61-C587-4743-B87D-BC956DED6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B3D7B-CC7D-4213-8962-7003330CE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6446C7-9D93-4ADC-B243-7E00219CA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F82E-47F3-45B4-9112-B7FD2F93048A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18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14325-5E01-44FF-AD69-8FCB63BA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40D49-CD53-4302-BB9B-7717C5F5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99B4F9-FF24-4DBE-BC78-548C96CF0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8A626-7C6E-44FF-A09D-EFAD36508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5AD2D-2957-48E0-8E3C-E37DAD30A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B0FA-2A17-46D1-BF1B-90BCB1EC8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E348-91C0-470D-A25B-4367C3367742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75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8C2F7-3324-416A-B32C-E39AAE9A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AFDA2-FA9E-43D4-8F57-E138537E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BC334C-D417-44AA-B8A5-9108B276C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DDAE95-6C81-4F20-B78B-A225390F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ECE80D-5ED7-48A1-9EBE-B99F79F2C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C6DD8A-2A6B-405B-A4D7-49E4CAF99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26405C-3A5F-4CCE-BB0A-B1B110245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5B0CDE-3781-4B1B-9185-5B10BB742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9400-8978-4824-8E27-0B9B3D3C6FCB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901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5D5BB-B2F0-4808-ACEF-CE7165DC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A6DE29-842B-4A5A-9FDF-C8023C43E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204CE1-F821-4EC5-A2D0-437F8A8B5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A9568-F494-47AE-87B0-2CFFA8C7F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E401-203A-46DB-9E2A-32B5D23FEB2C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22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8F6BAA-385A-4F23-8055-F7455D5F1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09BD25-B4AC-4D22-9DCE-63CD3E288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B2E328-3462-48D6-AD2C-B57958FCA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0DD9-A204-4C4F-9BDA-B845DE78A762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36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F559-9EAE-43D7-AC13-61FDAB71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175C2C-A3BB-4BC5-B2C2-692D2D98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AEF0B1-09AE-4494-856D-C6499D877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F82CA-452F-4BE6-A095-D858F4B35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27DA3-3AF8-4A62-9D07-B204FF1D9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6FB2A-A212-4A00-9EBF-19809E62E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15EE-D97B-4845-92FF-C361BEE625BC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58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800BF-66C0-405C-B620-D0BF3280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FD4220-21F5-452B-8F94-A5332A67E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A3F25D-1090-4ECA-9E12-44ECB235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EE90E-29EC-4AEE-8A1D-716CD4688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84D83-D97A-4BFC-AB27-1D8EA4172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3B08F-6E35-484C-9A21-CF089AC97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CD71-8144-49FD-9FDB-D0F35D72A80A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025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DA08EE-6CCA-4B7C-8E7D-057D76FF1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6CD704-AF40-46C1-BEE5-9C763A2AF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391E1A1-FABC-4F2E-A3C0-2713565C4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174A66F-03FA-4A92-9913-8F021AA8A5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55CCBBB7-B0B5-4A42-AF99-6319C95D60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6B4A57-DA6F-41A5-B82B-6C0C5214F2E9}" type="slidenum">
              <a:rPr lang="de-DE" altLang="de-DE"/>
              <a:pPr>
                <a:defRPr/>
              </a:pPr>
              <a:t>‹N›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B3EFB18-ADE3-4B9C-A011-E91422A1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18996C-981B-4F0F-A4B2-A93FF857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2052" name="Picture 4" descr="Landeswappen_eps">
            <a:extLst>
              <a:ext uri="{FF2B5EF4-FFF2-40B4-BE49-F238E27FC236}">
                <a16:creationId xmlns:a16="http://schemas.microsoft.com/office/drawing/2014/main" id="{2287F7D5-E869-454A-89D0-38DD04BC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5959475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548B66C5-0F4F-4288-B1C4-E5EC5DB36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6238875"/>
            <a:ext cx="370363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CBADED6-E654-4D0C-8125-2032FAFF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6019800"/>
            <a:ext cx="2741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1000"/>
              <a:t>AUTONOME PROVINZ BOZEN - SÜDTIROL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73E194C-D2B2-4225-A6E5-35967AE4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6019800"/>
            <a:ext cx="332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de-DE" sz="1000"/>
              <a:t>PROVINCIA AUTONOMA DI BOLZANO - ALTO ADIGE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237F0593-08E6-450E-91B8-6DAF61D2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277" y="6308725"/>
            <a:ext cx="1588898" cy="2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de-DE" altLang="de-DE" sz="900" dirty="0"/>
              <a:t>Bozen, 29. Dezember 2020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CEE47FAB-7596-4EFD-8225-B42B37F7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6308725"/>
            <a:ext cx="1588897" cy="2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it-IT" altLang="de-DE" sz="900" dirty="0"/>
              <a:t>Bolzano, 29 dicembre 2020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B239AB05-1B6B-46EF-B078-A462A25C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82625"/>
            <a:ext cx="3706813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3000" b="1"/>
          </a:p>
          <a:p>
            <a:pPr>
              <a:defRPr/>
            </a:pPr>
            <a:endParaRPr lang="de-DE" altLang="de-DE" sz="1400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3368C6E8-D71C-4839-B510-8BBB74F4E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2213" y="6238875"/>
            <a:ext cx="37036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DA03C946-BA18-4A7E-AED7-492B7B3A47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0625" y="682625"/>
            <a:ext cx="3705225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de-DE" sz="1400"/>
          </a:p>
        </p:txBody>
      </p:sp>
      <p:pic>
        <p:nvPicPr>
          <p:cNvPr id="2061" name="Picture 5">
            <a:extLst>
              <a:ext uri="{FF2B5EF4-FFF2-40B4-BE49-F238E27FC236}">
                <a16:creationId xmlns:a16="http://schemas.microsoft.com/office/drawing/2014/main" id="{D1A6E4C1-237F-4F37-8040-BD54DE52E3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ente.provincia.bz.it/energia-clima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51D038D-0DA1-4963-A367-C1383700A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altLang="de-DE"/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FEAC4B6C-B2C0-4632-BBE8-CEA77EC1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878522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defRPr/>
            </a:pPr>
            <a:endParaRPr lang="de-DE" altLang="de-DE" sz="28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ts val="4000"/>
              </a:lnSpc>
              <a:defRPr/>
            </a:pPr>
            <a:endParaRPr lang="de-DE" altLang="de-DE" sz="28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62E7A741-1EE7-40CF-89A4-A6EF1F524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88975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20">
            <a:extLst>
              <a:ext uri="{FF2B5EF4-FFF2-40B4-BE49-F238E27FC236}">
                <a16:creationId xmlns:a16="http://schemas.microsoft.com/office/drawing/2014/main" id="{ACF3BB1E-719B-485E-99CB-2314F4B73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4608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/>
              <a:t>AUTONOME PROVINZ BOZEN - SÜDTIROL</a:t>
            </a:r>
          </a:p>
        </p:txBody>
      </p:sp>
      <p:sp>
        <p:nvSpPr>
          <p:cNvPr id="4102" name="Rectangle 21">
            <a:extLst>
              <a:ext uri="{FF2B5EF4-FFF2-40B4-BE49-F238E27FC236}">
                <a16:creationId xmlns:a16="http://schemas.microsoft.com/office/drawing/2014/main" id="{66183398-FC27-4A77-84BF-40FE21E5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9263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de-DE" sz="1200"/>
              <a:t>PROVINCIA AUTONOMA DI BOLZANO - ALTO ADIGE</a:t>
            </a:r>
          </a:p>
        </p:txBody>
      </p:sp>
      <p:sp>
        <p:nvSpPr>
          <p:cNvPr id="4103" name="Text Box 22">
            <a:extLst>
              <a:ext uri="{FF2B5EF4-FFF2-40B4-BE49-F238E27FC236}">
                <a16:creationId xmlns:a16="http://schemas.microsoft.com/office/drawing/2014/main" id="{813E7D09-482A-4DD7-BA70-235E9098D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92150"/>
            <a:ext cx="37592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/>
              <a:t>Vicepresidente della Provincia</a:t>
            </a:r>
          </a:p>
          <a:p>
            <a:pPr>
              <a:lnSpc>
                <a:spcPts val="1300"/>
              </a:lnSpc>
            </a:pPr>
            <a:r>
              <a:rPr lang="it-IT" altLang="de-DE" sz="1100" b="1"/>
              <a:t>Assessore all’Istruzione, Formazione, Cultura italiana</a:t>
            </a:r>
          </a:p>
          <a:p>
            <a:pPr>
              <a:lnSpc>
                <a:spcPts val="1300"/>
              </a:lnSpc>
            </a:pPr>
            <a:r>
              <a:rPr lang="it-IT" altLang="de-DE" sz="1100" b="1"/>
              <a:t>Ambiente ed Energia</a:t>
            </a:r>
          </a:p>
        </p:txBody>
      </p:sp>
      <p:sp>
        <p:nvSpPr>
          <p:cNvPr id="4104" name="Text Box 23">
            <a:extLst>
              <a:ext uri="{FF2B5EF4-FFF2-40B4-BE49-F238E27FC236}">
                <a16:creationId xmlns:a16="http://schemas.microsoft.com/office/drawing/2014/main" id="{D99A8B87-F5D1-492D-9CB8-0D5A22C4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661988"/>
            <a:ext cx="32067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/>
              <a:t>Landeshauptmannstellvertreter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/>
              <a:t>Landesrat für Italienische Bildung und Kultur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/>
              <a:t> Umwelt und Energie</a:t>
            </a:r>
          </a:p>
        </p:txBody>
      </p:sp>
      <p:pic>
        <p:nvPicPr>
          <p:cNvPr id="4105" name="Picture 38" descr="LW_Adler_4C_20x25">
            <a:extLst>
              <a:ext uri="{FF2B5EF4-FFF2-40B4-BE49-F238E27FC236}">
                <a16:creationId xmlns:a16="http://schemas.microsoft.com/office/drawing/2014/main" id="{B00B3EA2-CC4C-4D80-8633-7CCF577B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8775"/>
            <a:ext cx="7191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6" name="Text Box 22">
            <a:extLst>
              <a:ext uri="{FF2B5EF4-FFF2-40B4-BE49-F238E27FC236}">
                <a16:creationId xmlns:a16="http://schemas.microsoft.com/office/drawing/2014/main" id="{83D4F919-68A6-48B9-9F7C-39DFC8D13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628900"/>
            <a:ext cx="87852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Incentivi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nel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settore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efficienza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energetica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utilizzo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delle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fonti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rinnovabili</a:t>
            </a:r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Förderung im Bereich Energieeffizienz </a:t>
            </a:r>
            <a:b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 Nutzung erneuerbarer Energien</a:t>
            </a:r>
          </a:p>
          <a:p>
            <a:pPr algn="ctr" eaLnBrk="1" hangingPunct="1">
              <a:defRPr/>
            </a:pPr>
            <a:endParaRPr lang="de-DE" altLang="de-D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7" name="Text Box 24">
            <a:extLst>
              <a:ext uri="{FF2B5EF4-FFF2-40B4-BE49-F238E27FC236}">
                <a16:creationId xmlns:a16="http://schemas.microsoft.com/office/drawing/2014/main" id="{F27565A8-138E-4E9D-B0D3-EA36BDB1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Conferenza stampa – Pressekonferenz  29.12.2020</a:t>
            </a:r>
          </a:p>
        </p:txBody>
      </p:sp>
      <p:sp>
        <p:nvSpPr>
          <p:cNvPr id="4108" name="Line 18">
            <a:extLst>
              <a:ext uri="{FF2B5EF4-FFF2-40B4-BE49-F238E27FC236}">
                <a16:creationId xmlns:a16="http://schemas.microsoft.com/office/drawing/2014/main" id="{5F045B1C-9AE6-4389-82A0-EAF5777B8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692150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109" name="Grafik 2">
            <a:extLst>
              <a:ext uri="{FF2B5EF4-FFF2-40B4-BE49-F238E27FC236}">
                <a16:creationId xmlns:a16="http://schemas.microsoft.com/office/drawing/2014/main" id="{8F87B400-4B97-45BA-A96A-2D5A832B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17" y="5133181"/>
            <a:ext cx="17922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535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Text Box 29">
            <a:extLst>
              <a:ext uri="{FF2B5EF4-FFF2-40B4-BE49-F238E27FC236}">
                <a16:creationId xmlns:a16="http://schemas.microsoft.com/office/drawing/2014/main" id="{ED595CB8-6BA0-4D7B-96C3-8A4024732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72591"/>
            <a:ext cx="82073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  <a:r>
              <a:rPr lang="de-DE" alt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Ziele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DBAE0474-7CC9-43CC-A55A-F2B8D862117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0825" y="1658938"/>
            <a:ext cx="4897438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defRPr/>
            </a:pPr>
            <a:r>
              <a:rPr lang="it-IT" altLang="de-DE" b="1" dirty="0"/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de-DE" alt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0E322B-38F5-4EB9-B036-AED24766E978}"/>
              </a:ext>
            </a:extLst>
          </p:cNvPr>
          <p:cNvSpPr txBox="1"/>
          <p:nvPr/>
        </p:nvSpPr>
        <p:spPr>
          <a:xfrm>
            <a:off x="827088" y="1556792"/>
            <a:ext cx="6955750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uno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Maßnahmen für eine sozio-ökonomische nachhaltige Entwicklung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contribuiscono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 graduale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decarbonizzazione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Maßnahmen, die zur sukzessiven Dekarbonisierung beitragen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aumentano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l‘utilizzo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rinnovabili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Maßnahmen, die die Nutzung der erneuerbaren Energien erhöhen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energetica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Maßnahmen, die die Energieeffizienz steigern</a:t>
            </a:r>
          </a:p>
        </p:txBody>
      </p:sp>
      <p:pic>
        <p:nvPicPr>
          <p:cNvPr id="8198" name="Grafik 7">
            <a:extLst>
              <a:ext uri="{FF2B5EF4-FFF2-40B4-BE49-F238E27FC236}">
                <a16:creationId xmlns:a16="http://schemas.microsoft.com/office/drawing/2014/main" id="{7139A973-8C49-4427-8114-C17C3346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28558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Grafik 11">
            <a:extLst>
              <a:ext uri="{FF2B5EF4-FFF2-40B4-BE49-F238E27FC236}">
                <a16:creationId xmlns:a16="http://schemas.microsoft.com/office/drawing/2014/main" id="{AF612F33-2E08-41D4-BA72-1AACFA0E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103143"/>
            <a:ext cx="43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Grafik 8">
            <a:extLst>
              <a:ext uri="{FF2B5EF4-FFF2-40B4-BE49-F238E27FC236}">
                <a16:creationId xmlns:a16="http://schemas.microsoft.com/office/drawing/2014/main" id="{E2280111-46C0-43B9-93FF-77F94849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46600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37F801-1EE7-4E8B-8427-8CB5CFAE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2880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Text Box 29">
            <a:extLst>
              <a:ext uri="{FF2B5EF4-FFF2-40B4-BE49-F238E27FC236}">
                <a16:creationId xmlns:a16="http://schemas.microsoft.com/office/drawing/2014/main" id="{77D745A4-DAE3-423C-BBE9-E19FF679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207375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Nuove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misure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neue Maßnahmen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9F72AB-B627-448D-9DB0-4A3CC07784CD}"/>
              </a:ext>
            </a:extLst>
          </p:cNvPr>
          <p:cNvSpPr txBox="1"/>
          <p:nvPr/>
        </p:nvSpPr>
        <p:spPr>
          <a:xfrm>
            <a:off x="828001" y="1611313"/>
            <a:ext cx="784768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Installazione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pompe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calore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impianti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CasaClima A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Einbau von Wärmepumpen mit Photovoltaik 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KlimaHaus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Gebäuden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Installazione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batterie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impianti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Einbau von Speicherbatterien für netzgebundene Photovoltaikanlagen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Installazione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impianti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comunali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Einbau von Photovoltaikanlagen für gemeindeeigene Gebäude</a:t>
            </a:r>
          </a:p>
          <a:p>
            <a:pPr>
              <a:defRPr/>
            </a:pPr>
            <a:endParaRPr lang="de-DE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40%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Beitrag</a:t>
            </a:r>
          </a:p>
          <a:p>
            <a:pPr>
              <a:defRPr/>
            </a:pPr>
            <a:endParaRPr lang="de-DE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Check-up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condomini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Energetischer Check-up für Kondominien</a:t>
            </a:r>
          </a:p>
          <a:p>
            <a:pPr>
              <a:defRPr/>
            </a:pPr>
            <a:endParaRPr lang="de-DE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80% </a:t>
            </a:r>
            <a:r>
              <a:rPr 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Beitrag</a:t>
            </a:r>
          </a:p>
        </p:txBody>
      </p:sp>
      <p:pic>
        <p:nvPicPr>
          <p:cNvPr id="10244" name="Grafik 2">
            <a:extLst>
              <a:ext uri="{FF2B5EF4-FFF2-40B4-BE49-F238E27FC236}">
                <a16:creationId xmlns:a16="http://schemas.microsoft.com/office/drawing/2014/main" id="{0EDD9824-F055-4893-BA82-263F339B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687513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k 3">
            <a:extLst>
              <a:ext uri="{FF2B5EF4-FFF2-40B4-BE49-F238E27FC236}">
                <a16:creationId xmlns:a16="http://schemas.microsoft.com/office/drawing/2014/main" id="{04135BC6-0FAA-4523-ACA5-939766F1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520000"/>
            <a:ext cx="4397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4">
            <a:extLst>
              <a:ext uri="{FF2B5EF4-FFF2-40B4-BE49-F238E27FC236}">
                <a16:creationId xmlns:a16="http://schemas.microsoft.com/office/drawing/2014/main" id="{B454829C-39EF-4D14-A7C1-D500CAE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31200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5">
            <a:extLst>
              <a:ext uri="{FF2B5EF4-FFF2-40B4-BE49-F238E27FC236}">
                <a16:creationId xmlns:a16="http://schemas.microsoft.com/office/drawing/2014/main" id="{6B9334BE-4FA2-43E0-95B8-CF032216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581128"/>
            <a:ext cx="43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Text Box 29">
            <a:extLst>
              <a:ext uri="{FF2B5EF4-FFF2-40B4-BE49-F238E27FC236}">
                <a16:creationId xmlns:a16="http://schemas.microsoft.com/office/drawing/2014/main" id="{9982176A-71F7-4DAB-A89F-EE89112CF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33375"/>
            <a:ext cx="54006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condomini</a:t>
            </a: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Beiträge an Kondominien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99A2891E-A6D3-4188-8392-15FDF6E3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313363"/>
            <a:ext cx="13668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i="1"/>
              <a:t>Foto:Renè Riller</a:t>
            </a:r>
          </a:p>
        </p:txBody>
      </p:sp>
      <p:pic>
        <p:nvPicPr>
          <p:cNvPr id="12293" name="Grafik 1">
            <a:extLst>
              <a:ext uri="{FF2B5EF4-FFF2-40B4-BE49-F238E27FC236}">
                <a16:creationId xmlns:a16="http://schemas.microsoft.com/office/drawing/2014/main" id="{C7D2D9E0-F242-4F73-BE55-0DF767A2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31975"/>
            <a:ext cx="241141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AFA8EFDC-6EEF-4599-BE3F-B82CC56A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3" y="2276872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>
            <a:extLst>
              <a:ext uri="{FF2B5EF4-FFF2-40B4-BE49-F238E27FC236}">
                <a16:creationId xmlns:a16="http://schemas.microsoft.com/office/drawing/2014/main" id="{241BA035-F6FD-45EA-91B9-DFB2E3777524}"/>
              </a:ext>
            </a:extLst>
          </p:cNvPr>
          <p:cNvSpPr txBox="1"/>
          <p:nvPr/>
        </p:nvSpPr>
        <p:spPr>
          <a:xfrm>
            <a:off x="828000" y="1820548"/>
            <a:ext cx="5040144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</a:t>
            </a: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de-DE" alt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</a:t>
            </a: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de-DE" alt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</a:t>
            </a: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de-DE" alt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coibentazione</a:t>
            </a: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dell‘edificio</a:t>
            </a: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da...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Erhöhung des Beitrages für Maßnahmen zur Wärmedämmung des Gebäudes</a:t>
            </a:r>
            <a:r>
              <a:rPr lang="de-DE" alt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von...</a:t>
            </a: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b="1" dirty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altLang="de-DE" sz="2000" b="1" dirty="0">
                <a:solidFill>
                  <a:srgbClr val="FF0000"/>
                </a:solidFill>
              </a:rPr>
              <a:t>70%  </a:t>
            </a:r>
            <a:r>
              <a:rPr lang="de-DE" sz="2000" dirty="0">
                <a:solidFill>
                  <a:srgbClr val="FF0000"/>
                </a:solidFill>
              </a:rPr>
              <a:t>►</a:t>
            </a:r>
            <a:r>
              <a:rPr lang="de-DE" altLang="de-DE" sz="2000" b="1" dirty="0">
                <a:solidFill>
                  <a:srgbClr val="FF0000"/>
                </a:solidFill>
              </a:rPr>
              <a:t>  80%</a:t>
            </a:r>
          </a:p>
          <a:p>
            <a:pPr>
              <a:defRPr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Text Box 29">
            <a:extLst>
              <a:ext uri="{FF2B5EF4-FFF2-40B4-BE49-F238E27FC236}">
                <a16:creationId xmlns:a16="http://schemas.microsoft.com/office/drawing/2014/main" id="{74A35ED0-9113-4360-9B69-8C1908D1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3375"/>
            <a:ext cx="61198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Reinserimento</a:t>
            </a:r>
            <a:r>
              <a:rPr lang="de-DE" alt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endParaRPr lang="de-DE" alt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Wiedereinführung Maßnahmen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0B9E4A0-7554-4CB2-9533-D454F31F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00" y="1168400"/>
            <a:ext cx="7056438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4238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6525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8813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511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8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5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227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9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endParaRPr lang="de-DE" altLang="de-DE" b="1" dirty="0"/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endParaRPr lang="de-DE" altLang="de-DE" dirty="0"/>
          </a:p>
          <a:p>
            <a:pPr>
              <a:spcBef>
                <a:spcPct val="20000"/>
              </a:spcBef>
            </a:pPr>
            <a:r>
              <a:rPr lang="de-DE" altLang="de-DE" b="1" dirty="0" err="1"/>
              <a:t>Installazione</a:t>
            </a:r>
            <a:r>
              <a:rPr lang="de-DE" altLang="de-DE" b="1" dirty="0"/>
              <a:t> di </a:t>
            </a:r>
            <a:r>
              <a:rPr lang="de-DE" altLang="de-DE" b="1" dirty="0" err="1"/>
              <a:t>impianti</a:t>
            </a:r>
            <a:r>
              <a:rPr lang="de-DE" altLang="de-DE" b="1" dirty="0"/>
              <a:t> </a:t>
            </a:r>
            <a:r>
              <a:rPr lang="de-DE" altLang="de-DE" b="1" dirty="0" err="1"/>
              <a:t>solari</a:t>
            </a:r>
            <a:r>
              <a:rPr lang="de-DE" altLang="de-DE" b="1" dirty="0"/>
              <a:t> </a:t>
            </a:r>
            <a:r>
              <a:rPr lang="de-DE" altLang="de-DE" b="1" dirty="0" err="1"/>
              <a:t>termici</a:t>
            </a:r>
            <a:r>
              <a:rPr lang="de-DE" altLang="de-DE" b="1" dirty="0"/>
              <a:t> </a:t>
            </a:r>
            <a:r>
              <a:rPr lang="de-DE" altLang="de-DE" b="1" dirty="0" err="1"/>
              <a:t>anche</a:t>
            </a:r>
            <a:r>
              <a:rPr lang="de-DE" altLang="de-DE" b="1" dirty="0"/>
              <a:t> per </a:t>
            </a:r>
            <a:r>
              <a:rPr lang="de-DE" altLang="de-DE" b="1" dirty="0" err="1">
                <a:solidFill>
                  <a:srgbClr val="FF0000"/>
                </a:solidFill>
              </a:rPr>
              <a:t>nuovi</a:t>
            </a:r>
            <a:r>
              <a:rPr lang="de-DE" altLang="de-DE" b="1" dirty="0">
                <a:solidFill>
                  <a:srgbClr val="FF0000"/>
                </a:solidFill>
              </a:rPr>
              <a:t> </a:t>
            </a:r>
            <a:r>
              <a:rPr lang="de-DE" altLang="de-DE" b="1" dirty="0" err="1">
                <a:solidFill>
                  <a:srgbClr val="FF0000"/>
                </a:solidFill>
              </a:rPr>
              <a:t>edifici</a:t>
            </a:r>
            <a:endParaRPr lang="de-DE" altLang="de-DE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b="1" dirty="0"/>
              <a:t>Einbau von thermischen Solaranlagen </a:t>
            </a:r>
            <a:r>
              <a:rPr lang="de-DE" altLang="de-DE" b="1" dirty="0">
                <a:solidFill>
                  <a:srgbClr val="FF0000"/>
                </a:solidFill>
              </a:rPr>
              <a:t>bei Neubauten  </a:t>
            </a:r>
          </a:p>
          <a:p>
            <a:pPr>
              <a:spcBef>
                <a:spcPct val="20000"/>
              </a:spcBef>
            </a:pPr>
            <a:r>
              <a:rPr lang="de-DE" altLang="de-DE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20000"/>
              </a:spcBef>
            </a:pPr>
            <a:r>
              <a:rPr lang="de-DE" altLang="de-DE" b="1" dirty="0">
                <a:solidFill>
                  <a:srgbClr val="FF0000"/>
                </a:solidFill>
              </a:rPr>
              <a:t>			► </a:t>
            </a:r>
            <a:r>
              <a:rPr lang="de-DE" altLang="de-DE" b="1" dirty="0" err="1">
                <a:solidFill>
                  <a:srgbClr val="FF0000"/>
                </a:solidFill>
              </a:rPr>
              <a:t>contributo</a:t>
            </a:r>
            <a:r>
              <a:rPr lang="de-DE" altLang="de-DE" b="1" dirty="0">
                <a:solidFill>
                  <a:srgbClr val="FF0000"/>
                </a:solidFill>
              </a:rPr>
              <a:t>  Beitrag 40%</a:t>
            </a:r>
          </a:p>
          <a:p>
            <a:pPr>
              <a:spcBef>
                <a:spcPct val="20000"/>
              </a:spcBef>
            </a:pPr>
            <a:endParaRPr lang="de-DE" altLang="de-DE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b="1" dirty="0" err="1"/>
              <a:t>Edifici</a:t>
            </a:r>
            <a:r>
              <a:rPr lang="de-DE" altLang="de-DE" b="1" dirty="0"/>
              <a:t> sotto </a:t>
            </a:r>
            <a:r>
              <a:rPr lang="de-DE" altLang="de-DE" b="1" dirty="0" err="1"/>
              <a:t>tutela</a:t>
            </a:r>
            <a:r>
              <a:rPr lang="de-DE" altLang="de-DE" b="1" dirty="0"/>
              <a:t> </a:t>
            </a:r>
            <a:r>
              <a:rPr lang="de-DE" altLang="de-DE" b="1" dirty="0" err="1"/>
              <a:t>storico</a:t>
            </a:r>
            <a:r>
              <a:rPr lang="de-DE" altLang="de-DE" b="1" dirty="0"/>
              <a:t> </a:t>
            </a:r>
            <a:r>
              <a:rPr lang="de-DE" altLang="de-DE" b="1" dirty="0" err="1"/>
              <a:t>artistica</a:t>
            </a:r>
            <a:r>
              <a:rPr lang="de-DE" altLang="de-DE" b="1" dirty="0"/>
              <a:t> </a:t>
            </a:r>
            <a:r>
              <a:rPr lang="de-DE" altLang="de-DE" b="1" dirty="0" err="1"/>
              <a:t>possono</a:t>
            </a:r>
            <a:r>
              <a:rPr lang="de-DE" altLang="de-DE" b="1" dirty="0"/>
              <a:t> </a:t>
            </a:r>
            <a:r>
              <a:rPr lang="de-DE" altLang="de-DE" b="1" dirty="0" err="1"/>
              <a:t>derogare</a:t>
            </a:r>
            <a:r>
              <a:rPr lang="de-DE" altLang="de-DE" b="1" dirty="0"/>
              <a:t> </a:t>
            </a:r>
            <a:r>
              <a:rPr lang="de-DE" altLang="de-DE" b="1" dirty="0" err="1"/>
              <a:t>dallo</a:t>
            </a:r>
            <a:r>
              <a:rPr lang="de-DE" altLang="de-DE" b="1" dirty="0"/>
              <a:t> </a:t>
            </a:r>
            <a:r>
              <a:rPr lang="de-DE" altLang="de-DE" b="1" dirty="0" err="1"/>
              <a:t>standard</a:t>
            </a:r>
            <a:r>
              <a:rPr lang="de-DE" altLang="de-DE" b="1" dirty="0"/>
              <a:t> CasaClima </a:t>
            </a:r>
            <a:r>
              <a:rPr lang="de-DE" altLang="de-DE" b="1" dirty="0" err="1"/>
              <a:t>classe</a:t>
            </a:r>
            <a:r>
              <a:rPr lang="de-DE" altLang="de-DE" b="1" dirty="0"/>
              <a:t> C o R</a:t>
            </a:r>
          </a:p>
          <a:p>
            <a:pPr>
              <a:spcBef>
                <a:spcPct val="20000"/>
              </a:spcBef>
            </a:pPr>
            <a:r>
              <a:rPr lang="de-DE" altLang="de-DE" b="1" dirty="0"/>
              <a:t>Bei Gebäuden unter Denkmalschutz kann von der Zertifizierung KlimaHaus Klasse C oder R abgesehen werden.</a:t>
            </a:r>
          </a:p>
          <a:p>
            <a:pPr>
              <a:spcBef>
                <a:spcPct val="20000"/>
              </a:spcBef>
            </a:pPr>
            <a:endParaRPr lang="de-DE" altLang="de-DE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r>
              <a:rPr lang="de-DE" altLang="de-DE" b="1" dirty="0"/>
              <a:t>			</a:t>
            </a:r>
            <a:r>
              <a:rPr lang="de-DE" altLang="de-DE" b="1" dirty="0">
                <a:solidFill>
                  <a:srgbClr val="FF0000"/>
                </a:solidFill>
              </a:rPr>
              <a:t>► </a:t>
            </a:r>
            <a:r>
              <a:rPr lang="de-DE" altLang="de-DE" b="1" dirty="0" err="1">
                <a:solidFill>
                  <a:srgbClr val="FF0000"/>
                </a:solidFill>
              </a:rPr>
              <a:t>contributo</a:t>
            </a:r>
            <a:r>
              <a:rPr lang="de-DE" altLang="de-DE" b="1" dirty="0">
                <a:solidFill>
                  <a:srgbClr val="FF0000"/>
                </a:solidFill>
              </a:rPr>
              <a:t>  Beitrag 50%</a:t>
            </a:r>
          </a:p>
          <a:p>
            <a:pPr>
              <a:spcBef>
                <a:spcPct val="20000"/>
              </a:spcBef>
            </a:pPr>
            <a:endParaRPr lang="de-DE" altLang="de-DE" b="1" dirty="0"/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400" b="1" dirty="0"/>
              <a:t>	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1400" b="1" dirty="0"/>
              <a:t>	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endParaRPr lang="de-DE" altLang="de-DE" sz="1300" b="1" dirty="0"/>
          </a:p>
        </p:txBody>
      </p:sp>
      <p:pic>
        <p:nvPicPr>
          <p:cNvPr id="14340" name="Grafik 1">
            <a:extLst>
              <a:ext uri="{FF2B5EF4-FFF2-40B4-BE49-F238E27FC236}">
                <a16:creationId xmlns:a16="http://schemas.microsoft.com/office/drawing/2014/main" id="{CB077F14-FCF4-4142-A335-75951D31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16832"/>
            <a:ext cx="43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2">
            <a:extLst>
              <a:ext uri="{FF2B5EF4-FFF2-40B4-BE49-F238E27FC236}">
                <a16:creationId xmlns:a16="http://schemas.microsoft.com/office/drawing/2014/main" id="{7BF4161C-DFF7-4099-ACBE-7145A78F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841229"/>
            <a:ext cx="43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Text Box 29">
            <a:extLst>
              <a:ext uri="{FF2B5EF4-FFF2-40B4-BE49-F238E27FC236}">
                <a16:creationId xmlns:a16="http://schemas.microsoft.com/office/drawing/2014/main" id="{F7027158-EA36-4414-8C61-D7F583F7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3375"/>
            <a:ext cx="5184775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1F34FDF-8FF0-4E65-B7F5-C6063925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08962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42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65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88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51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8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5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22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9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de-DE" altLang="de-DE" b="1" dirty="0" err="1"/>
              <a:t>Periodo</a:t>
            </a:r>
            <a:r>
              <a:rPr lang="de-DE" altLang="de-DE" b="1" dirty="0"/>
              <a:t> </a:t>
            </a:r>
            <a:r>
              <a:rPr lang="de-DE" altLang="de-DE" b="1" dirty="0" err="1"/>
              <a:t>inoltro</a:t>
            </a:r>
            <a:r>
              <a:rPr lang="de-DE" altLang="de-DE" b="1" dirty="0"/>
              <a:t> per le </a:t>
            </a:r>
            <a:r>
              <a:rPr lang="de-DE" altLang="de-DE" b="1" dirty="0" err="1"/>
              <a:t>domande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de-DE" altLang="de-DE" b="1" dirty="0"/>
              <a:t>1° </a:t>
            </a:r>
            <a:r>
              <a:rPr lang="de-DE" altLang="de-DE" b="1" dirty="0" err="1"/>
              <a:t>gennaio</a:t>
            </a:r>
            <a:r>
              <a:rPr lang="de-DE" altLang="de-DE" b="1" dirty="0"/>
              <a:t> 2021 </a:t>
            </a:r>
            <a:r>
              <a:rPr lang="de-DE" altLang="de-DE" b="1" dirty="0" err="1"/>
              <a:t>fino</a:t>
            </a:r>
            <a:r>
              <a:rPr lang="de-DE" altLang="de-DE" b="1" dirty="0"/>
              <a:t> al 31 </a:t>
            </a:r>
            <a:r>
              <a:rPr lang="de-DE" altLang="de-DE" b="1" dirty="0" err="1"/>
              <a:t>maggio</a:t>
            </a:r>
            <a:r>
              <a:rPr lang="de-DE" altLang="de-DE" b="1" dirty="0"/>
              <a:t> 2021</a:t>
            </a:r>
          </a:p>
          <a:p>
            <a:pPr algn="ctr" eaLnBrk="1" hangingPunct="1">
              <a:defRPr/>
            </a:pPr>
            <a:endParaRPr lang="de-DE" altLang="de-DE" b="1" dirty="0"/>
          </a:p>
          <a:p>
            <a:pPr algn="ctr" eaLnBrk="1" hangingPunct="1">
              <a:defRPr/>
            </a:pPr>
            <a:r>
              <a:rPr lang="de-DE" altLang="de-DE" b="1" dirty="0"/>
              <a:t>Einreichdatum der Anträge</a:t>
            </a:r>
          </a:p>
          <a:p>
            <a:pPr algn="ctr" eaLnBrk="1" hangingPunct="1">
              <a:defRPr/>
            </a:pPr>
            <a:r>
              <a:rPr lang="de-DE" altLang="de-DE" b="1" dirty="0"/>
              <a:t>1. Jänner 2021 bis zum 31. Mai 2021 </a:t>
            </a:r>
          </a:p>
          <a:p>
            <a:pPr algn="ctr" eaLnBrk="1" hangingPunct="1">
              <a:defRPr/>
            </a:pPr>
            <a:endParaRPr lang="de-DE" altLang="de-DE" b="1" dirty="0"/>
          </a:p>
          <a:p>
            <a:pPr algn="ctr" eaLnBrk="1" hangingPunct="1">
              <a:defRPr/>
            </a:pPr>
            <a:endParaRPr lang="de-DE" altLang="de-DE" b="1" dirty="0"/>
          </a:p>
          <a:p>
            <a:pPr algn="ctr" eaLnBrk="1" hangingPunct="1">
              <a:defRPr/>
            </a:pPr>
            <a:endParaRPr lang="de-DE" altLang="de-DE" b="1" dirty="0"/>
          </a:p>
          <a:p>
            <a:pPr algn="ctr" eaLnBrk="1" hangingPunct="1">
              <a:lnSpc>
                <a:spcPct val="130000"/>
              </a:lnSpc>
              <a:defRPr/>
            </a:pPr>
            <a:endParaRPr lang="de-DE" altLang="de-DE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de-DE" altLang="de-DE" b="1" dirty="0"/>
              <a:t>Ufficio energia e </a:t>
            </a:r>
            <a:r>
              <a:rPr lang="de-DE" altLang="de-DE" b="1" dirty="0" err="1"/>
              <a:t>tutela</a:t>
            </a:r>
            <a:r>
              <a:rPr lang="de-DE" altLang="de-DE" b="1" dirty="0"/>
              <a:t> del </a:t>
            </a:r>
            <a:r>
              <a:rPr lang="de-DE" altLang="de-DE" b="1" dirty="0" err="1"/>
              <a:t>clima</a:t>
            </a:r>
            <a:endParaRPr lang="de-DE" altLang="de-DE" b="1" dirty="0"/>
          </a:p>
          <a:p>
            <a:pPr algn="ctr" eaLnBrk="1" hangingPunct="1">
              <a:lnSpc>
                <a:spcPct val="130000"/>
              </a:lnSpc>
              <a:defRPr/>
            </a:pPr>
            <a:r>
              <a:rPr lang="de-DE" altLang="de-DE" b="1" dirty="0"/>
              <a:t>Amt für Energie und Klimaschutz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de-DE" altLang="de-DE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https://ambiente.provincia.bz.it/energia-clima.asp</a:t>
            </a:r>
            <a:endParaRPr lang="de-DE" altLang="de-DE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de-DE" altLang="de-DE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de-DE" altLang="de-DE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de-DE" altLang="de-DE" sz="1200" i="1" dirty="0"/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0E1292DE-BDBF-4470-A77B-FC4AC0E362D3}"/>
              </a:ext>
            </a:extLst>
          </p:cNvPr>
          <p:cNvCxnSpPr/>
          <p:nvPr/>
        </p:nvCxnSpPr>
        <p:spPr>
          <a:xfrm>
            <a:off x="13428984" y="1124744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Presentazione su schermo (4:3)</PresentationFormat>
  <Paragraphs>89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Wingdings</vt:lpstr>
      <vt:lpstr>Benutzerdefiniertes Design</vt:lpstr>
      <vt:lpstr>1_Standarddesign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Petra Seppi</dc:creator>
  <cp:lastModifiedBy>Battiston, Claudio</cp:lastModifiedBy>
  <cp:revision>102</cp:revision>
  <dcterms:created xsi:type="dcterms:W3CDTF">2017-02-06T15:07:43Z</dcterms:created>
  <dcterms:modified xsi:type="dcterms:W3CDTF">2020-12-29T09:03:05Z</dcterms:modified>
</cp:coreProperties>
</file>