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946" r:id="rId2"/>
  </p:sldIdLst>
  <p:sldSz cx="9906000" cy="6858000" type="A4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96799A9-3EA5-40B3-B16C-65896258713B}">
          <p14:sldIdLst>
            <p14:sldId id="19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367" userDrawn="1">
          <p15:clr>
            <a:srgbClr val="A4A3A4"/>
          </p15:clr>
        </p15:guide>
        <p15:guide id="3" orient="horz" pos="2546" userDrawn="1">
          <p15:clr>
            <a:srgbClr val="A4A3A4"/>
          </p15:clr>
        </p15:guide>
        <p15:guide id="4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Bovo" initials="MB" lastIdx="1" clrIdx="0">
    <p:extLst>
      <p:ext uri="{19B8F6BF-5375-455C-9EA6-DF929625EA0E}">
        <p15:presenceInfo xmlns:p15="http://schemas.microsoft.com/office/powerpoint/2012/main" userId="S-1-5-21-883899468-3357297050-192393120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7471"/>
    <a:srgbClr val="DCCFAC"/>
    <a:srgbClr val="F1ECDD"/>
    <a:srgbClr val="F6F3EA"/>
    <a:srgbClr val="007F3C"/>
    <a:srgbClr val="EF0BE4"/>
    <a:srgbClr val="9B3F2E"/>
    <a:srgbClr val="FFFFFF"/>
    <a:srgbClr val="BBA25D"/>
    <a:srgbClr val="9A4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2308" autoAdjust="0"/>
  </p:normalViewPr>
  <p:slideViewPr>
    <p:cSldViewPr snapToGrid="0">
      <p:cViewPr varScale="1">
        <p:scale>
          <a:sx n="72" d="100"/>
          <a:sy n="72" d="100"/>
        </p:scale>
        <p:origin x="822" y="72"/>
      </p:cViewPr>
      <p:guideLst>
        <p:guide orient="horz" pos="1207"/>
        <p:guide pos="4367"/>
        <p:guide orient="horz" pos="254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7428"/>
    </p:cViewPr>
  </p:sorterViewPr>
  <p:notesViewPr>
    <p:cSldViewPr snapToGrid="0">
      <p:cViewPr varScale="1">
        <p:scale>
          <a:sx n="73" d="100"/>
          <a:sy n="73" d="100"/>
        </p:scale>
        <p:origin x="-33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909" y="0"/>
            <a:ext cx="294576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83C0-521A-4B75-BD92-85DEDF46E048}" type="datetimeFigureOut">
              <a:rPr lang="it-IT" smtClean="0"/>
              <a:pPr/>
              <a:t>26/04/2021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339"/>
            <a:ext cx="294576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909" y="9431339"/>
            <a:ext cx="294576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4FB7E-E3AE-4226-AF8E-A94281B5D397}" type="slidenum">
              <a:rPr lang="it-IT" smtClean="0"/>
              <a:pPr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86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C69C5-1E84-46F2-B66D-E79CAA239DA6}" type="datetimeFigureOut">
              <a:rPr lang="it-IT" smtClean="0"/>
              <a:pPr/>
              <a:t>26/04/2021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003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8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E511F-B4D6-4C78-97CE-18CE9A21C17E}" type="slidenum">
              <a:rPr lang="it-IT" smtClean="0"/>
              <a:pPr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41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_Sinloc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8A75-BC44-473F-A02A-F827086D9769}" type="slidenum">
              <a:rPr lang="it-IT" altLang="it-IT"/>
              <a:pPr>
                <a:defRPr/>
              </a:pPr>
              <a:t>‹Nr.›</a:t>
            </a:fld>
            <a:endParaRPr lang="it-IT" altLang="it-IT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4669273D-0799-486E-8EE9-E8A71A8281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332656"/>
            <a:ext cx="777743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defRPr lang="it-IT" sz="1800" b="1" kern="0" dirty="0">
                <a:solidFill>
                  <a:srgbClr val="007F3C"/>
                </a:solidFill>
                <a:latin typeface="+mn-lt"/>
                <a:ea typeface="MS PGothic" pitchFamily="34" charset="-128"/>
                <a:cs typeface="+mn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 dirty="0"/>
              <a:t>INSERIRE TITOLO COME DA AGENDA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3D0071A0-FA0F-4A47-B3CD-DA38D2428F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000" y="620688"/>
            <a:ext cx="77774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/>
              <a:t>Inserire sottotitolo</a:t>
            </a:r>
          </a:p>
        </p:txBody>
      </p:sp>
      <p:sp>
        <p:nvSpPr>
          <p:cNvPr id="17" name="Segnaposto testo 15">
            <a:extLst>
              <a:ext uri="{FF2B5EF4-FFF2-40B4-BE49-F238E27FC236}">
                <a16:creationId xmlns:a16="http://schemas.microsoft.com/office/drawing/2014/main" id="{9DDAF00B-50C3-4B59-B8C9-87140AED24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1086546"/>
            <a:ext cx="921533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just"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it-IT" dirty="0"/>
              <a:t>Inserire messaggio</a:t>
            </a:r>
          </a:p>
        </p:txBody>
      </p:sp>
    </p:spTree>
    <p:extLst>
      <p:ext uri="{BB962C8B-B14F-4D97-AF65-F5344CB8AC3E}">
        <p14:creationId xmlns:p14="http://schemas.microsoft.com/office/powerpoint/2010/main" val="2548640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 userDrawn="1">
          <p15:clr>
            <a:srgbClr val="FBAE40"/>
          </p15:clr>
        </p15:guide>
        <p15:guide id="2" pos="26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_Sinloc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>
            <a:extLst>
              <a:ext uri="{FF2B5EF4-FFF2-40B4-BE49-F238E27FC236}">
                <a16:creationId xmlns:a16="http://schemas.microsoft.com/office/drawing/2014/main" id="{7726CA1A-DB8D-4B7E-908E-348EF75A1B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669088"/>
            <a:ext cx="1225550" cy="122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B8A75-BC44-473F-A02A-F827086D9769}" type="slidenum">
              <a:rPr lang="it-IT" altLang="it-IT"/>
              <a:pPr>
                <a:defRPr/>
              </a:pPr>
              <a:t>‹Nr.›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5845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_Sinloc agenda/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82442-712B-4F2B-A82E-A90A02910968}" type="slidenum">
              <a:rPr lang="it-IT" altLang="it-IT"/>
              <a:pPr>
                <a:defRPr/>
              </a:pPr>
              <a:t>‹Nr.›</a:t>
            </a:fld>
            <a:endParaRPr lang="it-IT" altLang="it-IT" dirty="0"/>
          </a:p>
        </p:txBody>
      </p:sp>
      <p:sp>
        <p:nvSpPr>
          <p:cNvPr id="12" name="Segnaposto numero diapositiva 2">
            <a:extLst>
              <a:ext uri="{FF2B5EF4-FFF2-40B4-BE49-F238E27FC236}">
                <a16:creationId xmlns:a16="http://schemas.microsoft.com/office/drawing/2014/main" id="{D0462000-0BE7-4538-B969-D8B1AC5720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458200" y="6669088"/>
            <a:ext cx="1225550" cy="122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it-IT"/>
            </a:defPPr>
            <a:lvl1pPr marL="0" algn="r" defTabSz="914400" rtl="0" eaLnBrk="1" latinLnBrk="0" hangingPunct="1">
              <a:defRPr sz="800" b="1" kern="1200">
                <a:solidFill>
                  <a:srgbClr val="5F5F5F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9E8AEED-09AB-48EF-BDAC-483B1CDD8CA0}" type="slidenum">
              <a:rPr lang="it-IT" altLang="it-IT" smtClean="0"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it-IT" altLang="it-IT" dirty="0">
              <a:cs typeface="Arial" charset="0"/>
            </a:endParaRPr>
          </a:p>
        </p:txBody>
      </p:sp>
      <p:sp>
        <p:nvSpPr>
          <p:cNvPr id="17" name="Segnaposto testo 20">
            <a:extLst>
              <a:ext uri="{FF2B5EF4-FFF2-40B4-BE49-F238E27FC236}">
                <a16:creationId xmlns:a16="http://schemas.microsoft.com/office/drawing/2014/main" id="{318A5DE5-F6C7-4774-8F76-0D03F588B0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2246675"/>
            <a:ext cx="6840760" cy="41190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ct val="200000"/>
              </a:lnSpc>
              <a:spcBef>
                <a:spcPts val="0"/>
              </a:spcBef>
              <a:defRPr b="1">
                <a:solidFill>
                  <a:srgbClr val="007F3C"/>
                </a:solidFill>
              </a:defRPr>
            </a:lvl1pPr>
          </a:lstStyle>
          <a:p>
            <a:pPr lvl="0"/>
            <a:r>
              <a:rPr lang="it-IT" dirty="0"/>
              <a:t>INSERIRE TITOLO SEZIONE</a:t>
            </a:r>
          </a:p>
        </p:txBody>
      </p:sp>
    </p:spTree>
    <p:extLst>
      <p:ext uri="{BB962C8B-B14F-4D97-AF65-F5344CB8AC3E}">
        <p14:creationId xmlns:p14="http://schemas.microsoft.com/office/powerpoint/2010/main" val="89768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69088"/>
            <a:ext cx="1225550" cy="1222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800" b="1">
                <a:solidFill>
                  <a:srgbClr val="5F5F5F"/>
                </a:solidFill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9E8AEED-09AB-48EF-BDAC-483B1CDD8CA0}" type="slidenum">
              <a:rPr lang="it-IT" altLang="it-IT" smtClean="0"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it-IT" altLang="it-IT" dirty="0">
              <a:cs typeface="Arial" charset="0"/>
            </a:endParaRPr>
          </a:p>
        </p:txBody>
      </p:sp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432000" y="6702245"/>
            <a:ext cx="4183543" cy="12311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800" b="1" dirty="0">
                <a:solidFill>
                  <a:srgbClr val="5F5F5F"/>
                </a:solidFill>
                <a:latin typeface="Arial Narrow" pitchFamily="-104" charset="0"/>
              </a:rPr>
              <a:t>Copyright 2021 • </a:t>
            </a:r>
            <a:r>
              <a:rPr lang="it-IT" sz="800" b="1" dirty="0" err="1">
                <a:solidFill>
                  <a:srgbClr val="5F5F5F"/>
                </a:solidFill>
                <a:latin typeface="Arial Narrow" pitchFamily="-104" charset="0"/>
              </a:rPr>
              <a:t>Sinloc</a:t>
            </a:r>
            <a:r>
              <a:rPr lang="it-IT" sz="800" b="1" dirty="0">
                <a:solidFill>
                  <a:srgbClr val="5F5F5F"/>
                </a:solidFill>
                <a:latin typeface="Arial Narrow" pitchFamily="-104" charset="0"/>
              </a:rPr>
              <a:t> Sistema Iniziative Locali </a:t>
            </a:r>
            <a:r>
              <a:rPr lang="it-IT" sz="800" b="1" dirty="0" err="1">
                <a:solidFill>
                  <a:srgbClr val="5F5F5F"/>
                </a:solidFill>
                <a:latin typeface="Arial Narrow" pitchFamily="-104" charset="0"/>
              </a:rPr>
              <a:t>SpA</a:t>
            </a:r>
            <a:r>
              <a:rPr lang="it-IT" sz="800" b="1" baseline="0" dirty="0">
                <a:solidFill>
                  <a:srgbClr val="5F5F5F"/>
                </a:solidFill>
                <a:latin typeface="Arial Narrow" pitchFamily="-104" charset="0"/>
              </a:rPr>
              <a:t> - </a:t>
            </a:r>
            <a:r>
              <a:rPr lang="it-IT" sz="800" b="1" dirty="0">
                <a:solidFill>
                  <a:srgbClr val="5F5F5F"/>
                </a:solidFill>
                <a:latin typeface="Arial Narrow" pitchFamily="-104" charset="0"/>
              </a:rPr>
              <a:t>Copyright 2021 • </a:t>
            </a:r>
            <a:r>
              <a:rPr lang="it-IT" sz="800" b="1" baseline="0" dirty="0">
                <a:solidFill>
                  <a:srgbClr val="5F5F5F"/>
                </a:solidFill>
                <a:latin typeface="Arial Narrow" pitchFamily="-104" charset="0"/>
              </a:rPr>
              <a:t>weber+winterle architetti </a:t>
            </a:r>
            <a:endParaRPr lang="it-IT" sz="800" b="1" dirty="0">
              <a:solidFill>
                <a:srgbClr val="5F5F5F"/>
              </a:solidFill>
              <a:latin typeface="Arial Narrow" pitchFamily="-104" charset="0"/>
            </a:endParaRPr>
          </a:p>
        </p:txBody>
      </p:sp>
      <p:sp>
        <p:nvSpPr>
          <p:cNvPr id="1032" name="Rectangle 2"/>
          <p:cNvSpPr>
            <a:spLocks/>
          </p:cNvSpPr>
          <p:nvPr/>
        </p:nvSpPr>
        <p:spPr bwMode="auto">
          <a:xfrm flipH="1">
            <a:off x="9774238" y="123825"/>
            <a:ext cx="36512" cy="6661150"/>
          </a:xfrm>
          <a:prstGeom prst="rect">
            <a:avLst/>
          </a:pr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it-IT" sz="1800" dirty="0">
              <a:solidFill>
                <a:srgbClr val="000000"/>
              </a:solidFill>
            </a:endParaRPr>
          </a:p>
        </p:txBody>
      </p:sp>
      <p:pic>
        <p:nvPicPr>
          <p:cNvPr id="6" name="Picture 9" descr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833" y="188638"/>
            <a:ext cx="1589089" cy="571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magine 26" descr="Immagin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919" y="188638"/>
            <a:ext cx="994320" cy="49716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4473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Arial" pitchFamily="-10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ea typeface="Arial" pitchFamily="-10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ea typeface="Arial" pitchFamily="-10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ea typeface="Arial" pitchFamily="-10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ea typeface="Arial" pitchFamily="-104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accent1">
              <a:lumMod val="50000"/>
            </a:schemeClr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69E256A-216A-40A1-BCBC-9228E5811D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000" y="332656"/>
            <a:ext cx="7777435" cy="276999"/>
          </a:xfrm>
        </p:spPr>
        <p:txBody>
          <a:bodyPr/>
          <a:lstStyle/>
          <a:p>
            <a:r>
              <a:rPr lang="it-IT" dirty="0"/>
              <a:t>ESITI DELLE VALUTAZIONI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983F62-AD33-4A0E-B772-0FC01AF7A93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2000" y="620688"/>
            <a:ext cx="7777436" cy="276999"/>
          </a:xfrm>
        </p:spPr>
        <p:txBody>
          <a:bodyPr/>
          <a:lstStyle/>
          <a:p>
            <a:r>
              <a:rPr lang="it-IT" dirty="0"/>
              <a:t>Sintesi punteggi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CE93F422-1B12-4120-B3A5-9C402FFE90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1086546"/>
            <a:ext cx="9215335" cy="1555811"/>
          </a:xfrm>
        </p:spPr>
        <p:txBody>
          <a:bodyPr/>
          <a:lstStyle/>
          <a:p>
            <a:r>
              <a:rPr lang="it-IT" dirty="0"/>
              <a:t>Sulla base dei punteggi definiti attribuiti, il risultato della valutazione del miglior sito per la futura realizzazione del Museo è il seguente:</a:t>
            </a:r>
          </a:p>
          <a:p>
            <a:pPr marL="361950">
              <a:spcBef>
                <a:spcPts val="900"/>
              </a:spcBef>
            </a:pPr>
            <a:r>
              <a:rPr lang="it-IT" b="1" dirty="0"/>
              <a:t>1° Ex Enel 	</a:t>
            </a:r>
            <a:r>
              <a:rPr lang="it-IT" dirty="0"/>
              <a:t>con 83,3 punti su 100</a:t>
            </a:r>
          </a:p>
          <a:p>
            <a:pPr marL="361950"/>
            <a:r>
              <a:rPr lang="it-IT" b="1" dirty="0"/>
              <a:t>2° Carcere 	</a:t>
            </a:r>
            <a:r>
              <a:rPr lang="it-IT" dirty="0"/>
              <a:t>con 77,7 punti su 100</a:t>
            </a:r>
          </a:p>
          <a:p>
            <a:pPr marL="361950"/>
            <a:r>
              <a:rPr lang="it-IT" b="1" dirty="0"/>
              <a:t>3° Ex Ina 	</a:t>
            </a:r>
            <a:r>
              <a:rPr lang="it-IT" dirty="0"/>
              <a:t>con 69,7 punti su 100</a:t>
            </a:r>
          </a:p>
          <a:p>
            <a:pPr marL="361950"/>
            <a:r>
              <a:rPr lang="it-IT" b="1" dirty="0"/>
              <a:t>4° Virgolo 	</a:t>
            </a:r>
            <a:r>
              <a:rPr lang="it-IT" dirty="0"/>
              <a:t>con 68,6 punti su 100</a:t>
            </a:r>
          </a:p>
          <a:p>
            <a:pPr marL="361950"/>
            <a:r>
              <a:rPr lang="it-IT" b="1" dirty="0"/>
              <a:t>5° </a:t>
            </a:r>
            <a:r>
              <a:rPr lang="it-IT" b="1" dirty="0" err="1"/>
              <a:t>Sparkasse</a:t>
            </a:r>
            <a:r>
              <a:rPr lang="it-IT" b="1" dirty="0"/>
              <a:t> 	</a:t>
            </a:r>
            <a:r>
              <a:rPr lang="it-IT" dirty="0"/>
              <a:t>con 53,5 punti su 100</a:t>
            </a:r>
          </a:p>
        </p:txBody>
      </p:sp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53CB0220-8BEC-4896-AF85-3DF1746E8489}"/>
              </a:ext>
            </a:extLst>
          </p:cNvPr>
          <p:cNvSpPr txBox="1">
            <a:spLocks/>
          </p:cNvSpPr>
          <p:nvPr/>
        </p:nvSpPr>
        <p:spPr>
          <a:xfrm>
            <a:off x="8458200" y="6669088"/>
            <a:ext cx="1225550" cy="122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just" rtl="0" eaLnBrk="0" fontAlgn="base" hangingPunct="0">
              <a:spcBef>
                <a:spcPct val="20000"/>
              </a:spcBef>
              <a:spcAft>
                <a:spcPct val="0"/>
              </a:spcAft>
              <a:defRPr lang="it-IT" sz="1800" b="1" kern="0" dirty="0">
                <a:solidFill>
                  <a:srgbClr val="008AB3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7D282442-712B-4F2B-A82E-A90A02910968}" type="slidenum">
              <a:rPr lang="it-IT" altLang="it-IT" sz="800" kern="1200">
                <a:solidFill>
                  <a:srgbClr val="5F5F5F"/>
                </a:solidFill>
                <a:latin typeface="+mj-lt"/>
                <a:ea typeface="+mn-ea"/>
              </a:rPr>
              <a:pPr algn="r"/>
              <a:t>1</a:t>
            </a:fld>
            <a:endParaRPr lang="it-IT" altLang="it-IT" sz="800" kern="1200">
              <a:solidFill>
                <a:srgbClr val="5F5F5F"/>
              </a:solidFill>
              <a:latin typeface="+mj-lt"/>
              <a:ea typeface="+mn-ea"/>
            </a:endParaRP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846FC6C-D2CB-4920-8B47-D2BB92585B34}"/>
              </a:ext>
            </a:extLst>
          </p:cNvPr>
          <p:cNvGrpSpPr/>
          <p:nvPr/>
        </p:nvGrpSpPr>
        <p:grpSpPr>
          <a:xfrm>
            <a:off x="403325" y="2902912"/>
            <a:ext cx="9266367" cy="3477727"/>
            <a:chOff x="403325" y="2771740"/>
            <a:chExt cx="9266367" cy="3477727"/>
          </a:xfrm>
        </p:grpSpPr>
        <p:sp>
          <p:nvSpPr>
            <p:cNvPr id="45" name="Rettangolo 44">
              <a:extLst>
                <a:ext uri="{FF2B5EF4-FFF2-40B4-BE49-F238E27FC236}">
                  <a16:creationId xmlns:a16="http://schemas.microsoft.com/office/drawing/2014/main" id="{2D35B8E8-2192-4231-ACA6-29E14554A7D1}"/>
                </a:ext>
              </a:extLst>
            </p:cNvPr>
            <p:cNvSpPr/>
            <p:nvPr/>
          </p:nvSpPr>
          <p:spPr bwMode="auto">
            <a:xfrm>
              <a:off x="403325" y="5531506"/>
              <a:ext cx="3240000" cy="276999"/>
            </a:xfrm>
            <a:prstGeom prst="rect">
              <a:avLst/>
            </a:prstGeom>
            <a:solidFill>
              <a:srgbClr val="007F3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050" b="1" dirty="0">
                  <a:solidFill>
                    <a:schemeClr val="bg1"/>
                  </a:solidFill>
                </a:rPr>
                <a:t>TOTALE</a:t>
              </a:r>
            </a:p>
          </p:txBody>
        </p:sp>
        <p:sp>
          <p:nvSpPr>
            <p:cNvPr id="46" name="Rettangolo 45">
              <a:extLst>
                <a:ext uri="{FF2B5EF4-FFF2-40B4-BE49-F238E27FC236}">
                  <a16:creationId xmlns:a16="http://schemas.microsoft.com/office/drawing/2014/main" id="{AAF29C60-0F09-4D59-912E-764DFF9D98F1}"/>
                </a:ext>
              </a:extLst>
            </p:cNvPr>
            <p:cNvSpPr/>
            <p:nvPr/>
          </p:nvSpPr>
          <p:spPr bwMode="auto">
            <a:xfrm>
              <a:off x="3778619" y="5531506"/>
              <a:ext cx="1048173" cy="276999"/>
            </a:xfrm>
            <a:prstGeom prst="rect">
              <a:avLst/>
            </a:prstGeom>
            <a:noFill/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b="1" dirty="0">
                  <a:solidFill>
                    <a:srgbClr val="007F3C"/>
                  </a:solidFill>
                </a:rPr>
                <a:t>69,7</a:t>
              </a:r>
            </a:p>
          </p:txBody>
        </p:sp>
        <p:sp>
          <p:nvSpPr>
            <p:cNvPr id="102" name="Rettangolo 101">
              <a:extLst>
                <a:ext uri="{FF2B5EF4-FFF2-40B4-BE49-F238E27FC236}">
                  <a16:creationId xmlns:a16="http://schemas.microsoft.com/office/drawing/2014/main" id="{AAF29C60-0F09-4D59-912E-764DFF9D98F1}"/>
                </a:ext>
              </a:extLst>
            </p:cNvPr>
            <p:cNvSpPr/>
            <p:nvPr/>
          </p:nvSpPr>
          <p:spPr bwMode="auto">
            <a:xfrm>
              <a:off x="4982397" y="5531505"/>
              <a:ext cx="1048173" cy="276999"/>
            </a:xfrm>
            <a:prstGeom prst="rect">
              <a:avLst/>
            </a:prstGeom>
            <a:noFill/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b="1" dirty="0">
                  <a:solidFill>
                    <a:srgbClr val="007F3C"/>
                  </a:solidFill>
                </a:rPr>
                <a:t>68,6</a:t>
              </a:r>
            </a:p>
          </p:txBody>
        </p:sp>
        <p:sp>
          <p:nvSpPr>
            <p:cNvPr id="103" name="Rettangolo 102">
              <a:extLst>
                <a:ext uri="{FF2B5EF4-FFF2-40B4-BE49-F238E27FC236}">
                  <a16:creationId xmlns:a16="http://schemas.microsoft.com/office/drawing/2014/main" id="{AAF29C60-0F09-4D59-912E-764DFF9D98F1}"/>
                </a:ext>
              </a:extLst>
            </p:cNvPr>
            <p:cNvSpPr/>
            <p:nvPr/>
          </p:nvSpPr>
          <p:spPr bwMode="auto">
            <a:xfrm>
              <a:off x="6200203" y="5531505"/>
              <a:ext cx="1048173" cy="276999"/>
            </a:xfrm>
            <a:prstGeom prst="rect">
              <a:avLst/>
            </a:prstGeom>
            <a:noFill/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b="1" dirty="0">
                  <a:solidFill>
                    <a:srgbClr val="007F3C"/>
                  </a:solidFill>
                </a:rPr>
                <a:t>53,5</a:t>
              </a:r>
            </a:p>
          </p:txBody>
        </p:sp>
        <p:sp>
          <p:nvSpPr>
            <p:cNvPr id="104" name="Rettangolo 103">
              <a:extLst>
                <a:ext uri="{FF2B5EF4-FFF2-40B4-BE49-F238E27FC236}">
                  <a16:creationId xmlns:a16="http://schemas.microsoft.com/office/drawing/2014/main" id="{AAF29C60-0F09-4D59-912E-764DFF9D98F1}"/>
                </a:ext>
              </a:extLst>
            </p:cNvPr>
            <p:cNvSpPr/>
            <p:nvPr/>
          </p:nvSpPr>
          <p:spPr bwMode="auto">
            <a:xfrm>
              <a:off x="7404245" y="5531505"/>
              <a:ext cx="1048173" cy="276999"/>
            </a:xfrm>
            <a:prstGeom prst="rect">
              <a:avLst/>
            </a:prstGeom>
            <a:noFill/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b="1" dirty="0">
                  <a:solidFill>
                    <a:srgbClr val="007F3C"/>
                  </a:solidFill>
                </a:rPr>
                <a:t>77,7</a:t>
              </a:r>
            </a:p>
          </p:txBody>
        </p:sp>
        <p:sp>
          <p:nvSpPr>
            <p:cNvPr id="105" name="Rettangolo 104">
              <a:extLst>
                <a:ext uri="{FF2B5EF4-FFF2-40B4-BE49-F238E27FC236}">
                  <a16:creationId xmlns:a16="http://schemas.microsoft.com/office/drawing/2014/main" id="{AAF29C60-0F09-4D59-912E-764DFF9D98F1}"/>
                </a:ext>
              </a:extLst>
            </p:cNvPr>
            <p:cNvSpPr/>
            <p:nvPr/>
          </p:nvSpPr>
          <p:spPr bwMode="auto">
            <a:xfrm>
              <a:off x="8621519" y="5527694"/>
              <a:ext cx="1048173" cy="276999"/>
            </a:xfrm>
            <a:prstGeom prst="rect">
              <a:avLst/>
            </a:prstGeom>
            <a:noFill/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50" b="1" dirty="0">
                  <a:solidFill>
                    <a:srgbClr val="007F3C"/>
                  </a:solidFill>
                </a:rPr>
                <a:t>83,3</a:t>
              </a:r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B8ABE64A-914E-44B0-860D-49F5189EC5A7}"/>
                </a:ext>
              </a:extLst>
            </p:cNvPr>
            <p:cNvSpPr/>
            <p:nvPr/>
          </p:nvSpPr>
          <p:spPr bwMode="auto">
            <a:xfrm>
              <a:off x="3780695" y="2771740"/>
              <a:ext cx="1047531" cy="276999"/>
            </a:xfrm>
            <a:prstGeom prst="rect">
              <a:avLst/>
            </a:prstGeom>
            <a:solidFill>
              <a:srgbClr val="DCCFA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EX INA</a:t>
              </a:r>
            </a:p>
          </p:txBody>
        </p:sp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F29B9852-86BE-41BA-8097-5CCC48C00819}"/>
                </a:ext>
              </a:extLst>
            </p:cNvPr>
            <p:cNvSpPr/>
            <p:nvPr/>
          </p:nvSpPr>
          <p:spPr bwMode="auto">
            <a:xfrm>
              <a:off x="4982397" y="2771740"/>
              <a:ext cx="1047531" cy="276999"/>
            </a:xfrm>
            <a:prstGeom prst="rect">
              <a:avLst/>
            </a:prstGeom>
            <a:solidFill>
              <a:srgbClr val="DCCFA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VIRGOLO</a:t>
              </a:r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73E2B194-34EC-4E78-AC93-CB675B637058}"/>
                </a:ext>
              </a:extLst>
            </p:cNvPr>
            <p:cNvSpPr/>
            <p:nvPr/>
          </p:nvSpPr>
          <p:spPr bwMode="auto">
            <a:xfrm>
              <a:off x="6195199" y="2771740"/>
              <a:ext cx="1047531" cy="276999"/>
            </a:xfrm>
            <a:prstGeom prst="rect">
              <a:avLst/>
            </a:prstGeom>
            <a:solidFill>
              <a:srgbClr val="DCCFA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SPARKASSE</a:t>
              </a:r>
            </a:p>
          </p:txBody>
        </p:sp>
        <p:sp>
          <p:nvSpPr>
            <p:cNvPr id="58" name="Rettangolo 57">
              <a:extLst>
                <a:ext uri="{FF2B5EF4-FFF2-40B4-BE49-F238E27FC236}">
                  <a16:creationId xmlns:a16="http://schemas.microsoft.com/office/drawing/2014/main" id="{B8BCE6B9-BE07-4CCA-B051-469FA4B85520}"/>
                </a:ext>
              </a:extLst>
            </p:cNvPr>
            <p:cNvSpPr/>
            <p:nvPr/>
          </p:nvSpPr>
          <p:spPr bwMode="auto">
            <a:xfrm>
              <a:off x="7410669" y="2771740"/>
              <a:ext cx="1047531" cy="276999"/>
            </a:xfrm>
            <a:prstGeom prst="rect">
              <a:avLst/>
            </a:prstGeom>
            <a:solidFill>
              <a:srgbClr val="DCCFA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CARCERE</a:t>
              </a:r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88E3F509-547E-4FBC-919A-62A50D2D312B}"/>
                </a:ext>
              </a:extLst>
            </p:cNvPr>
            <p:cNvSpPr/>
            <p:nvPr/>
          </p:nvSpPr>
          <p:spPr bwMode="auto">
            <a:xfrm>
              <a:off x="8621519" y="2771740"/>
              <a:ext cx="1047531" cy="276999"/>
            </a:xfrm>
            <a:prstGeom prst="rect">
              <a:avLst/>
            </a:prstGeom>
            <a:solidFill>
              <a:srgbClr val="DCCFA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EX ENEL</a:t>
              </a:r>
            </a:p>
          </p:txBody>
        </p:sp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7F25C1E1-88B5-4604-BA92-A2697D252B2A}"/>
                </a:ext>
              </a:extLst>
            </p:cNvPr>
            <p:cNvSpPr/>
            <p:nvPr/>
          </p:nvSpPr>
          <p:spPr bwMode="auto">
            <a:xfrm>
              <a:off x="3779261" y="323077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15,6</a:t>
              </a:r>
            </a:p>
          </p:txBody>
        </p:sp>
        <p:sp>
          <p:nvSpPr>
            <p:cNvPr id="61" name="Rettangolo 60">
              <a:extLst>
                <a:ext uri="{FF2B5EF4-FFF2-40B4-BE49-F238E27FC236}">
                  <a16:creationId xmlns:a16="http://schemas.microsoft.com/office/drawing/2014/main" id="{6863237F-92BF-4814-9795-1D2D62C1ECC4}"/>
                </a:ext>
              </a:extLst>
            </p:cNvPr>
            <p:cNvSpPr/>
            <p:nvPr/>
          </p:nvSpPr>
          <p:spPr bwMode="auto">
            <a:xfrm>
              <a:off x="4987589" y="323077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4,0</a:t>
              </a:r>
            </a:p>
          </p:txBody>
        </p:sp>
        <p:sp>
          <p:nvSpPr>
            <p:cNvPr id="62" name="Rettangolo 61">
              <a:extLst>
                <a:ext uri="{FF2B5EF4-FFF2-40B4-BE49-F238E27FC236}">
                  <a16:creationId xmlns:a16="http://schemas.microsoft.com/office/drawing/2014/main" id="{CFF2A816-C977-4432-884A-3CE8D16A46F2}"/>
                </a:ext>
              </a:extLst>
            </p:cNvPr>
            <p:cNvSpPr/>
            <p:nvPr/>
          </p:nvSpPr>
          <p:spPr bwMode="auto">
            <a:xfrm>
              <a:off x="6195917" y="323077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14,8</a:t>
              </a:r>
            </a:p>
          </p:txBody>
        </p:sp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5DF6B0F9-E85B-4424-8BA7-4FD1EA2FAD25}"/>
                </a:ext>
              </a:extLst>
            </p:cNvPr>
            <p:cNvSpPr/>
            <p:nvPr/>
          </p:nvSpPr>
          <p:spPr bwMode="auto">
            <a:xfrm>
              <a:off x="7404245" y="323077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16,8</a:t>
              </a:r>
            </a:p>
          </p:txBody>
        </p: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A44A3242-12FD-4CC5-ABDC-4B116E81933F}"/>
                </a:ext>
              </a:extLst>
            </p:cNvPr>
            <p:cNvSpPr/>
            <p:nvPr/>
          </p:nvSpPr>
          <p:spPr bwMode="auto">
            <a:xfrm>
              <a:off x="8612571" y="323077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16,8</a:t>
              </a:r>
            </a:p>
          </p:txBody>
        </p:sp>
        <p:sp>
          <p:nvSpPr>
            <p:cNvPr id="65" name="Rettangolo 64">
              <a:extLst>
                <a:ext uri="{FF2B5EF4-FFF2-40B4-BE49-F238E27FC236}">
                  <a16:creationId xmlns:a16="http://schemas.microsoft.com/office/drawing/2014/main" id="{7C4AEEAA-8BC1-4491-8D7F-DA4FFDCCBF79}"/>
                </a:ext>
              </a:extLst>
            </p:cNvPr>
            <p:cNvSpPr/>
            <p:nvPr/>
          </p:nvSpPr>
          <p:spPr bwMode="auto">
            <a:xfrm>
              <a:off x="3786775" y="3592811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17,3</a:t>
              </a:r>
            </a:p>
          </p:txBody>
        </p:sp>
        <p:sp>
          <p:nvSpPr>
            <p:cNvPr id="66" name="Rettangolo 65">
              <a:extLst>
                <a:ext uri="{FF2B5EF4-FFF2-40B4-BE49-F238E27FC236}">
                  <a16:creationId xmlns:a16="http://schemas.microsoft.com/office/drawing/2014/main" id="{552441C6-BBBF-4B79-9FE6-736A428DF580}"/>
                </a:ext>
              </a:extLst>
            </p:cNvPr>
            <p:cNvSpPr/>
            <p:nvPr/>
          </p:nvSpPr>
          <p:spPr bwMode="auto">
            <a:xfrm>
              <a:off x="4995103" y="3592811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10,0</a:t>
              </a:r>
            </a:p>
          </p:txBody>
        </p:sp>
        <p:sp>
          <p:nvSpPr>
            <p:cNvPr id="67" name="Rettangolo 66">
              <a:extLst>
                <a:ext uri="{FF2B5EF4-FFF2-40B4-BE49-F238E27FC236}">
                  <a16:creationId xmlns:a16="http://schemas.microsoft.com/office/drawing/2014/main" id="{82BB647A-3208-43F0-B799-3E2FEEE619B2}"/>
                </a:ext>
              </a:extLst>
            </p:cNvPr>
            <p:cNvSpPr/>
            <p:nvPr/>
          </p:nvSpPr>
          <p:spPr bwMode="auto">
            <a:xfrm>
              <a:off x="6203431" y="3592811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17,3</a:t>
              </a:r>
            </a:p>
          </p:txBody>
        </p:sp>
        <p:sp>
          <p:nvSpPr>
            <p:cNvPr id="68" name="Rettangolo 67">
              <a:extLst>
                <a:ext uri="{FF2B5EF4-FFF2-40B4-BE49-F238E27FC236}">
                  <a16:creationId xmlns:a16="http://schemas.microsoft.com/office/drawing/2014/main" id="{7A515615-13B2-4841-834F-BAE110BD05FD}"/>
                </a:ext>
              </a:extLst>
            </p:cNvPr>
            <p:cNvSpPr/>
            <p:nvPr/>
          </p:nvSpPr>
          <p:spPr bwMode="auto">
            <a:xfrm>
              <a:off x="7411759" y="3592811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17,3</a:t>
              </a:r>
            </a:p>
          </p:txBody>
        </p:sp>
        <p:sp>
          <p:nvSpPr>
            <p:cNvPr id="69" name="Rettangolo 68">
              <a:extLst>
                <a:ext uri="{FF2B5EF4-FFF2-40B4-BE49-F238E27FC236}">
                  <a16:creationId xmlns:a16="http://schemas.microsoft.com/office/drawing/2014/main" id="{2B8A00BF-4C4F-4057-BF1A-B9D892BDCE82}"/>
                </a:ext>
              </a:extLst>
            </p:cNvPr>
            <p:cNvSpPr/>
            <p:nvPr/>
          </p:nvSpPr>
          <p:spPr bwMode="auto">
            <a:xfrm>
              <a:off x="8620085" y="3592811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17,3</a:t>
              </a:r>
            </a:p>
          </p:txBody>
        </p: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77C39CD6-CBF9-4369-A7FD-47364E61373F}"/>
                </a:ext>
              </a:extLst>
            </p:cNvPr>
            <p:cNvSpPr/>
            <p:nvPr/>
          </p:nvSpPr>
          <p:spPr bwMode="auto">
            <a:xfrm>
              <a:off x="3786775" y="3979933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7,0</a:t>
              </a:r>
            </a:p>
          </p:txBody>
        </p:sp>
        <p:sp>
          <p:nvSpPr>
            <p:cNvPr id="72" name="Rettangolo 71">
              <a:extLst>
                <a:ext uri="{FF2B5EF4-FFF2-40B4-BE49-F238E27FC236}">
                  <a16:creationId xmlns:a16="http://schemas.microsoft.com/office/drawing/2014/main" id="{130FDFF2-9DFD-4C5F-80EA-E8D384ADBC02}"/>
                </a:ext>
              </a:extLst>
            </p:cNvPr>
            <p:cNvSpPr/>
            <p:nvPr/>
          </p:nvSpPr>
          <p:spPr bwMode="auto">
            <a:xfrm>
              <a:off x="4995103" y="3979933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15,0</a:t>
              </a:r>
            </a:p>
          </p:txBody>
        </p:sp>
        <p:sp>
          <p:nvSpPr>
            <p:cNvPr id="73" name="Rettangolo 72">
              <a:extLst>
                <a:ext uri="{FF2B5EF4-FFF2-40B4-BE49-F238E27FC236}">
                  <a16:creationId xmlns:a16="http://schemas.microsoft.com/office/drawing/2014/main" id="{DC060B97-0CA9-418A-B813-2B32CBDACA5C}"/>
                </a:ext>
              </a:extLst>
            </p:cNvPr>
            <p:cNvSpPr/>
            <p:nvPr/>
          </p:nvSpPr>
          <p:spPr bwMode="auto">
            <a:xfrm>
              <a:off x="6203431" y="3979933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2,0</a:t>
              </a:r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EA07DC9B-DB2D-42B7-87C9-6D0614960AA5}"/>
                </a:ext>
              </a:extLst>
            </p:cNvPr>
            <p:cNvSpPr/>
            <p:nvPr/>
          </p:nvSpPr>
          <p:spPr bwMode="auto">
            <a:xfrm>
              <a:off x="7411759" y="3979933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12,0</a:t>
              </a:r>
            </a:p>
          </p:txBody>
        </p:sp>
        <p:sp>
          <p:nvSpPr>
            <p:cNvPr id="75" name="Rettangolo 74">
              <a:extLst>
                <a:ext uri="{FF2B5EF4-FFF2-40B4-BE49-F238E27FC236}">
                  <a16:creationId xmlns:a16="http://schemas.microsoft.com/office/drawing/2014/main" id="{D9B06722-FFBE-4E19-A694-6AFD63796F78}"/>
                </a:ext>
              </a:extLst>
            </p:cNvPr>
            <p:cNvSpPr/>
            <p:nvPr/>
          </p:nvSpPr>
          <p:spPr bwMode="auto">
            <a:xfrm>
              <a:off x="8620085" y="3979933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13,0</a:t>
              </a:r>
            </a:p>
          </p:txBody>
        </p:sp>
        <p:sp>
          <p:nvSpPr>
            <p:cNvPr id="76" name="Rettangolo 75">
              <a:extLst>
                <a:ext uri="{FF2B5EF4-FFF2-40B4-BE49-F238E27FC236}">
                  <a16:creationId xmlns:a16="http://schemas.microsoft.com/office/drawing/2014/main" id="{775EAB06-F5B3-49E6-AFB1-734B723D1720}"/>
                </a:ext>
              </a:extLst>
            </p:cNvPr>
            <p:cNvSpPr/>
            <p:nvPr/>
          </p:nvSpPr>
          <p:spPr bwMode="auto">
            <a:xfrm>
              <a:off x="3779261" y="436705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9,6</a:t>
              </a:r>
            </a:p>
          </p:txBody>
        </p:sp>
        <p:sp>
          <p:nvSpPr>
            <p:cNvPr id="77" name="Rettangolo 76">
              <a:extLst>
                <a:ext uri="{FF2B5EF4-FFF2-40B4-BE49-F238E27FC236}">
                  <a16:creationId xmlns:a16="http://schemas.microsoft.com/office/drawing/2014/main" id="{5153996D-32A2-45C9-9643-22CFA3AD88C1}"/>
                </a:ext>
              </a:extLst>
            </p:cNvPr>
            <p:cNvSpPr/>
            <p:nvPr/>
          </p:nvSpPr>
          <p:spPr bwMode="auto">
            <a:xfrm>
              <a:off x="4976831" y="436705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17,0</a:t>
              </a:r>
            </a:p>
          </p:txBody>
        </p:sp>
        <p:sp>
          <p:nvSpPr>
            <p:cNvPr id="78" name="Rettangolo 77">
              <a:extLst>
                <a:ext uri="{FF2B5EF4-FFF2-40B4-BE49-F238E27FC236}">
                  <a16:creationId xmlns:a16="http://schemas.microsoft.com/office/drawing/2014/main" id="{7EF1938F-743B-443A-9CCF-E3F2FDDB1FA4}"/>
                </a:ext>
              </a:extLst>
            </p:cNvPr>
            <p:cNvSpPr/>
            <p:nvPr/>
          </p:nvSpPr>
          <p:spPr bwMode="auto">
            <a:xfrm>
              <a:off x="6195917" y="436705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4,0</a:t>
              </a:r>
            </a:p>
          </p:txBody>
        </p:sp>
        <p:sp>
          <p:nvSpPr>
            <p:cNvPr id="79" name="Rettangolo 78">
              <a:extLst>
                <a:ext uri="{FF2B5EF4-FFF2-40B4-BE49-F238E27FC236}">
                  <a16:creationId xmlns:a16="http://schemas.microsoft.com/office/drawing/2014/main" id="{FE123AB3-4543-4663-AEED-F2D1BA6770B5}"/>
                </a:ext>
              </a:extLst>
            </p:cNvPr>
            <p:cNvSpPr/>
            <p:nvPr/>
          </p:nvSpPr>
          <p:spPr bwMode="auto">
            <a:xfrm>
              <a:off x="7404245" y="436705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14,4</a:t>
              </a:r>
            </a:p>
          </p:txBody>
        </p:sp>
        <p:sp>
          <p:nvSpPr>
            <p:cNvPr id="118" name="Rettangolo 117">
              <a:extLst>
                <a:ext uri="{FF2B5EF4-FFF2-40B4-BE49-F238E27FC236}">
                  <a16:creationId xmlns:a16="http://schemas.microsoft.com/office/drawing/2014/main" id="{EA6534B1-66AA-4EEA-BD70-4D8A81F32900}"/>
                </a:ext>
              </a:extLst>
            </p:cNvPr>
            <p:cNvSpPr/>
            <p:nvPr/>
          </p:nvSpPr>
          <p:spPr bwMode="auto">
            <a:xfrm>
              <a:off x="8612571" y="4367055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14,4</a:t>
              </a:r>
            </a:p>
          </p:txBody>
        </p:sp>
        <p:sp>
          <p:nvSpPr>
            <p:cNvPr id="119" name="Rettangolo 118">
              <a:extLst>
                <a:ext uri="{FF2B5EF4-FFF2-40B4-BE49-F238E27FC236}">
                  <a16:creationId xmlns:a16="http://schemas.microsoft.com/office/drawing/2014/main" id="{4A1EEEFB-0B0F-4912-8160-75EF7FAD06A2}"/>
                </a:ext>
              </a:extLst>
            </p:cNvPr>
            <p:cNvSpPr/>
            <p:nvPr/>
          </p:nvSpPr>
          <p:spPr bwMode="auto">
            <a:xfrm>
              <a:off x="3779261" y="4754177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7,6</a:t>
              </a:r>
            </a:p>
          </p:txBody>
        </p:sp>
        <p:sp>
          <p:nvSpPr>
            <p:cNvPr id="120" name="Rettangolo 119">
              <a:extLst>
                <a:ext uri="{FF2B5EF4-FFF2-40B4-BE49-F238E27FC236}">
                  <a16:creationId xmlns:a16="http://schemas.microsoft.com/office/drawing/2014/main" id="{A7EEC3C8-B0A0-4675-B190-DF38627D3C8B}"/>
                </a:ext>
              </a:extLst>
            </p:cNvPr>
            <p:cNvSpPr/>
            <p:nvPr/>
          </p:nvSpPr>
          <p:spPr bwMode="auto">
            <a:xfrm>
              <a:off x="4976831" y="4754177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10,0</a:t>
              </a:r>
            </a:p>
          </p:txBody>
        </p:sp>
        <p:sp>
          <p:nvSpPr>
            <p:cNvPr id="121" name="Rettangolo 120">
              <a:extLst>
                <a:ext uri="{FF2B5EF4-FFF2-40B4-BE49-F238E27FC236}">
                  <a16:creationId xmlns:a16="http://schemas.microsoft.com/office/drawing/2014/main" id="{71C20D2D-708A-45DE-97B8-983352FA7018}"/>
                </a:ext>
              </a:extLst>
            </p:cNvPr>
            <p:cNvSpPr/>
            <p:nvPr/>
          </p:nvSpPr>
          <p:spPr bwMode="auto">
            <a:xfrm>
              <a:off x="6195917" y="4754177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6,8</a:t>
              </a:r>
            </a:p>
          </p:txBody>
        </p:sp>
        <p:sp>
          <p:nvSpPr>
            <p:cNvPr id="122" name="Rettangolo 121">
              <a:extLst>
                <a:ext uri="{FF2B5EF4-FFF2-40B4-BE49-F238E27FC236}">
                  <a16:creationId xmlns:a16="http://schemas.microsoft.com/office/drawing/2014/main" id="{A495AD6F-B26A-4B37-BE50-661B6600F874}"/>
                </a:ext>
              </a:extLst>
            </p:cNvPr>
            <p:cNvSpPr/>
            <p:nvPr/>
          </p:nvSpPr>
          <p:spPr bwMode="auto">
            <a:xfrm>
              <a:off x="7404245" y="4754177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9,2</a:t>
              </a:r>
            </a:p>
          </p:txBody>
        </p:sp>
        <p:sp>
          <p:nvSpPr>
            <p:cNvPr id="123" name="Rettangolo 122">
              <a:extLst>
                <a:ext uri="{FF2B5EF4-FFF2-40B4-BE49-F238E27FC236}">
                  <a16:creationId xmlns:a16="http://schemas.microsoft.com/office/drawing/2014/main" id="{6B20BA45-58E9-4606-A315-E0842B8276BF}"/>
                </a:ext>
              </a:extLst>
            </p:cNvPr>
            <p:cNvSpPr/>
            <p:nvPr/>
          </p:nvSpPr>
          <p:spPr bwMode="auto">
            <a:xfrm>
              <a:off x="8612571" y="4754177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9,2</a:t>
              </a:r>
            </a:p>
          </p:txBody>
        </p:sp>
        <p:sp>
          <p:nvSpPr>
            <p:cNvPr id="124" name="Rettangolo 123">
              <a:extLst>
                <a:ext uri="{FF2B5EF4-FFF2-40B4-BE49-F238E27FC236}">
                  <a16:creationId xmlns:a16="http://schemas.microsoft.com/office/drawing/2014/main" id="{40C0BD1C-6946-4FFB-90FA-2FBFD1D2BF4E}"/>
                </a:ext>
              </a:extLst>
            </p:cNvPr>
            <p:cNvSpPr/>
            <p:nvPr/>
          </p:nvSpPr>
          <p:spPr bwMode="auto">
            <a:xfrm>
              <a:off x="3779261" y="5141299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12,6</a:t>
              </a:r>
            </a:p>
          </p:txBody>
        </p:sp>
        <p:sp>
          <p:nvSpPr>
            <p:cNvPr id="125" name="Rettangolo 124">
              <a:extLst>
                <a:ext uri="{FF2B5EF4-FFF2-40B4-BE49-F238E27FC236}">
                  <a16:creationId xmlns:a16="http://schemas.microsoft.com/office/drawing/2014/main" id="{80E462AD-3417-48EE-BB8A-07EF206EB325}"/>
                </a:ext>
              </a:extLst>
            </p:cNvPr>
            <p:cNvSpPr/>
            <p:nvPr/>
          </p:nvSpPr>
          <p:spPr bwMode="auto">
            <a:xfrm>
              <a:off x="4976831" y="5141299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12,6</a:t>
              </a:r>
            </a:p>
          </p:txBody>
        </p:sp>
        <p:sp>
          <p:nvSpPr>
            <p:cNvPr id="126" name="Rettangolo 125">
              <a:extLst>
                <a:ext uri="{FF2B5EF4-FFF2-40B4-BE49-F238E27FC236}">
                  <a16:creationId xmlns:a16="http://schemas.microsoft.com/office/drawing/2014/main" id="{14CA4D69-6BB1-47D7-A819-6B475FD084A1}"/>
                </a:ext>
              </a:extLst>
            </p:cNvPr>
            <p:cNvSpPr/>
            <p:nvPr/>
          </p:nvSpPr>
          <p:spPr bwMode="auto">
            <a:xfrm>
              <a:off x="6195917" y="5141299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8,6</a:t>
              </a:r>
            </a:p>
          </p:txBody>
        </p:sp>
        <p:sp>
          <p:nvSpPr>
            <p:cNvPr id="127" name="Rettangolo 126">
              <a:extLst>
                <a:ext uri="{FF2B5EF4-FFF2-40B4-BE49-F238E27FC236}">
                  <a16:creationId xmlns:a16="http://schemas.microsoft.com/office/drawing/2014/main" id="{3D4160E2-37BB-4DF5-AE6B-4516DBF2AFF2}"/>
                </a:ext>
              </a:extLst>
            </p:cNvPr>
            <p:cNvSpPr/>
            <p:nvPr/>
          </p:nvSpPr>
          <p:spPr bwMode="auto">
            <a:xfrm>
              <a:off x="7404245" y="5141299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8,0</a:t>
              </a:r>
            </a:p>
          </p:txBody>
        </p:sp>
        <p:sp>
          <p:nvSpPr>
            <p:cNvPr id="128" name="Rettangolo 127">
              <a:extLst>
                <a:ext uri="{FF2B5EF4-FFF2-40B4-BE49-F238E27FC236}">
                  <a16:creationId xmlns:a16="http://schemas.microsoft.com/office/drawing/2014/main" id="{B5BAA5E1-CCD1-4A9C-95BB-9E4CCDAD5A8C}"/>
                </a:ext>
              </a:extLst>
            </p:cNvPr>
            <p:cNvSpPr/>
            <p:nvPr/>
          </p:nvSpPr>
          <p:spPr bwMode="auto">
            <a:xfrm>
              <a:off x="8612571" y="5141299"/>
              <a:ext cx="1047531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000" b="1" dirty="0">
                  <a:solidFill>
                    <a:schemeClr val="tx1"/>
                  </a:solidFill>
                </a:rPr>
                <a:t>12,6</a:t>
              </a:r>
            </a:p>
          </p:txBody>
        </p:sp>
        <p:sp>
          <p:nvSpPr>
            <p:cNvPr id="129" name="Rettangolo 128">
              <a:extLst>
                <a:ext uri="{FF2B5EF4-FFF2-40B4-BE49-F238E27FC236}">
                  <a16:creationId xmlns:a16="http://schemas.microsoft.com/office/drawing/2014/main" id="{7B8545D6-21C0-460E-ABD6-375144F55CBE}"/>
                </a:ext>
              </a:extLst>
            </p:cNvPr>
            <p:cNvSpPr/>
            <p:nvPr/>
          </p:nvSpPr>
          <p:spPr bwMode="auto">
            <a:xfrm>
              <a:off x="403325" y="4364056"/>
              <a:ext cx="3240000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it-IT" sz="1000" b="1" dirty="0">
                  <a:solidFill>
                    <a:srgbClr val="04813F"/>
                  </a:solidFill>
                </a:rPr>
                <a:t>CARATTERISTICHE ARCHITETTONICHE</a:t>
              </a:r>
            </a:p>
          </p:txBody>
        </p:sp>
        <p:sp>
          <p:nvSpPr>
            <p:cNvPr id="130" name="Rettangolo 129">
              <a:extLst>
                <a:ext uri="{FF2B5EF4-FFF2-40B4-BE49-F238E27FC236}">
                  <a16:creationId xmlns:a16="http://schemas.microsoft.com/office/drawing/2014/main" id="{A1530DA0-F314-48A3-8609-8BF1986CE785}"/>
                </a:ext>
              </a:extLst>
            </p:cNvPr>
            <p:cNvSpPr/>
            <p:nvPr/>
          </p:nvSpPr>
          <p:spPr bwMode="auto">
            <a:xfrm>
              <a:off x="403325" y="5140311"/>
              <a:ext cx="3240000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it-IT" sz="1000" b="1" dirty="0">
                  <a:solidFill>
                    <a:srgbClr val="04813F"/>
                  </a:solidFill>
                </a:rPr>
                <a:t>PROCEDURA E TEMPISTICHE</a:t>
              </a:r>
            </a:p>
          </p:txBody>
        </p:sp>
        <p:sp>
          <p:nvSpPr>
            <p:cNvPr id="131" name="Rettangolo 130">
              <a:extLst>
                <a:ext uri="{FF2B5EF4-FFF2-40B4-BE49-F238E27FC236}">
                  <a16:creationId xmlns:a16="http://schemas.microsoft.com/office/drawing/2014/main" id="{25370A03-A043-4ECB-B79A-3F428C262C39}"/>
                </a:ext>
              </a:extLst>
            </p:cNvPr>
            <p:cNvSpPr/>
            <p:nvPr/>
          </p:nvSpPr>
          <p:spPr bwMode="auto">
            <a:xfrm>
              <a:off x="403325" y="4755251"/>
              <a:ext cx="3240000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it-IT" sz="1000" b="1" dirty="0">
                  <a:solidFill>
                    <a:srgbClr val="04813F"/>
                  </a:solidFill>
                </a:rPr>
                <a:t>CARATTERISTICHE DIMENSIONALI</a:t>
              </a:r>
            </a:p>
          </p:txBody>
        </p:sp>
        <p:sp>
          <p:nvSpPr>
            <p:cNvPr id="132" name="Rettangolo 131">
              <a:extLst>
                <a:ext uri="{FF2B5EF4-FFF2-40B4-BE49-F238E27FC236}">
                  <a16:creationId xmlns:a16="http://schemas.microsoft.com/office/drawing/2014/main" id="{333A6CE8-8652-43F4-9E48-1F13286A7929}"/>
                </a:ext>
              </a:extLst>
            </p:cNvPr>
            <p:cNvSpPr/>
            <p:nvPr/>
          </p:nvSpPr>
          <p:spPr bwMode="auto">
            <a:xfrm>
              <a:off x="403325" y="2773179"/>
              <a:ext cx="3240000" cy="276999"/>
            </a:xfrm>
            <a:prstGeom prst="rect">
              <a:avLst/>
            </a:prstGeom>
            <a:solidFill>
              <a:srgbClr val="DCCFA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000" b="1" dirty="0">
                  <a:solidFill>
                    <a:schemeClr val="tx1"/>
                  </a:solidFill>
                </a:rPr>
                <a:t>CRITERI</a:t>
              </a:r>
            </a:p>
          </p:txBody>
        </p:sp>
        <p:sp>
          <p:nvSpPr>
            <p:cNvPr id="133" name="Rettangolo 132">
              <a:extLst>
                <a:ext uri="{FF2B5EF4-FFF2-40B4-BE49-F238E27FC236}">
                  <a16:creationId xmlns:a16="http://schemas.microsoft.com/office/drawing/2014/main" id="{DCDE2839-C7BF-4B50-9F8A-F28D5D58715E}"/>
                </a:ext>
              </a:extLst>
            </p:cNvPr>
            <p:cNvSpPr/>
            <p:nvPr/>
          </p:nvSpPr>
          <p:spPr bwMode="auto">
            <a:xfrm>
              <a:off x="403325" y="3231319"/>
              <a:ext cx="3240000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it-IT" sz="1000" b="1" dirty="0">
                  <a:solidFill>
                    <a:srgbClr val="04813F"/>
                  </a:solidFill>
                </a:rPr>
                <a:t>LOCALIZZAZIONE</a:t>
              </a:r>
            </a:p>
          </p:txBody>
        </p:sp>
        <p:sp>
          <p:nvSpPr>
            <p:cNvPr id="134" name="Rettangolo 133">
              <a:extLst>
                <a:ext uri="{FF2B5EF4-FFF2-40B4-BE49-F238E27FC236}">
                  <a16:creationId xmlns:a16="http://schemas.microsoft.com/office/drawing/2014/main" id="{912A0531-AFC5-4525-84BA-45F1E2235025}"/>
                </a:ext>
              </a:extLst>
            </p:cNvPr>
            <p:cNvSpPr/>
            <p:nvPr/>
          </p:nvSpPr>
          <p:spPr bwMode="auto">
            <a:xfrm>
              <a:off x="403325" y="3611860"/>
              <a:ext cx="3240000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it-IT" sz="1000" b="1" dirty="0">
                  <a:solidFill>
                    <a:srgbClr val="04813F"/>
                  </a:solidFill>
                </a:rPr>
                <a:t>ACCESSIBILITÀ</a:t>
              </a:r>
            </a:p>
          </p:txBody>
        </p:sp>
        <p:sp>
          <p:nvSpPr>
            <p:cNvPr id="135" name="Rettangolo 134">
              <a:extLst>
                <a:ext uri="{FF2B5EF4-FFF2-40B4-BE49-F238E27FC236}">
                  <a16:creationId xmlns:a16="http://schemas.microsoft.com/office/drawing/2014/main" id="{8B52E067-AE09-47A2-89A3-B11810366741}"/>
                </a:ext>
              </a:extLst>
            </p:cNvPr>
            <p:cNvSpPr/>
            <p:nvPr/>
          </p:nvSpPr>
          <p:spPr bwMode="auto">
            <a:xfrm>
              <a:off x="403325" y="3971606"/>
              <a:ext cx="3240000" cy="180000"/>
            </a:xfrm>
            <a:prstGeom prst="rect">
              <a:avLst/>
            </a:prstGeom>
            <a:solidFill>
              <a:srgbClr val="F0EBD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r>
                <a:rPr lang="it-IT" sz="1000" b="1" dirty="0">
                  <a:solidFill>
                    <a:srgbClr val="04813F"/>
                  </a:solidFill>
                </a:rPr>
                <a:t>VALENZA URBANA</a:t>
              </a:r>
            </a:p>
          </p:txBody>
        </p:sp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4B56BA07-AFE5-42CD-9EA1-63C009EF1B63}"/>
                </a:ext>
              </a:extLst>
            </p:cNvPr>
            <p:cNvSpPr/>
            <p:nvPr/>
          </p:nvSpPr>
          <p:spPr bwMode="auto">
            <a:xfrm>
              <a:off x="2487612" y="2852833"/>
              <a:ext cx="1109027" cy="1185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PUNTI MASSIMI</a:t>
              </a:r>
            </a:p>
          </p:txBody>
        </p:sp>
        <p:sp>
          <p:nvSpPr>
            <p:cNvPr id="136" name="Rettangolo 135">
              <a:extLst>
                <a:ext uri="{FF2B5EF4-FFF2-40B4-BE49-F238E27FC236}">
                  <a16:creationId xmlns:a16="http://schemas.microsoft.com/office/drawing/2014/main" id="{C0B5C74C-AF5A-4D45-84E6-CB5D08CCC3B1}"/>
                </a:ext>
              </a:extLst>
            </p:cNvPr>
            <p:cNvSpPr/>
            <p:nvPr/>
          </p:nvSpPr>
          <p:spPr bwMode="auto">
            <a:xfrm>
              <a:off x="3260725" y="3261373"/>
              <a:ext cx="335915" cy="116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137" name="Rettangolo 136">
              <a:extLst>
                <a:ext uri="{FF2B5EF4-FFF2-40B4-BE49-F238E27FC236}">
                  <a16:creationId xmlns:a16="http://schemas.microsoft.com/office/drawing/2014/main" id="{A89AF7F3-C05D-468D-9337-ECE65BA0B699}"/>
                </a:ext>
              </a:extLst>
            </p:cNvPr>
            <p:cNvSpPr/>
            <p:nvPr/>
          </p:nvSpPr>
          <p:spPr bwMode="auto">
            <a:xfrm>
              <a:off x="3260724" y="3650153"/>
              <a:ext cx="335915" cy="116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138" name="Rettangolo 137">
              <a:extLst>
                <a:ext uri="{FF2B5EF4-FFF2-40B4-BE49-F238E27FC236}">
                  <a16:creationId xmlns:a16="http://schemas.microsoft.com/office/drawing/2014/main" id="{AA9304DC-A8AC-48E7-B1C8-591969D8C9F7}"/>
                </a:ext>
              </a:extLst>
            </p:cNvPr>
            <p:cNvSpPr/>
            <p:nvPr/>
          </p:nvSpPr>
          <p:spPr bwMode="auto">
            <a:xfrm>
              <a:off x="3271791" y="4001550"/>
              <a:ext cx="335915" cy="116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39" name="Rettangolo 138">
              <a:extLst>
                <a:ext uri="{FF2B5EF4-FFF2-40B4-BE49-F238E27FC236}">
                  <a16:creationId xmlns:a16="http://schemas.microsoft.com/office/drawing/2014/main" id="{81E53072-D613-4642-8AD5-E449908E9510}"/>
                </a:ext>
              </a:extLst>
            </p:cNvPr>
            <p:cNvSpPr/>
            <p:nvPr/>
          </p:nvSpPr>
          <p:spPr bwMode="auto">
            <a:xfrm>
              <a:off x="3271790" y="4390330"/>
              <a:ext cx="335915" cy="116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17</a:t>
              </a:r>
            </a:p>
          </p:txBody>
        </p:sp>
        <p:sp>
          <p:nvSpPr>
            <p:cNvPr id="140" name="Rettangolo 139">
              <a:extLst>
                <a:ext uri="{FF2B5EF4-FFF2-40B4-BE49-F238E27FC236}">
                  <a16:creationId xmlns:a16="http://schemas.microsoft.com/office/drawing/2014/main" id="{0F4C31CB-B6B9-46E6-A665-EEA9AE1A8A5F}"/>
                </a:ext>
              </a:extLst>
            </p:cNvPr>
            <p:cNvSpPr/>
            <p:nvPr/>
          </p:nvSpPr>
          <p:spPr bwMode="auto">
            <a:xfrm>
              <a:off x="3260725" y="4782127"/>
              <a:ext cx="335915" cy="116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41" name="Rettangolo 140">
              <a:extLst>
                <a:ext uri="{FF2B5EF4-FFF2-40B4-BE49-F238E27FC236}">
                  <a16:creationId xmlns:a16="http://schemas.microsoft.com/office/drawing/2014/main" id="{8E56734E-1A45-4C49-856B-88B5FF3E193D}"/>
                </a:ext>
              </a:extLst>
            </p:cNvPr>
            <p:cNvSpPr/>
            <p:nvPr/>
          </p:nvSpPr>
          <p:spPr bwMode="auto">
            <a:xfrm>
              <a:off x="3260724" y="5170907"/>
              <a:ext cx="335915" cy="116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143" name="Rettangolo 142">
              <a:extLst>
                <a:ext uri="{FF2B5EF4-FFF2-40B4-BE49-F238E27FC236}">
                  <a16:creationId xmlns:a16="http://schemas.microsoft.com/office/drawing/2014/main" id="{6FE7D278-C3C8-4B21-ACA3-A445CD209943}"/>
                </a:ext>
              </a:extLst>
            </p:cNvPr>
            <p:cNvSpPr/>
            <p:nvPr/>
          </p:nvSpPr>
          <p:spPr bwMode="auto">
            <a:xfrm>
              <a:off x="3178175" y="5607997"/>
              <a:ext cx="418463" cy="1129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900" dirty="0">
                  <a:solidFill>
                    <a:schemeClr val="tx1"/>
                  </a:solidFill>
                </a:rPr>
                <a:t>100</a:t>
              </a:r>
            </a:p>
          </p:txBody>
        </p:sp>
        <p:sp>
          <p:nvSpPr>
            <p:cNvPr id="144" name="Rettangolo 143">
              <a:extLst>
                <a:ext uri="{FF2B5EF4-FFF2-40B4-BE49-F238E27FC236}">
                  <a16:creationId xmlns:a16="http://schemas.microsoft.com/office/drawing/2014/main" id="{C8A301CE-1D5A-456F-9836-0F35A8D6E6DB}"/>
                </a:ext>
              </a:extLst>
            </p:cNvPr>
            <p:cNvSpPr/>
            <p:nvPr/>
          </p:nvSpPr>
          <p:spPr bwMode="auto">
            <a:xfrm>
              <a:off x="403325" y="5972468"/>
              <a:ext cx="3240000" cy="276999"/>
            </a:xfrm>
            <a:prstGeom prst="rect">
              <a:avLst/>
            </a:prstGeom>
            <a:solidFill>
              <a:srgbClr val="007F3C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it-IT" sz="1050" b="1" dirty="0">
                  <a:solidFill>
                    <a:schemeClr val="bg1"/>
                  </a:solidFill>
                </a:rPr>
                <a:t>GRADUATORIA</a:t>
              </a:r>
            </a:p>
          </p:txBody>
        </p:sp>
        <p:sp>
          <p:nvSpPr>
            <p:cNvPr id="145" name="Rettangolo 144">
              <a:extLst>
                <a:ext uri="{FF2B5EF4-FFF2-40B4-BE49-F238E27FC236}">
                  <a16:creationId xmlns:a16="http://schemas.microsoft.com/office/drawing/2014/main" id="{123046FE-E7C4-402D-915B-FFCB31BDD6BA}"/>
                </a:ext>
              </a:extLst>
            </p:cNvPr>
            <p:cNvSpPr/>
            <p:nvPr/>
          </p:nvSpPr>
          <p:spPr bwMode="auto">
            <a:xfrm>
              <a:off x="3778619" y="5972468"/>
              <a:ext cx="1048173" cy="276999"/>
            </a:xfrm>
            <a:prstGeom prst="rect">
              <a:avLst/>
            </a:prstGeom>
            <a:solidFill>
              <a:srgbClr val="007F3C"/>
            </a:solidFill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46" name="Rettangolo 145">
              <a:extLst>
                <a:ext uri="{FF2B5EF4-FFF2-40B4-BE49-F238E27FC236}">
                  <a16:creationId xmlns:a16="http://schemas.microsoft.com/office/drawing/2014/main" id="{BCDA8C16-21FE-42B2-9681-9EF61D69B6AC}"/>
                </a:ext>
              </a:extLst>
            </p:cNvPr>
            <p:cNvSpPr/>
            <p:nvPr/>
          </p:nvSpPr>
          <p:spPr bwMode="auto">
            <a:xfrm>
              <a:off x="4982397" y="5972467"/>
              <a:ext cx="1048173" cy="276999"/>
            </a:xfrm>
            <a:prstGeom prst="rect">
              <a:avLst/>
            </a:prstGeom>
            <a:solidFill>
              <a:srgbClr val="007F3C"/>
            </a:solidFill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7" name="Rettangolo 146">
              <a:extLst>
                <a:ext uri="{FF2B5EF4-FFF2-40B4-BE49-F238E27FC236}">
                  <a16:creationId xmlns:a16="http://schemas.microsoft.com/office/drawing/2014/main" id="{417E05B9-4733-4A5A-B746-3373D07A2D86}"/>
                </a:ext>
              </a:extLst>
            </p:cNvPr>
            <p:cNvSpPr/>
            <p:nvPr/>
          </p:nvSpPr>
          <p:spPr bwMode="auto">
            <a:xfrm>
              <a:off x="6200203" y="5972467"/>
              <a:ext cx="1048173" cy="276999"/>
            </a:xfrm>
            <a:prstGeom prst="rect">
              <a:avLst/>
            </a:prstGeom>
            <a:solidFill>
              <a:srgbClr val="007F3C"/>
            </a:solidFill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48" name="Rettangolo 147">
              <a:extLst>
                <a:ext uri="{FF2B5EF4-FFF2-40B4-BE49-F238E27FC236}">
                  <a16:creationId xmlns:a16="http://schemas.microsoft.com/office/drawing/2014/main" id="{CA850C87-1C92-4D97-AEDC-BF8C4FCAECB5}"/>
                </a:ext>
              </a:extLst>
            </p:cNvPr>
            <p:cNvSpPr/>
            <p:nvPr/>
          </p:nvSpPr>
          <p:spPr bwMode="auto">
            <a:xfrm>
              <a:off x="7404245" y="5972467"/>
              <a:ext cx="1048173" cy="276999"/>
            </a:xfrm>
            <a:prstGeom prst="rect">
              <a:avLst/>
            </a:prstGeom>
            <a:solidFill>
              <a:srgbClr val="007F3C"/>
            </a:solidFill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49" name="Rettangolo 148">
              <a:extLst>
                <a:ext uri="{FF2B5EF4-FFF2-40B4-BE49-F238E27FC236}">
                  <a16:creationId xmlns:a16="http://schemas.microsoft.com/office/drawing/2014/main" id="{8FA2A06C-A81D-4F76-888F-3E8C38455936}"/>
                </a:ext>
              </a:extLst>
            </p:cNvPr>
            <p:cNvSpPr/>
            <p:nvPr/>
          </p:nvSpPr>
          <p:spPr bwMode="auto">
            <a:xfrm>
              <a:off x="8621519" y="5968656"/>
              <a:ext cx="1048173" cy="276999"/>
            </a:xfrm>
            <a:prstGeom prst="rect">
              <a:avLst/>
            </a:prstGeom>
            <a:solidFill>
              <a:srgbClr val="007F3C"/>
            </a:solidFill>
            <a:ln w="12700">
              <a:solidFill>
                <a:srgbClr val="007F3C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3501872"/>
      </p:ext>
    </p:extLst>
  </p:cSld>
  <p:clrMapOvr>
    <a:masterClrMapping/>
  </p:clrMapOvr>
</p:sld>
</file>

<file path=ppt/theme/theme1.xml><?xml version="1.0" encoding="utf-8"?>
<a:theme xmlns:a="http://schemas.openxmlformats.org/drawingml/2006/main" name="3_SINLOC base 1">
  <a:themeElements>
    <a:clrScheme name="SINLOC base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INLOC base 1">
      <a:majorFont>
        <a:latin typeface="Verdana"/>
        <a:ea typeface=""/>
        <a:cs typeface="Arial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EF20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lnDef>
      <a:spPr bwMode="auto">
        <a:solidFill>
          <a:schemeClr val="accent1"/>
        </a:solidFill>
        <a:ln w="28575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/>
      <a:bodyPr wrap="square">
        <a:spAutoFit/>
      </a:bodyPr>
      <a:lstStyle>
        <a:defPPr marL="0" indent="0" algn="l">
          <a:spcAft>
            <a:spcPts val="600"/>
          </a:spcAft>
          <a:defRPr kern="0" dirty="0">
            <a:solidFill>
              <a:schemeClr val="tx1"/>
            </a:solidFill>
          </a:defRPr>
        </a:defPPr>
      </a:lstStyle>
    </a:txDef>
  </a:objectDefaults>
  <a:extraClrSchemeLst>
    <a:extraClrScheme>
      <a:clrScheme name="SINLOC bas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LOC bas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LOC bas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LOC bas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LOC bas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LOC bas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LOC bas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LOC bas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LOC bas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LOC bas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LOC bas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LOC bas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A4-Papier (210 x 297 mm)</PresentationFormat>
  <Paragraphs>71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Verdana</vt:lpstr>
      <vt:lpstr>3_SINLOC base 1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Costanza Sofia Angiari</dc:creator>
  <cp:lastModifiedBy>Woerndle, Johanna</cp:lastModifiedBy>
  <cp:revision>2397</cp:revision>
  <cp:lastPrinted>2020-01-29T17:00:15Z</cp:lastPrinted>
  <dcterms:created xsi:type="dcterms:W3CDTF">2020-01-22T21:10:44Z</dcterms:created>
  <dcterms:modified xsi:type="dcterms:W3CDTF">2021-04-26T09:19:42Z</dcterms:modified>
</cp:coreProperties>
</file>