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776" r:id="rId6"/>
    <p:sldId id="794" r:id="rId7"/>
    <p:sldId id="789" r:id="rId8"/>
    <p:sldId id="791" r:id="rId9"/>
    <p:sldId id="795" r:id="rId10"/>
    <p:sldId id="787" r:id="rId11"/>
    <p:sldId id="788" r:id="rId12"/>
    <p:sldId id="796" r:id="rId13"/>
    <p:sldId id="793" r:id="rId14"/>
    <p:sldId id="77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Michael Mühlberger" initials="MM" lastIdx="1" clrIdx="1"/>
  <p:cmAuthor id="3" name="Falkensteiner, Sigrun" initials="FS" lastIdx="2" clrIdx="2">
    <p:extLst>
      <p:ext uri="{19B8F6BF-5375-455C-9EA6-DF929625EA0E}">
        <p15:presenceInfo xmlns:p15="http://schemas.microsoft.com/office/powerpoint/2012/main" userId="S::co183@prov.bz::4b934f0f-bf63-48a9-a5b4-a46b42f3fd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57"/>
    <a:srgbClr val="7F7F7F"/>
    <a:srgbClr val="92D04F"/>
    <a:srgbClr val="78D6FF"/>
    <a:srgbClr val="75D6FF"/>
    <a:srgbClr val="99E1FF"/>
    <a:srgbClr val="76D6FF"/>
    <a:srgbClr val="CCF1FF"/>
    <a:srgbClr val="B3EAFF"/>
    <a:srgbClr val="DA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88CE8-9E46-45B4-846E-3F6C8897CDC6}" v="1424" dt="2020-04-06T11:57:34.301"/>
    <p1510:client id="{211E2D5C-7974-E650-02B9-D1D613C54772}" v="2248" dt="2020-04-06T13:36:07.719"/>
    <p1510:client id="{3275CCD1-3BB1-B237-58A5-A09122B9F364}" v="3" dt="2020-04-06T11:34:34.228"/>
    <p1510:client id="{3412F31E-F6A3-3DDC-2C4A-E49C33D5B36D}" v="107" dt="2020-04-06T13:42:13.442"/>
    <p1510:client id="{433D8DFF-68FC-86F8-0B32-B19C61DC5B48}" v="1" dt="2020-04-06T12:32:06.689"/>
    <p1510:client id="{54757CC1-3DD3-BEB2-5D45-DDF42CD29C34}" v="131" dt="2020-04-06T12:50:29.719"/>
    <p1510:client id="{5ACE3327-8802-4193-9CC7-E72794407A95}" v="910" dt="2020-04-06T11:58:01.512"/>
    <p1510:client id="{6DA5CAE2-EE7C-F543-858D-31E0C1DE55F7}" v="141" dt="2020-04-06T13:32:11.517"/>
    <p1510:client id="{8AB63972-D10E-4C1D-ABA0-A7644185E30A}" v="35" dt="2020-04-06T13:13:57.250"/>
    <p1510:client id="{BD017610-8768-4175-9CCC-63DA35E72D9D}" v="1872" dt="2020-04-06T13:42:24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3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9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4-06T04:43:41.685" idx="1">
    <p:pos x="7027" y="1639"/>
    <p:text>Zoom eher nicht erwähnen, da im Moment viel Kritik an dieser Plattform da ist wg mangelndem Datenschutz</p:text>
    <p:extLst>
      <p:ext uri="{C676402C-5697-4E1C-873F-D02D1690AC5C}">
        <p15:threadingInfo xmlns:p15="http://schemas.microsoft.com/office/powerpoint/2012/main" timeZoneBias="420"/>
      </p:ext>
    </p:extLst>
  </p:cm>
  <p:cm authorId="3" dt="2020-04-06T04:57:34.301" idx="2">
    <p:pos x="7123" y="1735"/>
    <p:text>Willst du zu Chancengerechtigkeit noch etwas sagen? Im Sinne von: auch wer nicht die Möglichkeit hat, alles auf digitalem Weg abzuwickeln (keine Geräte, schlechtes Netz), wird beim Lernen begleitet, kann lernen- Angebote individuell gestaltet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81846-2B90-884C-8F80-2EDE66E255FC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02C3-16A1-8642-8319-2CB6CA6C70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47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ie-f&#252;r-immer.de/#!wasserstof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http://xn--energie-fr-immer-rzb.de/#!wasserstoff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768AC-0096-4D15-A5EF-D29B773D1C67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060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B382E42E-A557-D047-BDAC-F5DBA9323722}"/>
              </a:ext>
            </a:extLst>
          </p:cNvPr>
          <p:cNvSpPr/>
          <p:nvPr userDrawn="1"/>
        </p:nvSpPr>
        <p:spPr>
          <a:xfrm>
            <a:off x="0" y="424069"/>
            <a:ext cx="12212087" cy="64339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19">
            <a:extLst>
              <a:ext uri="{FF2B5EF4-FFF2-40B4-BE49-F238E27FC236}">
                <a16:creationId xmlns:a16="http://schemas.microsoft.com/office/drawing/2014/main" id="{DFF1D390-ECD2-A149-B33E-A0292CBE3604}"/>
              </a:ext>
            </a:extLst>
          </p:cNvPr>
          <p:cNvSpPr/>
          <p:nvPr userDrawn="1"/>
        </p:nvSpPr>
        <p:spPr>
          <a:xfrm>
            <a:off x="-80920" y="-101746"/>
            <a:ext cx="12311888" cy="2576846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9" name="Rechteck 19">
            <a:extLst>
              <a:ext uri="{FF2B5EF4-FFF2-40B4-BE49-F238E27FC236}">
                <a16:creationId xmlns:a16="http://schemas.microsoft.com/office/drawing/2014/main" id="{A8926467-1ACB-3D4F-800C-C1777BFA5D8D}"/>
              </a:ext>
            </a:extLst>
          </p:cNvPr>
          <p:cNvSpPr/>
          <p:nvPr userDrawn="1"/>
        </p:nvSpPr>
        <p:spPr>
          <a:xfrm>
            <a:off x="-80920" y="892613"/>
            <a:ext cx="12396998" cy="1585760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  <a:gd name="connsiteX0" fmla="*/ 0 w 12192121"/>
              <a:gd name="connsiteY0" fmla="*/ 0 h 1750142"/>
              <a:gd name="connsiteX1" fmla="*/ 12192000 w 12192121"/>
              <a:gd name="connsiteY1" fmla="*/ 0 h 1750142"/>
              <a:gd name="connsiteX2" fmla="*/ 12134271 w 12192121"/>
              <a:gd name="connsiteY2" fmla="*/ 1306642 h 1750142"/>
              <a:gd name="connsiteX3" fmla="*/ 0 w 12192121"/>
              <a:gd name="connsiteY3" fmla="*/ 1750142 h 1750142"/>
              <a:gd name="connsiteX4" fmla="*/ 0 w 12192121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24918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  <a:gd name="connsiteX0" fmla="*/ 0 w 12192436"/>
              <a:gd name="connsiteY0" fmla="*/ 0 h 1770357"/>
              <a:gd name="connsiteX1" fmla="*/ 12192000 w 12192436"/>
              <a:gd name="connsiteY1" fmla="*/ 0 h 1770357"/>
              <a:gd name="connsiteX2" fmla="*/ 12182199 w 12192436"/>
              <a:gd name="connsiteY2" fmla="*/ 1524918 h 1770357"/>
              <a:gd name="connsiteX3" fmla="*/ 15976 w 12192436"/>
              <a:gd name="connsiteY3" fmla="*/ 1770357 h 1770357"/>
              <a:gd name="connsiteX4" fmla="*/ 0 w 12192436"/>
              <a:gd name="connsiteY4" fmla="*/ 0 h 1770357"/>
              <a:gd name="connsiteX0" fmla="*/ 0 w 12192436"/>
              <a:gd name="connsiteY0" fmla="*/ 0 h 1752826"/>
              <a:gd name="connsiteX1" fmla="*/ 12192000 w 12192436"/>
              <a:gd name="connsiteY1" fmla="*/ 0 h 1752826"/>
              <a:gd name="connsiteX2" fmla="*/ 12182199 w 12192436"/>
              <a:gd name="connsiteY2" fmla="*/ 1524918 h 1752826"/>
              <a:gd name="connsiteX3" fmla="*/ 35056 w 12192436"/>
              <a:gd name="connsiteY3" fmla="*/ 1752826 h 1752826"/>
              <a:gd name="connsiteX4" fmla="*/ 0 w 12192436"/>
              <a:gd name="connsiteY4" fmla="*/ 0 h 1752826"/>
              <a:gd name="connsiteX0" fmla="*/ 0 w 12192436"/>
              <a:gd name="connsiteY0" fmla="*/ 0 h 1744060"/>
              <a:gd name="connsiteX1" fmla="*/ 12192000 w 12192436"/>
              <a:gd name="connsiteY1" fmla="*/ 0 h 1744060"/>
              <a:gd name="connsiteX2" fmla="*/ 12182199 w 12192436"/>
              <a:gd name="connsiteY2" fmla="*/ 1524918 h 1744060"/>
              <a:gd name="connsiteX3" fmla="*/ 35056 w 12192436"/>
              <a:gd name="connsiteY3" fmla="*/ 1744060 h 1744060"/>
              <a:gd name="connsiteX4" fmla="*/ 0 w 12192436"/>
              <a:gd name="connsiteY4" fmla="*/ 0 h 1744060"/>
              <a:gd name="connsiteX0" fmla="*/ 0 w 12192436"/>
              <a:gd name="connsiteY0" fmla="*/ 0 h 1735294"/>
              <a:gd name="connsiteX1" fmla="*/ 12192000 w 12192436"/>
              <a:gd name="connsiteY1" fmla="*/ 0 h 1735294"/>
              <a:gd name="connsiteX2" fmla="*/ 12182199 w 12192436"/>
              <a:gd name="connsiteY2" fmla="*/ 1524918 h 1735294"/>
              <a:gd name="connsiteX3" fmla="*/ 25516 w 12192436"/>
              <a:gd name="connsiteY3" fmla="*/ 1735294 h 1735294"/>
              <a:gd name="connsiteX4" fmla="*/ 0 w 12192436"/>
              <a:gd name="connsiteY4" fmla="*/ 0 h 1735294"/>
              <a:gd name="connsiteX0" fmla="*/ 0 w 12192436"/>
              <a:gd name="connsiteY0" fmla="*/ 0 h 1744060"/>
              <a:gd name="connsiteX1" fmla="*/ 12192000 w 12192436"/>
              <a:gd name="connsiteY1" fmla="*/ 0 h 1744060"/>
              <a:gd name="connsiteX2" fmla="*/ 12182199 w 12192436"/>
              <a:gd name="connsiteY2" fmla="*/ 1524918 h 1744060"/>
              <a:gd name="connsiteX3" fmla="*/ 44596 w 12192436"/>
              <a:gd name="connsiteY3" fmla="*/ 1744060 h 1744060"/>
              <a:gd name="connsiteX4" fmla="*/ 0 w 12192436"/>
              <a:gd name="connsiteY4" fmla="*/ 0 h 1744060"/>
              <a:gd name="connsiteX0" fmla="*/ 0 w 12192121"/>
              <a:gd name="connsiteY0" fmla="*/ 0 h 1744060"/>
              <a:gd name="connsiteX1" fmla="*/ 12192000 w 12192121"/>
              <a:gd name="connsiteY1" fmla="*/ 0 h 1744060"/>
              <a:gd name="connsiteX2" fmla="*/ 12134501 w 12192121"/>
              <a:gd name="connsiteY2" fmla="*/ 1384667 h 1744060"/>
              <a:gd name="connsiteX3" fmla="*/ 44596 w 12192121"/>
              <a:gd name="connsiteY3" fmla="*/ 1744060 h 1744060"/>
              <a:gd name="connsiteX4" fmla="*/ 0 w 12192121"/>
              <a:gd name="connsiteY4" fmla="*/ 0 h 1744060"/>
              <a:gd name="connsiteX0" fmla="*/ 0 w 12201279"/>
              <a:gd name="connsiteY0" fmla="*/ 0 h 1744060"/>
              <a:gd name="connsiteX1" fmla="*/ 12192000 w 12201279"/>
              <a:gd name="connsiteY1" fmla="*/ 0 h 1744060"/>
              <a:gd name="connsiteX2" fmla="*/ 12201279 w 12201279"/>
              <a:gd name="connsiteY2" fmla="*/ 1498621 h 1744060"/>
              <a:gd name="connsiteX3" fmla="*/ 44596 w 12201279"/>
              <a:gd name="connsiteY3" fmla="*/ 1744060 h 1744060"/>
              <a:gd name="connsiteX4" fmla="*/ 0 w 12201279"/>
              <a:gd name="connsiteY4" fmla="*/ 0 h 1744060"/>
              <a:gd name="connsiteX0" fmla="*/ 0 w 12201279"/>
              <a:gd name="connsiteY0" fmla="*/ 0 h 1744060"/>
              <a:gd name="connsiteX1" fmla="*/ 12192000 w 12201279"/>
              <a:gd name="connsiteY1" fmla="*/ 0 h 1744060"/>
              <a:gd name="connsiteX2" fmla="*/ 12201279 w 12201279"/>
              <a:gd name="connsiteY2" fmla="*/ 1498621 h 1744060"/>
              <a:gd name="connsiteX3" fmla="*/ 44596 w 12201279"/>
              <a:gd name="connsiteY3" fmla="*/ 1744060 h 1744060"/>
              <a:gd name="connsiteX4" fmla="*/ 0 w 12201279"/>
              <a:gd name="connsiteY4" fmla="*/ 0 h 1744060"/>
              <a:gd name="connsiteX0" fmla="*/ 0 w 12201279"/>
              <a:gd name="connsiteY0" fmla="*/ 0 h 1630106"/>
              <a:gd name="connsiteX1" fmla="*/ 12192000 w 12201279"/>
              <a:gd name="connsiteY1" fmla="*/ 0 h 1630106"/>
              <a:gd name="connsiteX2" fmla="*/ 12201279 w 12201279"/>
              <a:gd name="connsiteY2" fmla="*/ 1498621 h 1630106"/>
              <a:gd name="connsiteX3" fmla="*/ 35056 w 12201279"/>
              <a:gd name="connsiteY3" fmla="*/ 1630106 h 1630106"/>
              <a:gd name="connsiteX4" fmla="*/ 0 w 12201279"/>
              <a:gd name="connsiteY4" fmla="*/ 0 h 1630106"/>
              <a:gd name="connsiteX0" fmla="*/ 0 w 12201279"/>
              <a:gd name="connsiteY0" fmla="*/ 0 h 1717763"/>
              <a:gd name="connsiteX1" fmla="*/ 12192000 w 12201279"/>
              <a:gd name="connsiteY1" fmla="*/ 0 h 1717763"/>
              <a:gd name="connsiteX2" fmla="*/ 12201279 w 12201279"/>
              <a:gd name="connsiteY2" fmla="*/ 1498621 h 1717763"/>
              <a:gd name="connsiteX3" fmla="*/ 15977 w 12201279"/>
              <a:gd name="connsiteY3" fmla="*/ 1717763 h 1717763"/>
              <a:gd name="connsiteX4" fmla="*/ 0 w 12201279"/>
              <a:gd name="connsiteY4" fmla="*/ 0 h 1717763"/>
              <a:gd name="connsiteX0" fmla="*/ 0 w 12192436"/>
              <a:gd name="connsiteY0" fmla="*/ 0 h 1717763"/>
              <a:gd name="connsiteX1" fmla="*/ 12192000 w 12192436"/>
              <a:gd name="connsiteY1" fmla="*/ 0 h 1717763"/>
              <a:gd name="connsiteX2" fmla="*/ 12182200 w 12192436"/>
              <a:gd name="connsiteY2" fmla="*/ 1498621 h 1717763"/>
              <a:gd name="connsiteX3" fmla="*/ 15977 w 12192436"/>
              <a:gd name="connsiteY3" fmla="*/ 1717763 h 1717763"/>
              <a:gd name="connsiteX4" fmla="*/ 0 w 12192436"/>
              <a:gd name="connsiteY4" fmla="*/ 0 h 171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17763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3" y="1029950"/>
                  <a:pt x="12182200" y="1498621"/>
                </a:cubicBezTo>
                <a:lnTo>
                  <a:pt x="15977" y="1717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A9F66C8-61BC-6543-8A31-9852C8382C62}"/>
              </a:ext>
            </a:extLst>
          </p:cNvPr>
          <p:cNvSpPr txBox="1">
            <a:spLocks/>
          </p:cNvSpPr>
          <p:nvPr userDrawn="1"/>
        </p:nvSpPr>
        <p:spPr>
          <a:xfrm>
            <a:off x="18881" y="321166"/>
            <a:ext cx="12193205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5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Corona-Vorsorge.</a:t>
            </a:r>
            <a:r>
              <a:rPr lang="de-DE" sz="25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PREVENZIONE DA CORONAVIRUS.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ABD35E-C90F-1542-A2A8-AE325D0C7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5029" y="-255177"/>
            <a:ext cx="395636" cy="1087998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1F4956C-C204-104A-BCAD-A7F4786A4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064" y="2578003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FFA2383B-D0A3-0244-91D6-B5CCBCC42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8845" y="2578003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7D61048C-4DF6-454A-A899-39583269E4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418" y="959679"/>
            <a:ext cx="11126548" cy="1428750"/>
          </a:xfrm>
        </p:spPr>
        <p:txBody>
          <a:bodyPr>
            <a:noAutofit/>
          </a:bodyPr>
          <a:lstStyle>
            <a:lvl1pPr marL="0" indent="0" algn="ctr">
              <a:buNone/>
              <a:defRPr lang="de-DE" sz="35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13570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1F4956C-C204-104A-BCAD-A7F4786A4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064" y="2578003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1pPr>
            <a:lvl2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2pPr>
            <a:lvl3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3pPr>
            <a:lvl4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4pPr>
            <a:lvl5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FFA2383B-D0A3-0244-91D6-B5CCBCC42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8845" y="2578003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1pPr>
            <a:lvl2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2pPr>
            <a:lvl3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3pPr>
            <a:lvl4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4pPr>
            <a:lvl5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22" name="Rechteck 19">
            <a:extLst>
              <a:ext uri="{FF2B5EF4-FFF2-40B4-BE49-F238E27FC236}">
                <a16:creationId xmlns:a16="http://schemas.microsoft.com/office/drawing/2014/main" id="{9B1E9546-78AA-5B4A-A51C-DF2CA49DA72D}"/>
              </a:ext>
            </a:extLst>
          </p:cNvPr>
          <p:cNvSpPr/>
          <p:nvPr userDrawn="1"/>
        </p:nvSpPr>
        <p:spPr>
          <a:xfrm>
            <a:off x="-80920" y="-101746"/>
            <a:ext cx="12311888" cy="2576846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23" name="Rechteck 19">
            <a:extLst>
              <a:ext uri="{FF2B5EF4-FFF2-40B4-BE49-F238E27FC236}">
                <a16:creationId xmlns:a16="http://schemas.microsoft.com/office/drawing/2014/main" id="{136C3A87-4E29-DE43-B39F-EAFD824081CC}"/>
              </a:ext>
            </a:extLst>
          </p:cNvPr>
          <p:cNvSpPr/>
          <p:nvPr userDrawn="1"/>
        </p:nvSpPr>
        <p:spPr>
          <a:xfrm>
            <a:off x="-80920" y="892613"/>
            <a:ext cx="12396998" cy="1585760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  <a:gd name="connsiteX0" fmla="*/ 0 w 12192121"/>
              <a:gd name="connsiteY0" fmla="*/ 0 h 1750142"/>
              <a:gd name="connsiteX1" fmla="*/ 12192000 w 12192121"/>
              <a:gd name="connsiteY1" fmla="*/ 0 h 1750142"/>
              <a:gd name="connsiteX2" fmla="*/ 12134271 w 12192121"/>
              <a:gd name="connsiteY2" fmla="*/ 1306642 h 1750142"/>
              <a:gd name="connsiteX3" fmla="*/ 0 w 12192121"/>
              <a:gd name="connsiteY3" fmla="*/ 1750142 h 1750142"/>
              <a:gd name="connsiteX4" fmla="*/ 0 w 12192121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24918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  <a:gd name="connsiteX0" fmla="*/ 0 w 12192436"/>
              <a:gd name="connsiteY0" fmla="*/ 0 h 1770357"/>
              <a:gd name="connsiteX1" fmla="*/ 12192000 w 12192436"/>
              <a:gd name="connsiteY1" fmla="*/ 0 h 1770357"/>
              <a:gd name="connsiteX2" fmla="*/ 12182199 w 12192436"/>
              <a:gd name="connsiteY2" fmla="*/ 1524918 h 1770357"/>
              <a:gd name="connsiteX3" fmla="*/ 15976 w 12192436"/>
              <a:gd name="connsiteY3" fmla="*/ 1770357 h 1770357"/>
              <a:gd name="connsiteX4" fmla="*/ 0 w 12192436"/>
              <a:gd name="connsiteY4" fmla="*/ 0 h 1770357"/>
              <a:gd name="connsiteX0" fmla="*/ 0 w 12192436"/>
              <a:gd name="connsiteY0" fmla="*/ 0 h 1752826"/>
              <a:gd name="connsiteX1" fmla="*/ 12192000 w 12192436"/>
              <a:gd name="connsiteY1" fmla="*/ 0 h 1752826"/>
              <a:gd name="connsiteX2" fmla="*/ 12182199 w 12192436"/>
              <a:gd name="connsiteY2" fmla="*/ 1524918 h 1752826"/>
              <a:gd name="connsiteX3" fmla="*/ 35056 w 12192436"/>
              <a:gd name="connsiteY3" fmla="*/ 1752826 h 1752826"/>
              <a:gd name="connsiteX4" fmla="*/ 0 w 12192436"/>
              <a:gd name="connsiteY4" fmla="*/ 0 h 1752826"/>
              <a:gd name="connsiteX0" fmla="*/ 0 w 12192436"/>
              <a:gd name="connsiteY0" fmla="*/ 0 h 1744060"/>
              <a:gd name="connsiteX1" fmla="*/ 12192000 w 12192436"/>
              <a:gd name="connsiteY1" fmla="*/ 0 h 1744060"/>
              <a:gd name="connsiteX2" fmla="*/ 12182199 w 12192436"/>
              <a:gd name="connsiteY2" fmla="*/ 1524918 h 1744060"/>
              <a:gd name="connsiteX3" fmla="*/ 35056 w 12192436"/>
              <a:gd name="connsiteY3" fmla="*/ 1744060 h 1744060"/>
              <a:gd name="connsiteX4" fmla="*/ 0 w 12192436"/>
              <a:gd name="connsiteY4" fmla="*/ 0 h 1744060"/>
              <a:gd name="connsiteX0" fmla="*/ 0 w 12192436"/>
              <a:gd name="connsiteY0" fmla="*/ 0 h 1735294"/>
              <a:gd name="connsiteX1" fmla="*/ 12192000 w 12192436"/>
              <a:gd name="connsiteY1" fmla="*/ 0 h 1735294"/>
              <a:gd name="connsiteX2" fmla="*/ 12182199 w 12192436"/>
              <a:gd name="connsiteY2" fmla="*/ 1524918 h 1735294"/>
              <a:gd name="connsiteX3" fmla="*/ 25516 w 12192436"/>
              <a:gd name="connsiteY3" fmla="*/ 1735294 h 1735294"/>
              <a:gd name="connsiteX4" fmla="*/ 0 w 12192436"/>
              <a:gd name="connsiteY4" fmla="*/ 0 h 1735294"/>
              <a:gd name="connsiteX0" fmla="*/ 0 w 12192436"/>
              <a:gd name="connsiteY0" fmla="*/ 0 h 1744060"/>
              <a:gd name="connsiteX1" fmla="*/ 12192000 w 12192436"/>
              <a:gd name="connsiteY1" fmla="*/ 0 h 1744060"/>
              <a:gd name="connsiteX2" fmla="*/ 12182199 w 12192436"/>
              <a:gd name="connsiteY2" fmla="*/ 1524918 h 1744060"/>
              <a:gd name="connsiteX3" fmla="*/ 44596 w 12192436"/>
              <a:gd name="connsiteY3" fmla="*/ 1744060 h 1744060"/>
              <a:gd name="connsiteX4" fmla="*/ 0 w 12192436"/>
              <a:gd name="connsiteY4" fmla="*/ 0 h 1744060"/>
              <a:gd name="connsiteX0" fmla="*/ 0 w 12192121"/>
              <a:gd name="connsiteY0" fmla="*/ 0 h 1744060"/>
              <a:gd name="connsiteX1" fmla="*/ 12192000 w 12192121"/>
              <a:gd name="connsiteY1" fmla="*/ 0 h 1744060"/>
              <a:gd name="connsiteX2" fmla="*/ 12134501 w 12192121"/>
              <a:gd name="connsiteY2" fmla="*/ 1384667 h 1744060"/>
              <a:gd name="connsiteX3" fmla="*/ 44596 w 12192121"/>
              <a:gd name="connsiteY3" fmla="*/ 1744060 h 1744060"/>
              <a:gd name="connsiteX4" fmla="*/ 0 w 12192121"/>
              <a:gd name="connsiteY4" fmla="*/ 0 h 1744060"/>
              <a:gd name="connsiteX0" fmla="*/ 0 w 12201279"/>
              <a:gd name="connsiteY0" fmla="*/ 0 h 1744060"/>
              <a:gd name="connsiteX1" fmla="*/ 12192000 w 12201279"/>
              <a:gd name="connsiteY1" fmla="*/ 0 h 1744060"/>
              <a:gd name="connsiteX2" fmla="*/ 12201279 w 12201279"/>
              <a:gd name="connsiteY2" fmla="*/ 1498621 h 1744060"/>
              <a:gd name="connsiteX3" fmla="*/ 44596 w 12201279"/>
              <a:gd name="connsiteY3" fmla="*/ 1744060 h 1744060"/>
              <a:gd name="connsiteX4" fmla="*/ 0 w 12201279"/>
              <a:gd name="connsiteY4" fmla="*/ 0 h 1744060"/>
              <a:gd name="connsiteX0" fmla="*/ 0 w 12201279"/>
              <a:gd name="connsiteY0" fmla="*/ 0 h 1744060"/>
              <a:gd name="connsiteX1" fmla="*/ 12192000 w 12201279"/>
              <a:gd name="connsiteY1" fmla="*/ 0 h 1744060"/>
              <a:gd name="connsiteX2" fmla="*/ 12201279 w 12201279"/>
              <a:gd name="connsiteY2" fmla="*/ 1498621 h 1744060"/>
              <a:gd name="connsiteX3" fmla="*/ 44596 w 12201279"/>
              <a:gd name="connsiteY3" fmla="*/ 1744060 h 1744060"/>
              <a:gd name="connsiteX4" fmla="*/ 0 w 12201279"/>
              <a:gd name="connsiteY4" fmla="*/ 0 h 1744060"/>
              <a:gd name="connsiteX0" fmla="*/ 0 w 12201279"/>
              <a:gd name="connsiteY0" fmla="*/ 0 h 1630106"/>
              <a:gd name="connsiteX1" fmla="*/ 12192000 w 12201279"/>
              <a:gd name="connsiteY1" fmla="*/ 0 h 1630106"/>
              <a:gd name="connsiteX2" fmla="*/ 12201279 w 12201279"/>
              <a:gd name="connsiteY2" fmla="*/ 1498621 h 1630106"/>
              <a:gd name="connsiteX3" fmla="*/ 35056 w 12201279"/>
              <a:gd name="connsiteY3" fmla="*/ 1630106 h 1630106"/>
              <a:gd name="connsiteX4" fmla="*/ 0 w 12201279"/>
              <a:gd name="connsiteY4" fmla="*/ 0 h 1630106"/>
              <a:gd name="connsiteX0" fmla="*/ 0 w 12201279"/>
              <a:gd name="connsiteY0" fmla="*/ 0 h 1717763"/>
              <a:gd name="connsiteX1" fmla="*/ 12192000 w 12201279"/>
              <a:gd name="connsiteY1" fmla="*/ 0 h 1717763"/>
              <a:gd name="connsiteX2" fmla="*/ 12201279 w 12201279"/>
              <a:gd name="connsiteY2" fmla="*/ 1498621 h 1717763"/>
              <a:gd name="connsiteX3" fmla="*/ 15977 w 12201279"/>
              <a:gd name="connsiteY3" fmla="*/ 1717763 h 1717763"/>
              <a:gd name="connsiteX4" fmla="*/ 0 w 12201279"/>
              <a:gd name="connsiteY4" fmla="*/ 0 h 1717763"/>
              <a:gd name="connsiteX0" fmla="*/ 0 w 12192436"/>
              <a:gd name="connsiteY0" fmla="*/ 0 h 1717763"/>
              <a:gd name="connsiteX1" fmla="*/ 12192000 w 12192436"/>
              <a:gd name="connsiteY1" fmla="*/ 0 h 1717763"/>
              <a:gd name="connsiteX2" fmla="*/ 12182200 w 12192436"/>
              <a:gd name="connsiteY2" fmla="*/ 1498621 h 1717763"/>
              <a:gd name="connsiteX3" fmla="*/ 15977 w 12192436"/>
              <a:gd name="connsiteY3" fmla="*/ 1717763 h 1717763"/>
              <a:gd name="connsiteX4" fmla="*/ 0 w 12192436"/>
              <a:gd name="connsiteY4" fmla="*/ 0 h 171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17763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3" y="1029950"/>
                  <a:pt x="12182200" y="1498621"/>
                </a:cubicBezTo>
                <a:lnTo>
                  <a:pt x="15977" y="1717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A4A63F02-AA29-F547-A512-40A1F87D4B57}"/>
              </a:ext>
            </a:extLst>
          </p:cNvPr>
          <p:cNvSpPr txBox="1">
            <a:spLocks/>
          </p:cNvSpPr>
          <p:nvPr userDrawn="1"/>
        </p:nvSpPr>
        <p:spPr>
          <a:xfrm>
            <a:off x="18881" y="321166"/>
            <a:ext cx="12193205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5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Corona-Vorsorge.</a:t>
            </a:r>
            <a:r>
              <a:rPr lang="de-DE" sz="25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PREVENZIONE DA CORONAVIRUS.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FADD1AF-A82B-AD40-A833-00E00BF30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5029" y="-255177"/>
            <a:ext cx="395636" cy="1087998"/>
          </a:xfrm>
          <a:prstGeom prst="rect">
            <a:avLst/>
          </a:prstGeom>
        </p:spPr>
      </p:pic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55AFC89B-F582-5245-9FDA-12B3F5632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418" y="959679"/>
            <a:ext cx="11126548" cy="1428750"/>
          </a:xfrm>
        </p:spPr>
        <p:txBody>
          <a:bodyPr>
            <a:noAutofit/>
          </a:bodyPr>
          <a:lstStyle>
            <a:lvl1pPr marL="0" indent="0" algn="ctr">
              <a:buNone/>
              <a:defRPr lang="de-DE" sz="35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55792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58C0AA6-BA78-814A-8CB2-C0756411ED50}"/>
              </a:ext>
            </a:extLst>
          </p:cNvPr>
          <p:cNvSpPr/>
          <p:nvPr userDrawn="1"/>
        </p:nvSpPr>
        <p:spPr>
          <a:xfrm>
            <a:off x="510208" y="424069"/>
            <a:ext cx="11171583" cy="6009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2464138-3411-2842-9156-CFE40B4FBD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209" y="2559859"/>
            <a:ext cx="11171583" cy="1428750"/>
          </a:xfrm>
        </p:spPr>
        <p:txBody>
          <a:bodyPr>
            <a:noAutofit/>
          </a:bodyPr>
          <a:lstStyle>
            <a:lvl1pPr marL="0" indent="0" algn="ctr">
              <a:buNone/>
              <a:defRPr lang="de-DE" sz="54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 err="1"/>
              <a:t>Mastertex</a:t>
            </a:r>
            <a:endParaRPr lang="de-DE" dirty="0"/>
          </a:p>
          <a:p>
            <a:r>
              <a:rPr lang="de-DE" dirty="0" err="1"/>
              <a:t>tformat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500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6">
            <a:extLst>
              <a:ext uri="{FF2B5EF4-FFF2-40B4-BE49-F238E27FC236}">
                <a16:creationId xmlns:a16="http://schemas.microsoft.com/office/drawing/2014/main" id="{FA73FB93-D288-1A4D-AC26-02684753BC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209" y="2559859"/>
            <a:ext cx="11171583" cy="1428750"/>
          </a:xfrm>
        </p:spPr>
        <p:txBody>
          <a:bodyPr>
            <a:noAutofit/>
          </a:bodyPr>
          <a:lstStyle>
            <a:lvl1pPr marL="0" indent="0" algn="ctr">
              <a:buNone/>
              <a:defRPr lang="de-DE" sz="5400" b="1" kern="1200" cap="all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 err="1"/>
              <a:t>Mastertex</a:t>
            </a:r>
            <a:endParaRPr lang="de-DE" dirty="0"/>
          </a:p>
          <a:p>
            <a:r>
              <a:rPr lang="de-DE" dirty="0" err="1"/>
              <a:t>tformat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38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33360F-6F81-4A4E-8C7E-AE8BE3C1F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209" y="1825625"/>
            <a:ext cx="5181600" cy="4351338"/>
          </a:xfrm>
        </p:spPr>
        <p:txBody>
          <a:bodyPr/>
          <a:lstStyle>
            <a:lvl1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DB98C8-08D8-6F4E-A8DA-75CC319E0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32463F69-701E-A448-A033-72D63B033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209" y="488251"/>
            <a:ext cx="11171583" cy="807149"/>
          </a:xfrm>
        </p:spPr>
        <p:txBody>
          <a:bodyPr>
            <a:noAutofit/>
          </a:bodyPr>
          <a:lstStyle>
            <a:lvl1pPr marL="0" indent="0" algn="l">
              <a:buNone/>
              <a:defRPr lang="de-DE" sz="4000" b="1" kern="1200" cap="all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05451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49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C67BEE-7A46-DF45-80CF-6C94BC1D9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7" y="1825625"/>
            <a:ext cx="116368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Titelplatzhalter 6">
            <a:extLst>
              <a:ext uri="{FF2B5EF4-FFF2-40B4-BE49-F238E27FC236}">
                <a16:creationId xmlns:a16="http://schemas.microsoft.com/office/drawing/2014/main" id="{217C937C-F7ED-0F40-8695-08E00F64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-36156"/>
            <a:ext cx="7304315" cy="113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67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6" r:id="rId3"/>
    <p:sldLayoutId id="2147483649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vincia.bz.it/didattic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1B7DC155-A291-9E4A-9159-8B17B88A0412}"/>
              </a:ext>
            </a:extLst>
          </p:cNvPr>
          <p:cNvSpPr/>
          <p:nvPr/>
        </p:nvSpPr>
        <p:spPr>
          <a:xfrm>
            <a:off x="-20086" y="0"/>
            <a:ext cx="122120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29" name="Rechteck 19">
            <a:extLst>
              <a:ext uri="{FF2B5EF4-FFF2-40B4-BE49-F238E27FC236}">
                <a16:creationId xmlns:a16="http://schemas.microsoft.com/office/drawing/2014/main" id="{BD23CFC5-9284-E546-B4B8-8B6F886349B7}"/>
              </a:ext>
            </a:extLst>
          </p:cNvPr>
          <p:cNvSpPr/>
          <p:nvPr/>
        </p:nvSpPr>
        <p:spPr>
          <a:xfrm>
            <a:off x="-19665" y="-476079"/>
            <a:ext cx="12212086" cy="4463845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AC30D48-5627-2B48-80ED-CCF87C599E0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68013" y="769632"/>
            <a:ext cx="10466046" cy="23876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de-DE" sz="5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Pressekonferenz </a:t>
            </a:r>
            <a:br>
              <a:rPr lang="de-DE" sz="5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</a:br>
            <a:r>
              <a:rPr lang="de-DE" sz="4800" cap="all" dirty="0" err="1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Conferenza</a:t>
            </a:r>
            <a:r>
              <a:rPr lang="de-DE" sz="48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 Stampa</a:t>
            </a:r>
            <a:br>
              <a:rPr lang="de-DE" sz="48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</a:br>
            <a:br>
              <a:rPr lang="de-DE" sz="54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de-DE" sz="2000" b="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Bozen/</a:t>
            </a:r>
            <a:r>
              <a:rPr lang="de-DE" sz="2000" b="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Bolzano</a:t>
            </a:r>
            <a:r>
              <a:rPr lang="de-DE" sz="2000" b="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, 06.04.2020</a:t>
            </a:r>
            <a:endParaRPr lang="de-DE" sz="5400" b="0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B6D2ED2E-B9D8-BD48-823A-230FFCE6A7D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23063" y="4581954"/>
            <a:ext cx="11163477" cy="1467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700" dirty="0">
                <a:solidFill>
                  <a:schemeClr val="accent1"/>
                </a:solidFill>
              </a:rPr>
              <a:t>DU BIST GEFORDERT. </a:t>
            </a:r>
            <a:r>
              <a:rPr lang="de-DE" sz="2700" b="1" dirty="0">
                <a:solidFill>
                  <a:schemeClr val="accent1"/>
                </a:solidFill>
              </a:rPr>
              <a:t>HILF MIT GEGEN CORONA</a:t>
            </a:r>
            <a:r>
              <a:rPr lang="de-DE" sz="2700" dirty="0">
                <a:solidFill>
                  <a:schemeClr val="accent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de-DE" sz="2700" dirty="0">
                <a:solidFill>
                  <a:schemeClr val="bg1"/>
                </a:solidFill>
              </a:rPr>
              <a:t>ADESSO TOCCA A TE. </a:t>
            </a:r>
            <a:r>
              <a:rPr lang="de-DE" sz="2700" b="1" dirty="0">
                <a:solidFill>
                  <a:schemeClr val="bg1"/>
                </a:solidFill>
              </a:rPr>
              <a:t>AIUTACI A COMBATTERE IL VIRUS.</a:t>
            </a:r>
          </a:p>
          <a:p>
            <a:pPr marL="0" indent="0" algn="ctr">
              <a:buNone/>
            </a:pPr>
            <a:endParaRPr lang="de-DE" sz="2300" dirty="0">
              <a:solidFill>
                <a:schemeClr val="bg1"/>
              </a:solidFill>
            </a:endParaRP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26B67EFE-F20F-9348-AACF-87270FC017DC}"/>
              </a:ext>
            </a:extLst>
          </p:cNvPr>
          <p:cNvCxnSpPr/>
          <p:nvPr/>
        </p:nvCxnSpPr>
        <p:spPr>
          <a:xfrm>
            <a:off x="4748981" y="22614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7A11CDE5-86B8-0847-AD4B-8CACFBF11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550" y="5908875"/>
            <a:ext cx="1596813" cy="79840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290D1FA-B5FD-614A-81B0-4555B4E4A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520" y="-657216"/>
            <a:ext cx="1515127" cy="41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83E7D8E1-49F6-5F40-A084-706C5BB53641}"/>
              </a:ext>
            </a:extLst>
          </p:cNvPr>
          <p:cNvSpPr txBox="1">
            <a:spLocks/>
          </p:cNvSpPr>
          <p:nvPr/>
        </p:nvSpPr>
        <p:spPr>
          <a:xfrm>
            <a:off x="1077319" y="1112079"/>
            <a:ext cx="10342160" cy="1428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35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3200">
                <a:ea typeface="Tahoma" panose="020B0604030504040204" pitchFamily="34" charset="0"/>
                <a:cs typeface="Arial" panose="020B0604020202020204" pitchFamily="34" charset="0"/>
              </a:rPr>
              <a:t>Maßnahmen Der Ladinischen Bildungsdirektion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79B578-4D1B-4CE9-82E8-B77DF1A20121}"/>
              </a:ext>
            </a:extLst>
          </p:cNvPr>
          <p:cNvSpPr txBox="1"/>
          <p:nvPr/>
        </p:nvSpPr>
        <p:spPr>
          <a:xfrm>
            <a:off x="472568" y="2566467"/>
            <a:ext cx="10555300" cy="359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>
                <a:solidFill>
                  <a:schemeClr val="accent2"/>
                </a:solidFill>
                <a:latin typeface="Arial Black"/>
                <a:cs typeface="Aharoni"/>
              </a:rPr>
              <a:t>Herausforderungen:</a:t>
            </a:r>
            <a:endParaRPr lang="en-US" sz="2400" b="1">
              <a:solidFill>
                <a:schemeClr val="accent2"/>
              </a:solidFill>
              <a:latin typeface="Arial Black"/>
              <a:cs typeface="Aharon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b="1">
                <a:ea typeface="+mn-lt"/>
                <a:cs typeface="+mn-lt"/>
              </a:rPr>
              <a:t>Unterschiedlich gute Ausstattung</a:t>
            </a:r>
            <a:r>
              <a:rPr lang="de-DE">
                <a:ea typeface="+mn-lt"/>
                <a:cs typeface="+mn-lt"/>
              </a:rPr>
              <a:t> bei den Familien und den Lehrpersonen: </a:t>
            </a:r>
            <a:br>
              <a:rPr lang="de-DE">
                <a:ea typeface="+mn-lt"/>
                <a:cs typeface="+mn-lt"/>
              </a:rPr>
            </a:br>
            <a:r>
              <a:rPr lang="de-DE">
                <a:ea typeface="+mn-lt"/>
                <a:cs typeface="+mn-lt"/>
              </a:rPr>
              <a:t>betrifft Geräte sowie die Internetverbindung</a:t>
            </a:r>
            <a:endParaRPr lang="en-US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>
                <a:cs typeface="Arial"/>
              </a:rPr>
              <a:t>Fehlende </a:t>
            </a:r>
            <a:r>
              <a:rPr lang="de-DE" b="1">
                <a:cs typeface="Arial"/>
              </a:rPr>
              <a:t>digitale Kompetenzen</a:t>
            </a:r>
            <a:r>
              <a:rPr lang="de-DE">
                <a:cs typeface="Arial"/>
              </a:rPr>
              <a:t> werden </a:t>
            </a:r>
            <a:br>
              <a:rPr lang="de-DE">
                <a:cs typeface="Arial"/>
              </a:rPr>
            </a:br>
            <a:endParaRPr lang="de-DE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>
                <a:ea typeface="+mn-lt"/>
                <a:cs typeface="+mn-lt"/>
              </a:rPr>
              <a:t>10 Mitarbeiterinnen für Integration und pädagogische Mitarbeiterinnen haben sich freiwillig für Sozialdienste gemeldet</a:t>
            </a:r>
            <a:endParaRPr lang="de-DE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de-D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11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87E1A35-BA46-9B45-88CF-B3DA1F518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209" y="2714625"/>
            <a:ext cx="11171583" cy="1428750"/>
          </a:xfrm>
        </p:spPr>
        <p:txBody>
          <a:bodyPr/>
          <a:lstStyle/>
          <a:p>
            <a:r>
              <a:rPr lang="de-DE" sz="2800" dirty="0"/>
              <a:t>Danke Für die </a:t>
            </a:r>
            <a:r>
              <a:rPr lang="de-DE" sz="2800" dirty="0" err="1"/>
              <a:t>aufmerksamkeit</a:t>
            </a:r>
            <a:endParaRPr lang="de-DE" sz="2800" dirty="0"/>
          </a:p>
          <a:p>
            <a:r>
              <a:rPr lang="de-DE" sz="2800" dirty="0"/>
              <a:t>Grazie Per </a:t>
            </a:r>
            <a:r>
              <a:rPr lang="de-DE" sz="2800" dirty="0" err="1"/>
              <a:t>L‘Attenzione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r>
              <a:rPr lang="de-DE" sz="1600" dirty="0"/>
              <a:t>www.provinz.bz.it/coronavirus</a:t>
            </a:r>
          </a:p>
        </p:txBody>
      </p:sp>
    </p:spTree>
    <p:extLst>
      <p:ext uri="{BB962C8B-B14F-4D97-AF65-F5344CB8AC3E}">
        <p14:creationId xmlns:p14="http://schemas.microsoft.com/office/powerpoint/2010/main" val="278257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83E7D8E1-49F6-5F40-A084-706C5BB53641}"/>
              </a:ext>
            </a:extLst>
          </p:cNvPr>
          <p:cNvSpPr txBox="1">
            <a:spLocks/>
          </p:cNvSpPr>
          <p:nvPr/>
        </p:nvSpPr>
        <p:spPr>
          <a:xfrm>
            <a:off x="1077319" y="1112079"/>
            <a:ext cx="10342160" cy="1428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35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3200" dirty="0">
                <a:ea typeface="Tahoma" panose="020B0604030504040204" pitchFamily="34" charset="0"/>
                <a:cs typeface="Arial" panose="020B0604020202020204" pitchFamily="34" charset="0"/>
              </a:rPr>
              <a:t>Maßnahmen Der Deutschen Bildungsdirektion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6C6CE26-79D1-44E8-9C6E-422D6FECB40A}"/>
              </a:ext>
            </a:extLst>
          </p:cNvPr>
          <p:cNvSpPr txBox="1"/>
          <p:nvPr/>
        </p:nvSpPr>
        <p:spPr>
          <a:xfrm>
            <a:off x="504444" y="2588495"/>
            <a:ext cx="11183112" cy="39857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800" b="1" dirty="0">
                <a:solidFill>
                  <a:schemeClr val="accent2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BEREICH SCHULEN (1/2)</a:t>
            </a:r>
          </a:p>
          <a:p>
            <a:endParaRPr lang="de-DE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Kommunikation und Kooperation </a:t>
            </a:r>
            <a:r>
              <a:rPr lang="de-DE" dirty="0"/>
              <a:t>sind Credo, Angebote sind auf Familien + individuell abgestimmt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Grundschule: Eigens eingerichtete, kindgerechte Blogs auf verschiedenen Kanälen - </a:t>
            </a:r>
            <a:r>
              <a:rPr lang="de-DE" b="1" dirty="0"/>
              <a:t>über 300 Klassen </a:t>
            </a:r>
            <a:r>
              <a:rPr lang="de-DE" dirty="0"/>
              <a:t>nutzen dies bereits - </a:t>
            </a:r>
            <a:r>
              <a:rPr lang="de-DE" b="1" dirty="0"/>
              <a:t>730.000 Zugriffe </a:t>
            </a:r>
            <a:r>
              <a:rPr lang="de-DE" dirty="0"/>
              <a:t>auf Blogs</a:t>
            </a:r>
            <a:endParaRPr lang="de-DE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Mittel- und Oberschulen arbeiten mit </a:t>
            </a:r>
            <a:r>
              <a:rPr lang="de-DE" b="1" dirty="0"/>
              <a:t>Teams und Google Classroom </a:t>
            </a:r>
            <a:r>
              <a:rPr lang="de-DE" dirty="0"/>
              <a:t>– gutes Feedback </a:t>
            </a:r>
            <a:endParaRPr lang="de-DE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+mn-lt"/>
                <a:cs typeface="+mn-lt"/>
              </a:rPr>
              <a:t>Bildungsserver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b="1" dirty="0" err="1">
                <a:ea typeface="+mn-lt"/>
                <a:cs typeface="+mn-lt"/>
              </a:rPr>
              <a:t>blikk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dirty="0">
                <a:ea typeface="+mn-lt"/>
                <a:cs typeface="+mn-lt"/>
              </a:rPr>
              <a:t>erweist sich als solide Onlinedatenbank</a:t>
            </a:r>
            <a:endParaRPr lang="de-DE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cs typeface="Arial"/>
              </a:rPr>
              <a:t>Berufsbildung:</a:t>
            </a:r>
            <a:r>
              <a:rPr lang="de-DE" b="1" dirty="0">
                <a:cs typeface="Arial"/>
              </a:rPr>
              <a:t> Angebote auch für Lehrlinge</a:t>
            </a:r>
            <a:r>
              <a:rPr lang="de-DE" dirty="0">
                <a:cs typeface="Arial"/>
              </a:rPr>
              <a:t>, online-Unterricht und auch praktische Aufgaben</a:t>
            </a:r>
            <a:endParaRPr lang="de-DE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cs typeface="Arial"/>
              </a:rPr>
              <a:t>Musikschule: Begleitung der Schülerinnen und Schüler auf digitalem Weg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78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2B82B2-6055-40F2-8718-D4FDEFD13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418" y="1177310"/>
            <a:ext cx="11126548" cy="1428750"/>
          </a:xfrm>
        </p:spPr>
        <p:txBody>
          <a:bodyPr/>
          <a:lstStyle/>
          <a:p>
            <a:r>
              <a:rPr lang="de-DE" sz="3200" dirty="0">
                <a:ea typeface="Tahoma" panose="020B0604030504040204" pitchFamily="34" charset="0"/>
                <a:cs typeface="Arial" panose="020B0604020202020204" pitchFamily="34" charset="0"/>
              </a:rPr>
              <a:t>Maßnahmen Der Deutschen Bildungsdirektion</a:t>
            </a:r>
          </a:p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337412F-6CC3-42E5-BB18-B1516F6DDBAE}"/>
              </a:ext>
            </a:extLst>
          </p:cNvPr>
          <p:cNvSpPr/>
          <p:nvPr/>
        </p:nvSpPr>
        <p:spPr>
          <a:xfrm>
            <a:off x="552893" y="2537964"/>
            <a:ext cx="11387470" cy="372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chemeClr val="accent2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BEREICH SCHULEN (2/2)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Koordination soll verbessert werden: </a:t>
            </a:r>
            <a:r>
              <a:rPr lang="de-DE" b="1" dirty="0"/>
              <a:t>Ziel sind Wochenprogramme </a:t>
            </a:r>
            <a:r>
              <a:rPr lang="de-DE" dirty="0"/>
              <a:t>für Schülerinnen und Schüler oder Datenbanken - klare Übersicht zu Aufgaben, Zeitfenstern, Kommunikationswegen</a:t>
            </a:r>
            <a:endParaRPr lang="de-DE" dirty="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Telefonische Beratung </a:t>
            </a:r>
            <a:r>
              <a:rPr lang="de-DE" dirty="0"/>
              <a:t>für Lehrpersonen, Eltern und Schülerinnen und Schüler kommt gut an</a:t>
            </a:r>
            <a:endParaRPr lang="de-DE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cs typeface="Arial"/>
              </a:rPr>
              <a:t>Tipps und Hilfestellungen für Lehrpersonen durch "</a:t>
            </a:r>
            <a:r>
              <a:rPr lang="de-DE" b="1" dirty="0" err="1">
                <a:cs typeface="Arial"/>
              </a:rPr>
              <a:t>digi-coaches</a:t>
            </a:r>
            <a:r>
              <a:rPr lang="de-DE" dirty="0">
                <a:cs typeface="Arial"/>
              </a:rPr>
              <a:t>" und </a:t>
            </a:r>
            <a:r>
              <a:rPr lang="de-DE" b="1" dirty="0">
                <a:cs typeface="Arial"/>
              </a:rPr>
              <a:t>Fachleute </a:t>
            </a:r>
            <a:endParaRPr lang="de-DE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Feedbackschleifen werden von den Schulen bereits gemacht, zentrale Evaluation in Planung – </a:t>
            </a:r>
            <a:r>
              <a:rPr lang="de-DE" b="1" dirty="0"/>
              <a:t>Rückmeldung  als Wachstumsmotor und als Basis für zukünftige Entscheidungen </a:t>
            </a:r>
            <a:endParaRPr lang="de-DE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8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83E7D8E1-49F6-5F40-A084-706C5BB53641}"/>
              </a:ext>
            </a:extLst>
          </p:cNvPr>
          <p:cNvSpPr txBox="1">
            <a:spLocks/>
          </p:cNvSpPr>
          <p:nvPr/>
        </p:nvSpPr>
        <p:spPr>
          <a:xfrm>
            <a:off x="1077319" y="1112079"/>
            <a:ext cx="10342160" cy="1428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35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3200" dirty="0">
                <a:ea typeface="Tahoma" panose="020B0604030504040204" pitchFamily="34" charset="0"/>
                <a:cs typeface="Arial" panose="020B0604020202020204" pitchFamily="34" charset="0"/>
              </a:rPr>
              <a:t>Maßnahmen Der Deutschen Bildungsdirektion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FB7105-3D1A-4670-AC9F-8DE68AF128AF}"/>
              </a:ext>
            </a:extLst>
          </p:cNvPr>
          <p:cNvSpPr txBox="1"/>
          <p:nvPr/>
        </p:nvSpPr>
        <p:spPr>
          <a:xfrm>
            <a:off x="602488" y="2502065"/>
            <a:ext cx="11210284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chemeClr val="accent2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BEREICH KINDERGARTEN</a:t>
            </a:r>
          </a:p>
          <a:p>
            <a:pPr>
              <a:lnSpc>
                <a:spcPct val="150000"/>
              </a:lnSpc>
            </a:pPr>
            <a:endParaRPr lang="de-DE" sz="1500" b="1" dirty="0">
              <a:solidFill>
                <a:schemeClr val="accent2"/>
              </a:solidFill>
              <a:latin typeface="Arial Black" panose="020B0A04020102020204" pitchFamily="34" charset="0"/>
              <a:cs typeface="Aharoni" panose="020B0604020202020204" pitchFamily="2" charset="-79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Kommunikation mit dem Kindergartenkind: </a:t>
            </a:r>
            <a:r>
              <a:rPr lang="de-DE" dirty="0"/>
              <a:t>Videobotschaften und E-Mail mit Kindergartenpost, </a:t>
            </a:r>
            <a:r>
              <a:rPr lang="de-DE" sz="1400" dirty="0"/>
              <a:t>(aufbereitete Geschichten, Lieder, Spiele, Ideen zum kreativen Gestalten, Quiz, Rätsel, Experimente, Tagesimpulse und Fotos)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Elternkommunikation </a:t>
            </a:r>
            <a:r>
              <a:rPr lang="de-DE" sz="1400" dirty="0"/>
              <a:t>(E-Mail, Telefon, SMS: Newsletter, Elternbriefe, Übertritts- und Entwicklungsgespräche)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Plattform</a:t>
            </a:r>
            <a:r>
              <a:rPr lang="de-DE" dirty="0"/>
              <a:t> und </a:t>
            </a:r>
            <a:r>
              <a:rPr lang="de-DE" b="1" dirty="0"/>
              <a:t>Apps</a:t>
            </a:r>
            <a:r>
              <a:rPr lang="de-DE" dirty="0"/>
              <a:t> mit gesammelten Anregungen, praktischen Ideen und Lernimpulsen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Beratung</a:t>
            </a:r>
            <a:r>
              <a:rPr lang="de-DE" dirty="0"/>
              <a:t> und </a:t>
            </a:r>
            <a:r>
              <a:rPr lang="de-DE" b="1" dirty="0"/>
              <a:t>Begleitung</a:t>
            </a:r>
            <a:r>
              <a:rPr lang="de-DE" dirty="0"/>
              <a:t> von Kindern und Familien in herausfordernden Situationen über Leiterinnen und Integrationspersonal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Kontakte mit </a:t>
            </a:r>
            <a:r>
              <a:rPr lang="de-DE" b="1" dirty="0"/>
              <a:t>Netzwerkdiensten </a:t>
            </a:r>
            <a:r>
              <a:rPr lang="de-DE" sz="1400" dirty="0"/>
              <a:t>(Beratungsdiensten usw.)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dirty="0">
              <a:cs typeface="Arial"/>
            </a:endParaRPr>
          </a:p>
          <a:p>
            <a:endParaRPr lang="de-DE" dirty="0">
              <a:cs typeface="Arial"/>
            </a:endParaRPr>
          </a:p>
          <a:p>
            <a:pPr marL="342900" indent="-342900">
              <a:buAutoNum type="arabicPeriod"/>
            </a:pPr>
            <a:endParaRPr lang="de-DE" dirty="0">
              <a:cs typeface="Arial"/>
            </a:endParaRPr>
          </a:p>
          <a:p>
            <a:endParaRPr lang="de-D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10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83E7D8E1-49F6-5F40-A084-706C5BB53641}"/>
              </a:ext>
            </a:extLst>
          </p:cNvPr>
          <p:cNvSpPr txBox="1">
            <a:spLocks/>
          </p:cNvSpPr>
          <p:nvPr/>
        </p:nvSpPr>
        <p:spPr>
          <a:xfrm>
            <a:off x="1077319" y="1112079"/>
            <a:ext cx="10342160" cy="1428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35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3200">
                <a:latin typeface="Arial Black"/>
                <a:ea typeface="Tahoma"/>
                <a:cs typeface="Arial"/>
              </a:rPr>
              <a:t>MISURE DELLA DIREZIONE ISTRUZIONE E FORMAZIONE ITALIANA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70447-C52D-4E05-B57A-DBB19DE3A10C}"/>
              </a:ext>
            </a:extLst>
          </p:cNvPr>
          <p:cNvSpPr txBox="1"/>
          <p:nvPr/>
        </p:nvSpPr>
        <p:spPr>
          <a:xfrm>
            <a:off x="290946" y="2877128"/>
            <a:ext cx="89892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cap="all" err="1">
                <a:solidFill>
                  <a:srgbClr val="285653"/>
                </a:solidFill>
                <a:latin typeface="Arial"/>
                <a:ea typeface="Tahoma"/>
                <a:cs typeface="Arial"/>
              </a:rPr>
              <a:t>Dad</a:t>
            </a:r>
            <a:r>
              <a:rPr lang="it-IT" b="1" cap="all">
                <a:solidFill>
                  <a:srgbClr val="285653"/>
                </a:solidFill>
                <a:latin typeface="Arial"/>
                <a:ea typeface="Tahoma"/>
                <a:cs typeface="Arial"/>
              </a:rPr>
              <a:t>/1: </a:t>
            </a:r>
            <a:r>
              <a:rPr lang="it-IT" b="1" cap="all" err="1">
                <a:solidFill>
                  <a:srgbClr val="285653"/>
                </a:solidFill>
                <a:latin typeface="Arial"/>
                <a:ea typeface="Tahoma"/>
                <a:cs typeface="Arial"/>
              </a:rPr>
              <a:t>dIdattica</a:t>
            </a:r>
            <a:r>
              <a:rPr lang="it-IT" b="1" cap="all">
                <a:solidFill>
                  <a:srgbClr val="285653"/>
                </a:solidFill>
                <a:latin typeface="Arial"/>
                <a:ea typeface="Tahoma"/>
                <a:cs typeface="Arial"/>
              </a:rPr>
              <a:t> a distanza in Tutte le scuole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02C1C-AEAE-4D2B-A9F7-4F6656BC4EA3}"/>
              </a:ext>
            </a:extLst>
          </p:cNvPr>
          <p:cNvSpPr txBox="1"/>
          <p:nvPr/>
        </p:nvSpPr>
        <p:spPr>
          <a:xfrm>
            <a:off x="290946" y="3604489"/>
            <a:ext cx="71766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 cap="all">
                <a:solidFill>
                  <a:srgbClr val="285653"/>
                </a:solidFill>
                <a:latin typeface="Arial"/>
                <a:ea typeface="Tahoma"/>
                <a:cs typeface="Arial"/>
              </a:rPr>
              <a:t>Dad/2: 15.000 € per </a:t>
            </a:r>
            <a:r>
              <a:rPr lang="de-DE" b="1" cap="all" err="1">
                <a:solidFill>
                  <a:srgbClr val="285653"/>
                </a:solidFill>
                <a:latin typeface="Arial"/>
                <a:ea typeface="Tahoma"/>
                <a:cs typeface="Arial"/>
              </a:rPr>
              <a:t>scuola</a:t>
            </a:r>
            <a:r>
              <a:rPr lang="de-DE" b="1" cap="all">
                <a:solidFill>
                  <a:srgbClr val="285653"/>
                </a:solidFill>
                <a:latin typeface="Arial"/>
                <a:ea typeface="Tahoma"/>
                <a:cs typeface="Arial"/>
              </a:rPr>
              <a:t> per </a:t>
            </a:r>
            <a:r>
              <a:rPr lang="de-DE" b="1" cap="all" err="1">
                <a:solidFill>
                  <a:srgbClr val="285653"/>
                </a:solidFill>
                <a:latin typeface="Arial"/>
                <a:ea typeface="Tahoma"/>
                <a:cs typeface="Arial"/>
              </a:rPr>
              <a:t>devices</a:t>
            </a:r>
            <a:r>
              <a:rPr lang="de-DE" b="1" cap="all">
                <a:solidFill>
                  <a:srgbClr val="285653"/>
                </a:solidFill>
                <a:latin typeface="Arial"/>
                <a:ea typeface="Tahoma"/>
                <a:cs typeface="Arial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A397E-4CAD-43E7-A77E-E69BFD5DE505}"/>
              </a:ext>
            </a:extLst>
          </p:cNvPr>
          <p:cNvSpPr txBox="1"/>
          <p:nvPr/>
        </p:nvSpPr>
        <p:spPr>
          <a:xfrm>
            <a:off x="233219" y="4285672"/>
            <a:ext cx="58951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 cap="all" err="1">
                <a:solidFill>
                  <a:srgbClr val="285653"/>
                </a:solidFill>
                <a:latin typeface="Arial"/>
                <a:ea typeface="Tahoma"/>
                <a:cs typeface="Arial"/>
              </a:rPr>
              <a:t>DaD</a:t>
            </a:r>
            <a:r>
              <a:rPr lang="de-DE" b="1" cap="all">
                <a:solidFill>
                  <a:srgbClr val="285653"/>
                </a:solidFill>
                <a:latin typeface="Arial"/>
                <a:ea typeface="Tahoma"/>
                <a:cs typeface="Arial"/>
              </a:rPr>
              <a:t>/3: </a:t>
            </a:r>
            <a:r>
              <a:rPr lang="de-DE" b="1" cap="all" err="1">
                <a:solidFill>
                  <a:srgbClr val="285653"/>
                </a:solidFill>
                <a:latin typeface="Arial"/>
                <a:ea typeface="Tahoma"/>
                <a:cs typeface="Arial"/>
              </a:rPr>
              <a:t>Bisogni</a:t>
            </a:r>
            <a:r>
              <a:rPr lang="de-DE" b="1" cap="all">
                <a:solidFill>
                  <a:srgbClr val="285653"/>
                </a:solidFill>
                <a:latin typeface="Arial"/>
                <a:ea typeface="Tahoma"/>
                <a:cs typeface="Arial"/>
              </a:rPr>
              <a:t> </a:t>
            </a:r>
            <a:r>
              <a:rPr lang="de-DE" b="1" cap="all" err="1">
                <a:solidFill>
                  <a:srgbClr val="285653"/>
                </a:solidFill>
                <a:latin typeface="Arial"/>
                <a:ea typeface="Tahoma"/>
                <a:cs typeface="Arial"/>
              </a:rPr>
              <a:t>educativi</a:t>
            </a:r>
            <a:r>
              <a:rPr lang="de-DE" b="1" cap="all">
                <a:solidFill>
                  <a:srgbClr val="285653"/>
                </a:solidFill>
                <a:latin typeface="Arial"/>
                <a:ea typeface="Tahoma"/>
                <a:cs typeface="Arial"/>
              </a:rPr>
              <a:t> </a:t>
            </a:r>
            <a:r>
              <a:rPr lang="de-DE" b="1" cap="all" err="1">
                <a:solidFill>
                  <a:srgbClr val="285653"/>
                </a:solidFill>
                <a:latin typeface="Arial"/>
                <a:ea typeface="Tahoma"/>
                <a:cs typeface="Arial"/>
              </a:rPr>
              <a:t>speciali</a:t>
            </a:r>
            <a:endParaRPr lang="de-DE" b="1" cap="all">
              <a:solidFill>
                <a:srgbClr val="285653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7F2BC-E2FB-4134-A256-9391A6F59A1A}"/>
              </a:ext>
            </a:extLst>
          </p:cNvPr>
          <p:cNvSpPr txBox="1"/>
          <p:nvPr/>
        </p:nvSpPr>
        <p:spPr>
          <a:xfrm>
            <a:off x="290945" y="5059218"/>
            <a:ext cx="5791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 cap="all">
                <a:solidFill>
                  <a:srgbClr val="285653"/>
                </a:solidFill>
                <a:latin typeface="Arial"/>
                <a:ea typeface="Tahoma"/>
                <a:cs typeface="Arial"/>
              </a:rPr>
              <a:t>Dad/4: </a:t>
            </a:r>
            <a:r>
              <a:rPr lang="de-DE" b="1" cap="all" err="1">
                <a:solidFill>
                  <a:srgbClr val="285653"/>
                </a:solidFill>
                <a:latin typeface="Arial"/>
                <a:ea typeface="Tahoma"/>
                <a:cs typeface="Arial"/>
              </a:rPr>
              <a:t>formazione</a:t>
            </a:r>
            <a:r>
              <a:rPr lang="de-DE" b="1" cap="all">
                <a:solidFill>
                  <a:srgbClr val="285653"/>
                </a:solidFill>
                <a:latin typeface="Arial"/>
                <a:ea typeface="Tahoma"/>
                <a:cs typeface="Arial"/>
              </a:rPr>
              <a:t> </a:t>
            </a:r>
            <a:r>
              <a:rPr lang="de-DE" b="1" cap="all" err="1">
                <a:solidFill>
                  <a:srgbClr val="285653"/>
                </a:solidFill>
                <a:latin typeface="Arial"/>
                <a:ea typeface="Tahoma"/>
                <a:cs typeface="Arial"/>
              </a:rPr>
              <a:t>docenti</a:t>
            </a:r>
            <a:endParaRPr lang="de-DE" b="1" cap="all">
              <a:solidFill>
                <a:srgbClr val="285653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89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83E7D8E1-49F6-5F40-A084-706C5BB53641}"/>
              </a:ext>
            </a:extLst>
          </p:cNvPr>
          <p:cNvSpPr txBox="1">
            <a:spLocks/>
          </p:cNvSpPr>
          <p:nvPr/>
        </p:nvSpPr>
        <p:spPr>
          <a:xfrm>
            <a:off x="1077319" y="1112079"/>
            <a:ext cx="10342160" cy="1428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35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3200" dirty="0">
                <a:latin typeface="Arial Black"/>
                <a:ea typeface="Tahoma"/>
                <a:cs typeface="Arial"/>
              </a:rPr>
              <a:t>MISURE DELLA DIREZIONE ISTRUZIONE E FORMAZIONE ITALIANA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073F9-D819-4993-BFEE-16DA0469AA9F}"/>
              </a:ext>
            </a:extLst>
          </p:cNvPr>
          <p:cNvSpPr txBox="1"/>
          <p:nvPr/>
        </p:nvSpPr>
        <p:spPr>
          <a:xfrm>
            <a:off x="683491" y="2926594"/>
            <a:ext cx="6691745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285653"/>
                </a:solidFill>
              </a:rPr>
              <a:t>Oltre 22.500 studenti</a:t>
            </a:r>
            <a:endParaRPr lang="it-IT" dirty="0">
              <a:solidFill>
                <a:srgbClr val="285653"/>
              </a:solidFill>
              <a:cs typeface="Arial"/>
            </a:endParaRPr>
          </a:p>
          <a:p>
            <a:endParaRPr lang="it-IT" dirty="0">
              <a:solidFill>
                <a:srgbClr val="285653"/>
              </a:solidFill>
              <a:cs typeface="Arial"/>
            </a:endParaRPr>
          </a:p>
          <a:p>
            <a:r>
              <a:rPr lang="it-IT" dirty="0">
                <a:solidFill>
                  <a:srgbClr val="285653"/>
                </a:solidFill>
              </a:rPr>
              <a:t>Sito</a:t>
            </a:r>
            <a:r>
              <a:rPr lang="it-IT" b="1" dirty="0">
                <a:solidFill>
                  <a:srgbClr val="285653"/>
                </a:solidFill>
              </a:rPr>
              <a:t> Didattica e Formazione </a:t>
            </a:r>
            <a:r>
              <a:rPr lang="it-IT" dirty="0">
                <a:solidFill>
                  <a:srgbClr val="285653"/>
                </a:solidFill>
              </a:rPr>
              <a:t>docenti </a:t>
            </a:r>
            <a:r>
              <a:rPr lang="it-IT" b="1" dirty="0">
                <a:solidFill>
                  <a:srgbClr val="285653"/>
                </a:solidFill>
              </a:rPr>
              <a:t>(</a:t>
            </a:r>
            <a:r>
              <a:rPr lang="it-IT" b="1" dirty="0">
                <a:solidFill>
                  <a:srgbClr val="285653"/>
                </a:solidFill>
                <a:hlinkClick r:id="rId2"/>
              </a:rPr>
              <a:t>www.provincia.bz.it/didattica</a:t>
            </a:r>
            <a:r>
              <a:rPr lang="it-IT" b="1" dirty="0">
                <a:solidFill>
                  <a:srgbClr val="285653"/>
                </a:solidFill>
              </a:rPr>
              <a:t>) </a:t>
            </a:r>
            <a:r>
              <a:rPr lang="it-IT" dirty="0">
                <a:solidFill>
                  <a:srgbClr val="285653"/>
                </a:solidFill>
              </a:rPr>
              <a:t>anche per</a:t>
            </a:r>
            <a:r>
              <a:rPr lang="it-IT" b="1" dirty="0">
                <a:solidFill>
                  <a:srgbClr val="285653"/>
                </a:solidFill>
              </a:rPr>
              <a:t> scuola dell'infanzia. </a:t>
            </a:r>
            <a:endParaRPr lang="it-IT" b="1" dirty="0">
              <a:solidFill>
                <a:srgbClr val="285653"/>
              </a:solidFill>
              <a:cs typeface="Arial"/>
            </a:endParaRPr>
          </a:p>
          <a:p>
            <a:endParaRPr lang="it-IT" b="1" dirty="0">
              <a:solidFill>
                <a:srgbClr val="285653"/>
              </a:solidFill>
              <a:cs typeface="Arial"/>
            </a:endParaRPr>
          </a:p>
          <a:p>
            <a:r>
              <a:rPr lang="it-IT" b="1" dirty="0">
                <a:solidFill>
                  <a:srgbClr val="285653"/>
                </a:solidFill>
              </a:rPr>
              <a:t>Forum </a:t>
            </a:r>
            <a:r>
              <a:rPr lang="it-IT" dirty="0">
                <a:solidFill>
                  <a:srgbClr val="285653"/>
                </a:solidFill>
              </a:rPr>
              <a:t>di discussione per aspetti </a:t>
            </a:r>
            <a:r>
              <a:rPr lang="it-IT" b="1" dirty="0">
                <a:solidFill>
                  <a:srgbClr val="285653"/>
                </a:solidFill>
              </a:rPr>
              <a:t>tecnici</a:t>
            </a:r>
            <a:endParaRPr lang="it-IT" b="1" dirty="0">
              <a:solidFill>
                <a:srgbClr val="285653"/>
              </a:solidFill>
              <a:cs typeface="Arial"/>
            </a:endParaRPr>
          </a:p>
          <a:p>
            <a:r>
              <a:rPr lang="it-IT" b="1" dirty="0">
                <a:solidFill>
                  <a:srgbClr val="285653"/>
                </a:solidFill>
              </a:rPr>
              <a:t>Piattaforme </a:t>
            </a:r>
            <a:r>
              <a:rPr lang="it-IT" dirty="0">
                <a:solidFill>
                  <a:srgbClr val="285653"/>
                </a:solidFill>
              </a:rPr>
              <a:t>specifiche per </a:t>
            </a:r>
            <a:r>
              <a:rPr lang="it-IT" b="1" dirty="0">
                <a:solidFill>
                  <a:srgbClr val="285653"/>
                </a:solidFill>
              </a:rPr>
              <a:t>e-learning </a:t>
            </a:r>
            <a:r>
              <a:rPr lang="it-IT" dirty="0">
                <a:solidFill>
                  <a:srgbClr val="285653"/>
                </a:solidFill>
              </a:rPr>
              <a:t>(</a:t>
            </a:r>
            <a:r>
              <a:rPr lang="it-IT" dirty="0" err="1">
                <a:solidFill>
                  <a:srgbClr val="285653"/>
                </a:solidFill>
              </a:rPr>
              <a:t>Gsuites</a:t>
            </a:r>
            <a:r>
              <a:rPr lang="it-IT" dirty="0">
                <a:solidFill>
                  <a:srgbClr val="285653"/>
                </a:solidFill>
              </a:rPr>
              <a:t> e Campus </a:t>
            </a:r>
            <a:r>
              <a:rPr lang="it-IT" dirty="0" err="1">
                <a:solidFill>
                  <a:srgbClr val="285653"/>
                </a:solidFill>
              </a:rPr>
              <a:t>Fuss</a:t>
            </a:r>
            <a:r>
              <a:rPr lang="it-IT" dirty="0">
                <a:solidFill>
                  <a:srgbClr val="285653"/>
                </a:solidFill>
              </a:rPr>
              <a:t>) </a:t>
            </a:r>
            <a:endParaRPr lang="it-IT" dirty="0">
              <a:solidFill>
                <a:srgbClr val="285653"/>
              </a:solidFill>
              <a:cs typeface="Arial"/>
            </a:endParaRPr>
          </a:p>
          <a:p>
            <a:endParaRPr lang="it-IT" dirty="0">
              <a:solidFill>
                <a:srgbClr val="285653"/>
              </a:solidFill>
              <a:cs typeface="Arial"/>
            </a:endParaRPr>
          </a:p>
          <a:p>
            <a:r>
              <a:rPr lang="it-IT" b="1" dirty="0">
                <a:solidFill>
                  <a:srgbClr val="285653"/>
                </a:solidFill>
              </a:rPr>
              <a:t>Piattaforme </a:t>
            </a:r>
            <a:r>
              <a:rPr lang="it-IT" dirty="0">
                <a:solidFill>
                  <a:srgbClr val="285653"/>
                </a:solidFill>
              </a:rPr>
              <a:t>per</a:t>
            </a:r>
            <a:r>
              <a:rPr lang="it-IT" b="1" dirty="0">
                <a:solidFill>
                  <a:srgbClr val="285653"/>
                </a:solidFill>
              </a:rPr>
              <a:t> videochiamate </a:t>
            </a:r>
            <a:r>
              <a:rPr lang="it-IT" dirty="0">
                <a:solidFill>
                  <a:srgbClr val="285653"/>
                </a:solidFill>
              </a:rPr>
              <a:t>(Zoom, </a:t>
            </a:r>
            <a:r>
              <a:rPr lang="it-IT" dirty="0" err="1">
                <a:solidFill>
                  <a:srgbClr val="285653"/>
                </a:solidFill>
              </a:rPr>
              <a:t>Jitsi</a:t>
            </a:r>
            <a:r>
              <a:rPr lang="it-IT" dirty="0">
                <a:solidFill>
                  <a:srgbClr val="285653"/>
                </a:solidFill>
              </a:rPr>
              <a:t> </a:t>
            </a:r>
            <a:r>
              <a:rPr lang="it-IT" dirty="0" err="1">
                <a:solidFill>
                  <a:srgbClr val="285653"/>
                </a:solidFill>
              </a:rPr>
              <a:t>Meet</a:t>
            </a:r>
            <a:r>
              <a:rPr lang="it-IT" dirty="0">
                <a:solidFill>
                  <a:srgbClr val="285653"/>
                </a:solidFill>
              </a:rPr>
              <a:t>) </a:t>
            </a:r>
            <a:endParaRPr lang="it-IT" dirty="0">
              <a:solidFill>
                <a:srgbClr val="285653"/>
              </a:solidFill>
              <a:cs typeface="Arial"/>
            </a:endParaRPr>
          </a:p>
          <a:p>
            <a:endParaRPr lang="it-IT" dirty="0">
              <a:solidFill>
                <a:srgbClr val="285653"/>
              </a:solidFill>
              <a:cs typeface="Arial"/>
            </a:endParaRPr>
          </a:p>
          <a:p>
            <a:r>
              <a:rPr lang="it-IT" b="1" dirty="0">
                <a:solidFill>
                  <a:srgbClr val="285653"/>
                </a:solidFill>
              </a:rPr>
              <a:t>Streaming </a:t>
            </a:r>
            <a:r>
              <a:rPr lang="it-IT" dirty="0">
                <a:solidFill>
                  <a:srgbClr val="285653"/>
                </a:solidFill>
              </a:rPr>
              <a:t>con </a:t>
            </a:r>
            <a:r>
              <a:rPr lang="it-IT" dirty="0" err="1">
                <a:solidFill>
                  <a:srgbClr val="285653"/>
                </a:solidFill>
              </a:rPr>
              <a:t>Youtube</a:t>
            </a:r>
            <a:r>
              <a:rPr lang="it-IT" dirty="0">
                <a:solidFill>
                  <a:srgbClr val="285653"/>
                </a:solidFill>
              </a:rPr>
              <a:t> e podcast</a:t>
            </a:r>
            <a:endParaRPr lang="it-IT" dirty="0">
              <a:solidFill>
                <a:srgbClr val="285653"/>
              </a:solidFill>
              <a:cs typeface="Arial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BBEB4A3-6F4E-4E5D-8811-E8D7DEC4763D}"/>
              </a:ext>
            </a:extLst>
          </p:cNvPr>
          <p:cNvSpPr txBox="1"/>
          <p:nvPr/>
        </p:nvSpPr>
        <p:spPr>
          <a:xfrm>
            <a:off x="683491" y="2464929"/>
            <a:ext cx="926026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>
                <a:solidFill>
                  <a:srgbClr val="285653"/>
                </a:solidFill>
                <a:cs typeface="Arial"/>
              </a:rPr>
              <a:t>DAD/1: DIDATTICA A DISTANZA IN TUTTE LE SCUOLE</a:t>
            </a:r>
          </a:p>
        </p:txBody>
      </p:sp>
    </p:spTree>
    <p:extLst>
      <p:ext uri="{BB962C8B-B14F-4D97-AF65-F5344CB8AC3E}">
        <p14:creationId xmlns:p14="http://schemas.microsoft.com/office/powerpoint/2010/main" val="333249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83E7D8E1-49F6-5F40-A084-706C5BB53641}"/>
              </a:ext>
            </a:extLst>
          </p:cNvPr>
          <p:cNvSpPr txBox="1">
            <a:spLocks/>
          </p:cNvSpPr>
          <p:nvPr/>
        </p:nvSpPr>
        <p:spPr>
          <a:xfrm>
            <a:off x="1077319" y="1112079"/>
            <a:ext cx="10342160" cy="1428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35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3200" dirty="0">
                <a:latin typeface="Arial Black"/>
                <a:ea typeface="Tahoma"/>
                <a:cs typeface="Arial"/>
              </a:rPr>
              <a:t>MISURE DELLA DIREZIONE ISTRUZIONE E FORMAZIONE ITALIANA</a:t>
            </a:r>
            <a:endParaRPr lang="en-US" sz="3200" dirty="0"/>
          </a:p>
        </p:txBody>
      </p:sp>
      <p:pic>
        <p:nvPicPr>
          <p:cNvPr id="2" name="Immagine 2" descr="Immagine che contiene disegnando&#10;&#10;Descrizione generata con affidabilità molto elevata">
            <a:extLst>
              <a:ext uri="{FF2B5EF4-FFF2-40B4-BE49-F238E27FC236}">
                <a16:creationId xmlns:a16="http://schemas.microsoft.com/office/drawing/2014/main" id="{1D9DA383-FF98-4CB7-A1A1-AEC1C8578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2652967"/>
            <a:ext cx="6423804" cy="473765"/>
          </a:xfrm>
          <a:prstGeom prst="rect">
            <a:avLst/>
          </a:prstGeom>
        </p:spPr>
      </p:pic>
      <p:pic>
        <p:nvPicPr>
          <p:cNvPr id="8" name="Immagine 8" descr="Immagine che contiene disegnando&#10;&#10;Descrizione generata con affidabilità molto elevata">
            <a:extLst>
              <a:ext uri="{FF2B5EF4-FFF2-40B4-BE49-F238E27FC236}">
                <a16:creationId xmlns:a16="http://schemas.microsoft.com/office/drawing/2014/main" id="{A17DCF49-4562-4FFD-8773-379CC24B9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11" y="2652967"/>
            <a:ext cx="6078745" cy="473764"/>
          </a:xfrm>
          <a:prstGeom prst="rect">
            <a:avLst/>
          </a:prstGeom>
        </p:spPr>
      </p:pic>
      <p:pic>
        <p:nvPicPr>
          <p:cNvPr id="14" name="Immagine 14" descr="Immagine che contiene disegnando&#10;&#10;Descrizione generata con affidabilità molto elevata">
            <a:extLst>
              <a:ext uri="{FF2B5EF4-FFF2-40B4-BE49-F238E27FC236}">
                <a16:creationId xmlns:a16="http://schemas.microsoft.com/office/drawing/2014/main" id="{E5DA2BE9-5391-4FB9-914C-363BE7D92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1" y="5216874"/>
            <a:ext cx="6265652" cy="502519"/>
          </a:xfrm>
          <a:prstGeom prst="rect">
            <a:avLst/>
          </a:prstGeom>
        </p:spPr>
      </p:pic>
      <p:pic>
        <p:nvPicPr>
          <p:cNvPr id="16" name="Immagine 16" descr="Immagine che contiene cibo&#10;&#10;Descrizione generata con affidabilità molto elevata">
            <a:extLst>
              <a:ext uri="{FF2B5EF4-FFF2-40B4-BE49-F238E27FC236}">
                <a16:creationId xmlns:a16="http://schemas.microsoft.com/office/drawing/2014/main" id="{13F1B8D1-3AA2-4E44-9FA6-E1FA0F94F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51" y="5559682"/>
            <a:ext cx="6955766" cy="593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0F0D12-3D95-4F34-B3AB-67600A3DB518}"/>
              </a:ext>
            </a:extLst>
          </p:cNvPr>
          <p:cNvSpPr txBox="1"/>
          <p:nvPr/>
        </p:nvSpPr>
        <p:spPr>
          <a:xfrm>
            <a:off x="94673" y="3131127"/>
            <a:ext cx="56526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rgbClr val="285653"/>
                </a:solidFill>
              </a:rPr>
              <a:t>Fondi FESR </a:t>
            </a:r>
            <a:r>
              <a:rPr lang="it-IT" dirty="0">
                <a:solidFill>
                  <a:srgbClr val="285653"/>
                </a:solidFill>
              </a:rPr>
              <a:t>– Accordo con Ministero Istruzione </a:t>
            </a:r>
            <a:endParaRPr lang="it-IT" dirty="0">
              <a:solidFill>
                <a:srgbClr val="285653"/>
              </a:solidFill>
              <a:cs typeface="Arial"/>
            </a:endParaRPr>
          </a:p>
          <a:p>
            <a:r>
              <a:rPr lang="it-IT" dirty="0">
                <a:solidFill>
                  <a:srgbClr val="285653"/>
                </a:solidFill>
              </a:rPr>
              <a:t>Comodato d’uso </a:t>
            </a:r>
            <a:r>
              <a:rPr lang="it-IT" b="1" dirty="0">
                <a:solidFill>
                  <a:srgbClr val="285653"/>
                </a:solidFill>
              </a:rPr>
              <a:t>- </a:t>
            </a:r>
            <a:r>
              <a:rPr lang="it-IT" dirty="0">
                <a:solidFill>
                  <a:srgbClr val="285653"/>
                </a:solidFill>
              </a:rPr>
              <a:t>Distribuzione con </a:t>
            </a:r>
            <a:r>
              <a:rPr lang="it-IT" b="1" dirty="0">
                <a:solidFill>
                  <a:srgbClr val="285653"/>
                </a:solidFill>
              </a:rPr>
              <a:t>ANA</a:t>
            </a:r>
            <a:endParaRPr lang="it-IT" b="1" dirty="0">
              <a:solidFill>
                <a:srgbClr val="285653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CB085-0C59-44BD-BA05-0B2C43CC6A3F}"/>
              </a:ext>
            </a:extLst>
          </p:cNvPr>
          <p:cNvSpPr txBox="1"/>
          <p:nvPr/>
        </p:nvSpPr>
        <p:spPr>
          <a:xfrm>
            <a:off x="6410036" y="2981036"/>
            <a:ext cx="535247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285653"/>
                </a:solidFill>
              </a:rPr>
              <a:t>Iniziative e attività del</a:t>
            </a:r>
            <a:r>
              <a:rPr lang="it-IT" b="1">
                <a:solidFill>
                  <a:srgbClr val="285653"/>
                </a:solidFill>
              </a:rPr>
              <a:t> Servizio inclusione </a:t>
            </a:r>
            <a:r>
              <a:rPr lang="it-IT">
                <a:solidFill>
                  <a:srgbClr val="285653"/>
                </a:solidFill>
              </a:rPr>
              <a:t>a distanza </a:t>
            </a:r>
            <a:endParaRPr lang="it-IT">
              <a:solidFill>
                <a:srgbClr val="285653"/>
              </a:solidFill>
              <a:cs typeface="Arial" panose="020B0604020202020204"/>
            </a:endParaRPr>
          </a:p>
          <a:p>
            <a:r>
              <a:rPr lang="it-IT" b="1">
                <a:solidFill>
                  <a:srgbClr val="285653"/>
                </a:solidFill>
              </a:rPr>
              <a:t>Consulenza </a:t>
            </a:r>
            <a:r>
              <a:rPr lang="it-IT">
                <a:solidFill>
                  <a:srgbClr val="285653"/>
                </a:solidFill>
              </a:rPr>
              <a:t>a distanza con esperti </a:t>
            </a:r>
            <a:r>
              <a:rPr lang="it-IT" b="1">
                <a:solidFill>
                  <a:srgbClr val="285653"/>
                </a:solidFill>
              </a:rPr>
              <a:t>(ADHD e comportamento)</a:t>
            </a:r>
            <a:endParaRPr lang="it-IT" b="1">
              <a:solidFill>
                <a:srgbClr val="285653"/>
              </a:solidFill>
              <a:cs typeface="Arial"/>
            </a:endParaRPr>
          </a:p>
          <a:p>
            <a:r>
              <a:rPr lang="it-IT" b="1">
                <a:solidFill>
                  <a:srgbClr val="285653"/>
                </a:solidFill>
              </a:rPr>
              <a:t>Successo Formativo</a:t>
            </a:r>
            <a:r>
              <a:rPr lang="it-IT">
                <a:solidFill>
                  <a:srgbClr val="285653"/>
                </a:solidFill>
              </a:rPr>
              <a:t>: educatori a disposizione</a:t>
            </a:r>
            <a:endParaRPr lang="it-IT">
              <a:solidFill>
                <a:srgbClr val="285653"/>
              </a:solidFill>
              <a:cs typeface="Arial"/>
            </a:endParaRPr>
          </a:p>
          <a:p>
            <a:r>
              <a:rPr lang="it-IT">
                <a:solidFill>
                  <a:srgbClr val="285653"/>
                </a:solidFill>
              </a:rPr>
              <a:t>Sportello </a:t>
            </a:r>
            <a:r>
              <a:rPr lang="it-IT" b="1">
                <a:solidFill>
                  <a:srgbClr val="285653"/>
                </a:solidFill>
              </a:rPr>
              <a:t>Parliamone</a:t>
            </a:r>
            <a:r>
              <a:rPr lang="it-IT">
                <a:solidFill>
                  <a:srgbClr val="285653"/>
                </a:solidFill>
              </a:rPr>
              <a:t>: consulenza psicologica</a:t>
            </a:r>
            <a:endParaRPr lang="it-IT">
              <a:solidFill>
                <a:srgbClr val="28565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28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83E7D8E1-49F6-5F40-A084-706C5BB53641}"/>
              </a:ext>
            </a:extLst>
          </p:cNvPr>
          <p:cNvSpPr txBox="1">
            <a:spLocks/>
          </p:cNvSpPr>
          <p:nvPr/>
        </p:nvSpPr>
        <p:spPr>
          <a:xfrm>
            <a:off x="1077319" y="1112079"/>
            <a:ext cx="10342160" cy="1428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35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3200" dirty="0">
                <a:ea typeface="Tahoma" panose="020B0604030504040204" pitchFamily="34" charset="0"/>
                <a:cs typeface="Arial" panose="020B0604020202020204" pitchFamily="34" charset="0"/>
              </a:rPr>
              <a:t>Maßnahmen Der Ladinischen Bildungsdirektion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79B578-4D1B-4CE9-82E8-B77DF1A20121}"/>
              </a:ext>
            </a:extLst>
          </p:cNvPr>
          <p:cNvSpPr txBox="1"/>
          <p:nvPr/>
        </p:nvSpPr>
        <p:spPr>
          <a:xfrm>
            <a:off x="472568" y="2566467"/>
            <a:ext cx="10555300" cy="44268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 b="1">
                <a:solidFill>
                  <a:schemeClr val="accent2"/>
                </a:solidFill>
                <a:latin typeface="Arial Black"/>
                <a:ea typeface="+mn-lt"/>
                <a:cs typeface="+mn-lt"/>
              </a:rPr>
              <a:t>Überblick in Zahlen:</a:t>
            </a:r>
            <a:endParaRPr lang="en-US" sz="2400">
              <a:solidFill>
                <a:schemeClr val="accent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de-DE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de-DE" b="1">
                <a:ea typeface="+mn-lt"/>
                <a:cs typeface="+mn-lt"/>
              </a:rPr>
              <a:t>3120 Kinder und Jugendlich </a:t>
            </a:r>
            <a:r>
              <a:rPr lang="de-DE">
                <a:ea typeface="+mn-lt"/>
                <a:cs typeface="+mn-lt"/>
              </a:rPr>
              <a:t>in allen Bildungsstufen</a:t>
            </a:r>
            <a:endParaRPr lang="de-DE" b="1"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Arial,Sans-Serif"/>
              <a:buChar char="•"/>
            </a:pPr>
            <a:r>
              <a:rPr lang="de-DE">
                <a:ea typeface="+mn-lt"/>
                <a:cs typeface="+mn-lt"/>
              </a:rPr>
              <a:t>17 Kindergärten</a:t>
            </a:r>
          </a:p>
          <a:p>
            <a:pPr marL="800100" lvl="1" indent="-342900">
              <a:lnSpc>
                <a:spcPct val="150000"/>
              </a:lnSpc>
              <a:buFont typeface="Arial,Sans-Serif"/>
              <a:buChar char="•"/>
            </a:pPr>
            <a:r>
              <a:rPr lang="de-DE">
                <a:ea typeface="+mn-lt"/>
                <a:cs typeface="+mn-lt"/>
              </a:rPr>
              <a:t>15 Grundschulen</a:t>
            </a:r>
          </a:p>
          <a:p>
            <a:pPr marL="800100" lvl="1" indent="-342900">
              <a:lnSpc>
                <a:spcPct val="150000"/>
              </a:lnSpc>
              <a:buFont typeface="Arial,Sans-Serif"/>
              <a:buChar char="•"/>
            </a:pPr>
            <a:r>
              <a:rPr lang="de-DE">
                <a:ea typeface="+mn-lt"/>
                <a:cs typeface="+mn-lt"/>
              </a:rPr>
              <a:t>5 Mittelschulen</a:t>
            </a:r>
          </a:p>
          <a:p>
            <a:pPr marL="800100" lvl="1" indent="-342900">
              <a:lnSpc>
                <a:spcPct val="150000"/>
              </a:lnSpc>
              <a:buFont typeface="Arial,Sans-Serif"/>
              <a:buChar char="•"/>
            </a:pPr>
            <a:r>
              <a:rPr lang="de-DE">
                <a:ea typeface="+mn-lt"/>
                <a:cs typeface="+mn-lt"/>
              </a:rPr>
              <a:t>5 Oberschulen / 1 Landesberufsschule</a:t>
            </a:r>
          </a:p>
          <a:p>
            <a:pPr>
              <a:lnSpc>
                <a:spcPct val="150000"/>
              </a:lnSpc>
            </a:pPr>
            <a:endParaRPr lang="de-DE" b="1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de-DE">
                <a:ea typeface="+mn-lt"/>
                <a:cs typeface="+mn-lt"/>
              </a:rPr>
              <a:t>Insgesamt stabile Situation, von der alle Beteiligten </a:t>
            </a:r>
            <a:r>
              <a:rPr lang="de-DE" b="1">
                <a:ea typeface="+mn-lt"/>
                <a:cs typeface="+mn-lt"/>
              </a:rPr>
              <a:t>viel Neues lernen</a:t>
            </a:r>
            <a:r>
              <a:rPr lang="de-DE">
                <a:ea typeface="+mn-lt"/>
                <a:cs typeface="+mn-lt"/>
              </a:rPr>
              <a:t>!</a:t>
            </a:r>
            <a:endParaRPr lang="de-DE">
              <a:cs typeface="Arial" panose="020B0604020202020204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de-DE">
                <a:ea typeface="+mn-lt"/>
                <a:cs typeface="+mn-lt"/>
              </a:rPr>
              <a:t>Alle Bildungseinrichtungen haben sich gut </a:t>
            </a:r>
            <a:r>
              <a:rPr lang="de-DE" b="1">
                <a:ea typeface="+mn-lt"/>
                <a:cs typeface="+mn-lt"/>
              </a:rPr>
              <a:t>auf die neue Situation eingestellt</a:t>
            </a:r>
            <a:endParaRPr lang="de-DE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endParaRPr lang="de-D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94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83E7D8E1-49F6-5F40-A084-706C5BB53641}"/>
              </a:ext>
            </a:extLst>
          </p:cNvPr>
          <p:cNvSpPr txBox="1">
            <a:spLocks/>
          </p:cNvSpPr>
          <p:nvPr/>
        </p:nvSpPr>
        <p:spPr>
          <a:xfrm>
            <a:off x="1077319" y="1112079"/>
            <a:ext cx="10342160" cy="1428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35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3200">
                <a:ea typeface="Tahoma" panose="020B0604030504040204" pitchFamily="34" charset="0"/>
                <a:cs typeface="Arial" panose="020B0604020202020204" pitchFamily="34" charset="0"/>
              </a:rPr>
              <a:t>Maßnahmen Der Ladinischen Bildungsdirektion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79B578-4D1B-4CE9-82E8-B77DF1A20121}"/>
              </a:ext>
            </a:extLst>
          </p:cNvPr>
          <p:cNvSpPr txBox="1"/>
          <p:nvPr/>
        </p:nvSpPr>
        <p:spPr>
          <a:xfrm>
            <a:off x="472568" y="2566467"/>
            <a:ext cx="10555300" cy="37805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>
                <a:cs typeface="Arial"/>
              </a:rPr>
              <a:t>Wir profitieren von der </a:t>
            </a:r>
            <a:r>
              <a:rPr lang="de-DE" b="1">
                <a:cs typeface="Arial"/>
              </a:rPr>
              <a:t>sehr guten Ausstattung unserer Schulen </a:t>
            </a:r>
            <a:r>
              <a:rPr lang="de-DE">
                <a:cs typeface="Arial"/>
              </a:rPr>
              <a:t>im digitalen Bereich</a:t>
            </a:r>
            <a:endParaRPr lang="de-DE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>
                <a:cs typeface="Arial"/>
              </a:rPr>
              <a:t>Das </a:t>
            </a:r>
            <a:r>
              <a:rPr lang="de-DE" b="1">
                <a:cs typeface="Arial"/>
              </a:rPr>
              <a:t>elektronische Register </a:t>
            </a:r>
            <a:r>
              <a:rPr lang="de-DE">
                <a:cs typeface="Arial"/>
              </a:rPr>
              <a:t>wird von vielen Schulen (allen Oberschulen) verwendet</a:t>
            </a:r>
            <a:endParaRPr lang="en-US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>
                <a:cs typeface="Arial"/>
              </a:rPr>
              <a:t>Plattformen wie </a:t>
            </a:r>
            <a:r>
              <a:rPr lang="de-DE" b="1">
                <a:cs typeface="Arial"/>
              </a:rPr>
              <a:t>MS Teams, Moodle und Dropbox, Jitsi u.a. </a:t>
            </a:r>
            <a:r>
              <a:rPr lang="de-DE">
                <a:cs typeface="Arial"/>
              </a:rPr>
              <a:t>werden von Mittel- und Oberschulen verwendet für den Datenaustausch und für die Kommunikation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b="1">
                <a:cs typeface="Arial"/>
              </a:rPr>
              <a:t>In den Grundschulen </a:t>
            </a:r>
            <a:r>
              <a:rPr lang="de-DE">
                <a:cs typeface="Arial"/>
              </a:rPr>
              <a:t>wird hauptsächlich über Aufgaben und Arbeitsblätter gearbeitet, die zwischen Lehrpersonen und Familien hin- und hergeschickt werden. (</a:t>
            </a:r>
            <a:r>
              <a:rPr lang="de-DE">
                <a:ea typeface="+mn-lt"/>
                <a:cs typeface="+mn-lt"/>
              </a:rPr>
              <a:t>genutzte Plattformen </a:t>
            </a:r>
            <a:r>
              <a:rPr lang="de-DE" b="1">
                <a:ea typeface="+mn-lt"/>
                <a:cs typeface="+mn-lt"/>
              </a:rPr>
              <a:t>WeSchool, Anton)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b="1">
                <a:cs typeface="Arial"/>
              </a:rPr>
              <a:t>Kindergarten</a:t>
            </a:r>
            <a:r>
              <a:rPr lang="de-DE">
                <a:cs typeface="Arial"/>
              </a:rPr>
              <a:t>: Kommunikation zwischen Familie und Kindergarten über verschiedene Kanäle und Aufbereitung unterschiedlicher Angebote für die Familien</a:t>
            </a:r>
          </a:p>
        </p:txBody>
      </p:sp>
    </p:spTree>
    <p:extLst>
      <p:ext uri="{BB962C8B-B14F-4D97-AF65-F5344CB8AC3E}">
        <p14:creationId xmlns:p14="http://schemas.microsoft.com/office/powerpoint/2010/main" val="356854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PS_Corona">
      <a:dk1>
        <a:srgbClr val="000000"/>
      </a:dk1>
      <a:lt1>
        <a:srgbClr val="FFFFFF"/>
      </a:lt1>
      <a:dk2>
        <a:srgbClr val="C5D669"/>
      </a:dk2>
      <a:lt2>
        <a:srgbClr val="E7E6E6"/>
      </a:lt2>
      <a:accent1>
        <a:srgbClr val="445369"/>
      </a:accent1>
      <a:accent2>
        <a:srgbClr val="E63330"/>
      </a:accent2>
      <a:accent3>
        <a:srgbClr val="A5A5A5"/>
      </a:accent3>
      <a:accent4>
        <a:srgbClr val="285653"/>
      </a:accent4>
      <a:accent5>
        <a:srgbClr val="5B9BD5"/>
      </a:accent5>
      <a:accent6>
        <a:srgbClr val="6F2C46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2" id="{3E1276A2-DFA4-7B44-8A83-FB256C7A41A7}" vid="{E99A5548-F34D-BE46-8B13-69A50035FC3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19623B7C031124DA492969C1CDF1DDF" ma:contentTypeVersion="13" ma:contentTypeDescription="Creare un nuovo documento." ma:contentTypeScope="" ma:versionID="bd0d1926b2073d267a8c2dd716cd3efc">
  <xsd:schema xmlns:xsd="http://www.w3.org/2001/XMLSchema" xmlns:xs="http://www.w3.org/2001/XMLSchema" xmlns:p="http://schemas.microsoft.com/office/2006/metadata/properties" xmlns:ns3="e354ee86-c256-4ab3-ad47-ce95c404c5cc" xmlns:ns4="224bc6ba-e6a5-46c0-8f17-edce20516d6b" targetNamespace="http://schemas.microsoft.com/office/2006/metadata/properties" ma:root="true" ma:fieldsID="f8d67dba610e52112bf5ad85464cffe2" ns3:_="" ns4:_="">
    <xsd:import namespace="e354ee86-c256-4ab3-ad47-ce95c404c5cc"/>
    <xsd:import namespace="224bc6ba-e6a5-46c0-8f17-edce20516d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4ee86-c256-4ab3-ad47-ce95c404c5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bc6ba-e6a5-46c0-8f17-edce20516d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EA6F0F-2391-464C-8BF5-BF216535D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8234DA-4B18-4058-BF25-DCED73AB6809}">
  <ds:schemaRefs>
    <ds:schemaRef ds:uri="http://schemas.microsoft.com/office/infopath/2007/PartnerControls"/>
    <ds:schemaRef ds:uri="e354ee86-c256-4ab3-ad47-ce95c404c5cc"/>
    <ds:schemaRef ds:uri="http://purl.org/dc/elements/1.1/"/>
    <ds:schemaRef ds:uri="http://schemas.microsoft.com/office/2006/metadata/properties"/>
    <ds:schemaRef ds:uri="http://purl.org/dc/terms/"/>
    <ds:schemaRef ds:uri="224bc6ba-e6a5-46c0-8f17-edce20516d6b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787E80-CB7D-4063-98D3-AD3EEB1AB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54ee86-c256-4ab3-ad47-ce95c404c5cc"/>
    <ds:schemaRef ds:uri="224bc6ba-e6a5-46c0-8f17-edce20516d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334</Words>
  <Application>Microsoft Office PowerPoint</Application>
  <PresentationFormat>Breitbild</PresentationFormat>
  <Paragraphs>82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Arial,Sans-Serif</vt:lpstr>
      <vt:lpstr>Calibri</vt:lpstr>
      <vt:lpstr>Wingdings</vt:lpstr>
      <vt:lpstr>Office</vt:lpstr>
      <vt:lpstr>Pressekonferenz  Conferenza Stampa  Bozen/Bolzano, 06.04.2020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Wasserstoff – die Chance für Südtirol?</dc:title>
  <dc:subject/>
  <dc:creator>Peter Moelgg</dc:creator>
  <cp:keywords/>
  <dc:description/>
  <cp:lastModifiedBy>Holzer, Dominik</cp:lastModifiedBy>
  <cp:revision>192</cp:revision>
  <dcterms:created xsi:type="dcterms:W3CDTF">2020-02-16T14:22:19Z</dcterms:created>
  <dcterms:modified xsi:type="dcterms:W3CDTF">2020-04-06T14:09:21Z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0x010100519623B7C031124DA492969C1CDF1DDF</vt:lpwstr>
  </property>
</Properties>
</file>