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667" r:id="rId2"/>
    <p:sldMasterId id="2147483678" r:id="rId3"/>
    <p:sldMasterId id="2147483689" r:id="rId4"/>
    <p:sldMasterId id="2147483700" r:id="rId5"/>
  </p:sldMasterIdLst>
  <p:notesMasterIdLst>
    <p:notesMasterId r:id="rId12"/>
  </p:notesMasterIdLst>
  <p:handoutMasterIdLst>
    <p:handoutMasterId r:id="rId13"/>
  </p:handoutMasterIdLst>
  <p:sldIdLst>
    <p:sldId id="422" r:id="rId6"/>
    <p:sldId id="447" r:id="rId7"/>
    <p:sldId id="453" r:id="rId8"/>
    <p:sldId id="452" r:id="rId9"/>
    <p:sldId id="449" r:id="rId10"/>
    <p:sldId id="454" r:id="rId11"/>
  </p:sldIdLst>
  <p:sldSz cx="12192000" cy="6858000"/>
  <p:notesSz cx="6808788" cy="99409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6600"/>
    <a:srgbClr val="4F81BD"/>
    <a:srgbClr val="B9CDE5"/>
    <a:srgbClr val="E0E8F4"/>
    <a:srgbClr val="9AB7DA"/>
    <a:srgbClr val="ECF1F8"/>
    <a:srgbClr val="D8E3F0"/>
    <a:srgbClr val="2C5D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9" autoAdjust="0"/>
    <p:restoredTop sz="97263" autoAdjust="0"/>
  </p:normalViewPr>
  <p:slideViewPr>
    <p:cSldViewPr snapToGrid="0">
      <p:cViewPr>
        <p:scale>
          <a:sx n="100" d="100"/>
          <a:sy n="100" d="100"/>
        </p:scale>
        <p:origin x="-888" y="-312"/>
      </p:cViewPr>
      <p:guideLst>
        <p:guide orient="horz" pos="3794"/>
        <p:guide orient="horz" pos="722"/>
        <p:guide orient="horz"/>
        <p:guide pos="5133"/>
        <p:guide pos="925"/>
        <p:guide pos="76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34" y="-84"/>
      </p:cViewPr>
      <p:guideLst>
        <p:guide orient="horz" pos="3132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FA1E414-1E39-4B15-B703-AB510581AA9F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9" tIns="46539" rIns="93079" bIns="4653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5F015D1D-549C-41B4-B5CB-03A0F413CE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F9315E65-9114-497F-BACC-99140619ED1B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47713"/>
            <a:ext cx="662305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67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b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98" tIns="46950" rIns="93898" bIns="46950" numCol="1" anchor="b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7DE04759-8308-4F39-94F3-3269401C83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890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de-DE" sz="1400" smtClean="0">
              <a:solidFill>
                <a:schemeClr val="bg1"/>
              </a:solidFill>
            </a:endParaRPr>
          </a:p>
        </p:txBody>
      </p:sp>
      <p:sp>
        <p:nvSpPr>
          <p:cNvPr id="75779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6E4D805C-89B3-442E-B4CE-5D82D0164AA3}" type="slidenum">
              <a:rPr lang="de-DE" sz="1300">
                <a:solidFill>
                  <a:srgbClr val="000000"/>
                </a:solidFill>
              </a:rPr>
              <a:pPr algn="r" defTabSz="938213"/>
              <a:t>1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b="1" smtClean="0">
                <a:solidFill>
                  <a:srgbClr val="4F81BD"/>
                </a:solidFill>
              </a:rPr>
              <a:t>Klare Zuständigkeiten</a:t>
            </a:r>
            <a:r>
              <a:rPr lang="de-DE" sz="1600" smtClean="0"/>
              <a:t> und </a:t>
            </a:r>
            <a:r>
              <a:rPr lang="de-DE" sz="1600" b="1" smtClean="0">
                <a:solidFill>
                  <a:srgbClr val="4F81BD"/>
                </a:solidFill>
              </a:rPr>
              <a:t>durchgängige Hierarchien</a:t>
            </a:r>
            <a:r>
              <a:rPr lang="de-DE" sz="1600" smtClean="0"/>
              <a:t> in der Organisationsstruktur 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Trennung von </a:t>
            </a:r>
            <a:r>
              <a:rPr lang="de-DE" sz="1600" b="1" smtClean="0">
                <a:solidFill>
                  <a:srgbClr val="4F81BD"/>
                </a:solidFill>
              </a:rPr>
              <a:t>Strategischer Ausrichtung</a:t>
            </a:r>
            <a:r>
              <a:rPr lang="de-DE" sz="1600" smtClean="0"/>
              <a:t> (Landesregierung), </a:t>
            </a:r>
            <a:r>
              <a:rPr lang="de-DE" sz="1600" b="1" smtClean="0">
                <a:solidFill>
                  <a:srgbClr val="4F81BD"/>
                </a:solidFill>
              </a:rPr>
              <a:t>Governance</a:t>
            </a:r>
            <a:r>
              <a:rPr lang="de-DE" sz="1600" smtClean="0"/>
              <a:t> (Landesverwaltung) und </a:t>
            </a:r>
            <a:r>
              <a:rPr lang="de-DE" sz="1600" b="1" smtClean="0">
                <a:solidFill>
                  <a:srgbClr val="4F81BD"/>
                </a:solidFill>
              </a:rPr>
              <a:t>operativer Umsetzung</a:t>
            </a:r>
            <a:r>
              <a:rPr lang="de-DE" sz="1600" smtClean="0"/>
              <a:t> (Sanitätsbetrieb)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Stärkung der </a:t>
            </a:r>
            <a:r>
              <a:rPr lang="de-DE" sz="1600" b="1" smtClean="0">
                <a:solidFill>
                  <a:srgbClr val="4F81BD"/>
                </a:solidFill>
              </a:rPr>
              <a:t>wohnortnahen Gesundheitsversorgung</a:t>
            </a:r>
            <a:r>
              <a:rPr lang="de-DE" sz="1600" smtClean="0"/>
              <a:t> durch Gesundheitsbezirke 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Stärkere Vernetzung der Krankenhäuser: </a:t>
            </a:r>
            <a:r>
              <a:rPr lang="de-DE" sz="1600" b="1" smtClean="0">
                <a:solidFill>
                  <a:srgbClr val="4F81BD"/>
                </a:solidFill>
              </a:rPr>
              <a:t>Landesweites Netz</a:t>
            </a:r>
            <a:r>
              <a:rPr lang="de-DE" sz="1600" smtClean="0"/>
              <a:t> mit nahtlosen Übergängen zwischen den Strukturen (</a:t>
            </a:r>
            <a:r>
              <a:rPr lang="de-DE" sz="1600" b="1" smtClean="0">
                <a:solidFill>
                  <a:srgbClr val="4F81BD"/>
                </a:solidFill>
              </a:rPr>
              <a:t>OE klinische Führung</a:t>
            </a:r>
            <a:r>
              <a:rPr lang="de-DE" sz="1600" smtClean="0"/>
              <a:t>)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Vereinheitlichung und Verschlankung der Verwaltung zu </a:t>
            </a:r>
            <a:r>
              <a:rPr lang="de-DE" sz="1600" b="1" smtClean="0">
                <a:solidFill>
                  <a:srgbClr val="4F81BD"/>
                </a:solidFill>
              </a:rPr>
              <a:t>kundenorientierten Supportleistungen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b="1" smtClean="0">
                <a:solidFill>
                  <a:srgbClr val="4F81BD"/>
                </a:solidFill>
              </a:rPr>
              <a:t>Betriebsordnung</a:t>
            </a:r>
            <a:r>
              <a:rPr lang="de-DE" sz="1600" smtClean="0"/>
              <a:t> als Instrument zur operativen Führung des Sanitätsbetriebs</a:t>
            </a:r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77827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CFEEA8DF-6794-4584-8150-50590B0CBEEA}" type="slidenum">
              <a:rPr lang="de-DE" sz="1300">
                <a:solidFill>
                  <a:srgbClr val="000000"/>
                </a:solidFill>
              </a:rPr>
              <a:pPr algn="r" defTabSz="938213"/>
              <a:t>2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Grundsatz der </a:t>
            </a:r>
            <a:r>
              <a:rPr lang="de-DE" sz="1600" b="1" smtClean="0">
                <a:solidFill>
                  <a:srgbClr val="4F81BD"/>
                </a:solidFill>
              </a:rPr>
              <a:t>kollegialen Führung</a:t>
            </a:r>
            <a:r>
              <a:rPr lang="de-DE" sz="1600" smtClean="0"/>
              <a:t> der drei Berufsbereiche Ärzteschaft – Pflege – Verwaltung auf allen Ebenen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Erstmalige Festschreibung von </a:t>
            </a:r>
            <a:r>
              <a:rPr lang="de-DE" sz="1600" b="1" smtClean="0">
                <a:solidFill>
                  <a:srgbClr val="4F81BD"/>
                </a:solidFill>
              </a:rPr>
              <a:t>Betriebs- und Bezirksdirektion</a:t>
            </a:r>
            <a:r>
              <a:rPr lang="de-DE" sz="1600" smtClean="0"/>
              <a:t> als Gremien der kollegialen Führung</a:t>
            </a:r>
          </a:p>
          <a:p>
            <a:pPr marL="266700" indent="-266700" defTabSz="889000">
              <a:lnSpc>
                <a:spcPct val="90000"/>
              </a:lnSpc>
              <a:buFontTx/>
              <a:buChar char="•"/>
            </a:pPr>
            <a:r>
              <a:rPr lang="de-DE" sz="1600" b="1" smtClean="0">
                <a:solidFill>
                  <a:srgbClr val="4F81BD"/>
                </a:solidFill>
              </a:rPr>
              <a:t>Führungsgremium</a:t>
            </a:r>
            <a:r>
              <a:rPr lang="de-DE" sz="1600" smtClean="0"/>
              <a:t> zum innerbetrieblichen Abstimmung zwischen strategischer Führung (Betriebsdirektion) und operativer Verantwortung vor Ort (Gesundheitsbezirke) und zur gemeinsamen Ausarbeitung der Umsetzungsmaßnahmen</a:t>
            </a:r>
            <a:endParaRPr lang="en-US" sz="1600" smtClean="0"/>
          </a:p>
        </p:txBody>
      </p:sp>
      <p:sp>
        <p:nvSpPr>
          <p:cNvPr id="79875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53C24398-5108-473A-B10D-0E6EB4860BE6}" type="slidenum">
              <a:rPr lang="de-DE" sz="1300">
                <a:solidFill>
                  <a:srgbClr val="000000"/>
                </a:solidFill>
              </a:rPr>
              <a:pPr algn="r" defTabSz="938213"/>
              <a:t>3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00" indent="-1778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Miteinbeziehung und Stärkung der Verantwortung der verschiedenen Stakeholder:</a:t>
            </a:r>
          </a:p>
          <a:p>
            <a:pPr marL="622300" lvl="1" indent="-1905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Kollegium für die klinische Führung und Sanitätsrat als Gremien für die Beteiligung der </a:t>
            </a:r>
            <a:r>
              <a:rPr lang="de-DE" sz="1600" b="1" smtClean="0">
                <a:solidFill>
                  <a:srgbClr val="4F81BD"/>
                </a:solidFill>
              </a:rPr>
              <a:t>Gesundheitsfachberufe</a:t>
            </a:r>
            <a:r>
              <a:rPr lang="de-DE" sz="1600" smtClean="0"/>
              <a:t> und der </a:t>
            </a:r>
            <a:r>
              <a:rPr lang="de-DE" sz="1600" b="1" smtClean="0">
                <a:solidFill>
                  <a:srgbClr val="4F81BD"/>
                </a:solidFill>
              </a:rPr>
              <a:t>Mitarbeiter/innen</a:t>
            </a:r>
            <a:r>
              <a:rPr lang="de-DE" sz="1600" smtClean="0"/>
              <a:t> an strategischen Entscheidungen des Betriebs</a:t>
            </a:r>
          </a:p>
          <a:p>
            <a:pPr marL="622300" lvl="1" indent="-1905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Stärkung des Mitspracherechts der </a:t>
            </a:r>
            <a:r>
              <a:rPr lang="de-DE" sz="1600" b="1" smtClean="0">
                <a:solidFill>
                  <a:srgbClr val="4F81BD"/>
                </a:solidFill>
              </a:rPr>
              <a:t>Patienten/innen</a:t>
            </a:r>
            <a:r>
              <a:rPr lang="de-DE" sz="1600" smtClean="0"/>
              <a:t> im Landeskomitee für Gesundheitsplanung und durch verschiedene Formen der Beteiligung</a:t>
            </a:r>
          </a:p>
          <a:p>
            <a:pPr marL="622300" lvl="1" indent="-190500" defTabSz="889000">
              <a:lnSpc>
                <a:spcPct val="90000"/>
              </a:lnSpc>
              <a:buFontTx/>
              <a:buChar char="•"/>
            </a:pPr>
            <a:r>
              <a:rPr lang="de-DE" sz="1600" smtClean="0"/>
              <a:t>Miteinbeziehung der </a:t>
            </a:r>
            <a:r>
              <a:rPr lang="de-DE" sz="1600" b="1" smtClean="0">
                <a:solidFill>
                  <a:srgbClr val="4F81BD"/>
                </a:solidFill>
              </a:rPr>
              <a:t>politisch Verantwortlichen</a:t>
            </a:r>
            <a:r>
              <a:rPr lang="de-DE" sz="1600" smtClean="0"/>
              <a:t> auf Landesebene und vor Ort (Rat der Vorsitzenden der Bezirksgemeinschaften, Landeskomitee für Gesundheitsplanung)</a:t>
            </a:r>
          </a:p>
          <a:p>
            <a:pPr marL="177800" indent="-177800" defTabSz="889000" eaLnBrk="1" hangingPunct="1">
              <a:lnSpc>
                <a:spcPct val="90000"/>
              </a:lnSpc>
            </a:pPr>
            <a:endParaRPr lang="en-US" sz="1600" smtClean="0"/>
          </a:p>
        </p:txBody>
      </p:sp>
      <p:sp>
        <p:nvSpPr>
          <p:cNvPr id="81923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C05164D1-1232-486C-9D4E-F54CD597A200}" type="slidenum">
              <a:rPr lang="de-DE" sz="1300">
                <a:solidFill>
                  <a:srgbClr val="000000"/>
                </a:solidFill>
              </a:rPr>
              <a:pPr algn="r" defTabSz="938213"/>
              <a:t>4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/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83971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09346DD2-1280-4C25-8B1B-0BDA63BF649F}" type="slidenum">
              <a:rPr lang="de-DE" sz="1300">
                <a:solidFill>
                  <a:srgbClr val="000000"/>
                </a:solidFill>
              </a:rPr>
              <a:pPr algn="r" defTabSz="938213"/>
              <a:t>5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853" y="1006475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9075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FAFB-12B5-4BFB-9C58-6C75F4A2C3B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13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4013" y="28940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05BE-8926-4EB6-B8D2-3994F4FD3F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97EF-3EF7-4EFC-9415-FF2FD62DED2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0" y="1600200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800" y="1600200"/>
            <a:ext cx="4800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7BC1-197F-4FE8-972C-73D9E77A3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1D8D-DD3F-4CFA-89F1-70490AF7904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43993" y="1535113"/>
            <a:ext cx="47076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43993" y="2174875"/>
            <a:ext cx="47076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08800" y="1535113"/>
            <a:ext cx="4710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08800" y="2174875"/>
            <a:ext cx="4710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5E77-D05D-4084-B130-9AA9A5EAE02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5327D-BE94-4DF9-9F23-F3D3B50B02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DD8C0-1D88-4402-B7A7-6BB780896C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7054A-750E-4927-BD2A-33DC2AB18E3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AB86-2006-4938-BC35-8248F870C2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A693-475C-4FD6-9431-E4AFA69DF42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3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3" y="273050"/>
            <a:ext cx="56594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3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3281-4DF2-43BA-9F9B-158F0077A2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2966-1C5B-4C9C-A4EA-5FDC08DE7C0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E329-B685-4BFC-BBBD-2640560CF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762E-1C0B-4AB1-BDB9-B560A6B6678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D50F9-3BA6-4D80-A85A-69FE9B7F9A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F58C-164E-4B80-8B43-533D578C0830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74CC-BB62-42A9-8227-73E8DCCE1D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8609-CCF8-412D-B91B-30FEC889E7E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2"/>
          <p:cNvSpPr/>
          <p:nvPr userDrawn="1"/>
        </p:nvSpPr>
        <p:spPr>
          <a:xfrm>
            <a:off x="1803400" y="1531938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Ellipse 3"/>
          <p:cNvSpPr/>
          <p:nvPr userDrawn="1"/>
        </p:nvSpPr>
        <p:spPr>
          <a:xfrm>
            <a:off x="1803400" y="2486025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Ellipse 4"/>
          <p:cNvSpPr/>
          <p:nvPr userDrawn="1"/>
        </p:nvSpPr>
        <p:spPr>
          <a:xfrm>
            <a:off x="1803400" y="3441700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Ellipse 5"/>
          <p:cNvSpPr/>
          <p:nvPr userDrawn="1"/>
        </p:nvSpPr>
        <p:spPr>
          <a:xfrm>
            <a:off x="1804988" y="4460875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Ellipse 10"/>
          <p:cNvSpPr/>
          <p:nvPr userDrawn="1"/>
        </p:nvSpPr>
        <p:spPr>
          <a:xfrm>
            <a:off x="1804988" y="5364163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Rechteck 7"/>
          <p:cNvSpPr>
            <a:spLocks noChangeArrowheads="1"/>
          </p:cNvSpPr>
          <p:nvPr userDrawn="1"/>
        </p:nvSpPr>
        <p:spPr bwMode="auto">
          <a:xfrm rot="5400000">
            <a:off x="-2679700" y="2717800"/>
            <a:ext cx="6858000" cy="1447800"/>
          </a:xfrm>
          <a:prstGeom prst="rect">
            <a:avLst/>
          </a:prstGeom>
          <a:solidFill>
            <a:srgbClr val="CBD2DF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feld 8"/>
          <p:cNvSpPr txBox="1"/>
          <p:nvPr userDrawn="1"/>
        </p:nvSpPr>
        <p:spPr>
          <a:xfrm>
            <a:off x="14288" y="2684463"/>
            <a:ext cx="15097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625600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tift kompr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0175" y="5470525"/>
            <a:ext cx="11747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649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90DEC2D-9ACC-45B1-9EA7-F8727CF3BEBA}" type="datetime1">
              <a:rPr lang="de-DE" smtClean="0">
                <a:latin typeface="Century Gothic"/>
                <a:cs typeface="Century Gothic"/>
              </a:rPr>
              <a:pPr>
                <a:defRPr/>
              </a:pPr>
              <a:t>07.02.2017</a:t>
            </a:fld>
            <a:endParaRPr lang="de-DE" dirty="0">
              <a:latin typeface="Century Gothic"/>
              <a:cs typeface="Century Gothic"/>
            </a:endParaRP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777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F069C9D9-5798-4272-A98D-043EE2DFC73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98425"/>
            <a:ext cx="10515600" cy="1325563"/>
          </a:xfrm>
        </p:spPr>
        <p:txBody>
          <a:bodyPr/>
          <a:lstStyle>
            <a:lvl1pPr algn="r">
              <a:defRPr>
                <a:latin typeface="Century Gothic"/>
                <a:cs typeface="Century Gothic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 bwMode="auto">
          <a:xfrm>
            <a:off x="2794000" y="1635125"/>
            <a:ext cx="90805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 marL="685800" indent="-228600">
              <a:buClr>
                <a:schemeClr val="accent3">
                  <a:lumMod val="60000"/>
                  <a:lumOff val="40000"/>
                </a:schemeClr>
              </a:buClr>
              <a:buFont typeface="Symbol" charset="2"/>
              <a:buChar char="-"/>
              <a:defRPr>
                <a:latin typeface="Century Gothic"/>
                <a:cs typeface="Century Gothic"/>
              </a:defRPr>
            </a:lvl2pPr>
            <a:lvl3pPr marL="1143000" indent="-228600">
              <a:buFont typeface="Courier New"/>
              <a:buChar char="o"/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F404-3FD7-498C-A81F-8BD08CBF047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891FF6B2-8209-405E-9DAB-6D0E2A78E2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6D94A-30EF-4BC2-9CF1-D7639AA4F7E7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EE29-7129-4B02-8F34-14982FCD0E8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BE6B-FBFE-48AA-B892-198CBD0908BF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604A9-1382-42AE-BFA6-DF1D70DC5E4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31100-EE3E-466E-B923-3096382B5AD4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73E4-6C0D-4467-9FB9-3BAD753EE42A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5FB96-7220-4DD3-BF45-7B4361EDBE2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48D1-BC42-4866-8BBA-7F281C37201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8DF1-1B15-4873-AB9D-DC9B168AA8F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82B7-4EAA-4A18-874A-09076603BD3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3E7C-294C-42FF-ABF8-A1D32BA8520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2E97-C381-4136-994F-EEFA2B823DC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F2A9-68AA-4AD0-9993-52A98570AF94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4860-5005-45EA-BBE3-6E8B5B4BF37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7566-397D-44A5-8C3E-CD33C92BF02E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53C92-BDFC-4D47-B686-CD64561DCA6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F4C04-621B-49DE-9B30-88DDB89EB55A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1E45-18AA-46C3-9E59-F33683FCFC7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D1DF-DB72-49CF-92F4-A5A9349C809F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C97E-227D-47E7-9BE2-B0FAEF82D70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BE58-EE9B-4CF7-9892-E94B72665394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0291-7AE5-468F-A6D2-CD58141FAF6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0444-0578-41E1-9640-146D96AE058B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A36-4FA9-4393-A017-1DE9F2CF9C6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EB2D-AD7B-4B87-85FD-068ABBD25747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3820-693D-4E8B-BFD0-9606D69651E3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1DDF-5AD8-4C62-96B8-757377C139D4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BC6E-E3CA-4BDF-A3C9-D8805069539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0C61-12A0-4261-8E45-BC23EF1B96A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3087-B7AA-4BD7-95C0-71090422D95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 b="-92"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3E7D-D4A9-4BEC-AAF5-0943F6B150A8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1255-0E49-4A08-8D5B-BF4A9DDFDA5D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DBB6-DD0B-4D7A-A2A6-E145AB2F9B97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22E9-1320-4F50-B82E-3811F35A52C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8084-D720-4C2F-B2C0-F80A5172CC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733C-2D9C-478C-9215-12517E57A76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14BE-E4F4-4500-B2D5-5CF5D6CF9B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0042-6071-4648-962B-3D9BCC4EA54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2E89-9631-4F3E-9F08-83BE796757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2E69-2533-4C37-AD46-3361A55985A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58DF-2DC5-4B03-95E2-055D6DE5D7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95FD-4391-47D2-9727-FA76D98B3D7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C1B2-3A37-4126-B6D1-247C618367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1344-2CA6-4DFD-9989-57395C6F508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D705-576E-417E-A86A-423B7AAD90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0121-91BD-42E5-8294-A1A4E93D963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2ECF-B867-47DB-9461-BDC10A9FB5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8C9B-723C-49E1-AE1F-9B4E7B40ED1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3911-441F-46B9-BE70-5D4925A983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98536-AA84-4EA0-9C7B-81199DC8B7C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BF1-98E5-499B-AB88-44DA7E3995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1F26E-E956-4B2F-B7CC-798D7B5FD36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147D-A412-43A7-944E-01858DB516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9A10-F9B6-4F70-9C37-E24D5B2B2C1A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4C14-F17E-46A7-B772-58E94E3A54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625B-E669-4D5B-86F5-793922A8D46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B1980-7461-4A75-8A74-7FEA2CE78C07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8105-5093-47E7-BE1A-60F8DD1849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6181-913F-4428-AFE4-37EC25FD6F5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2300-390E-4A7E-99D7-2B5259C4C2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09B2-ABF9-4C7A-8A0E-8A7F7937EAF4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21A9-8F2D-486A-93DD-E645D5223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85D67-27B8-4EF5-A9C0-559EAA07685F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C301-3CEE-4F64-87C8-3C3FE8CC7A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95BBD-5C91-469B-BE91-B5F18F3EA07C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17FFD-CAF0-4538-9666-EA32DDCA05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6B36-4954-4AA0-9F10-E05BA3424B5D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99DA-1AB1-4E08-B03F-A91D815A72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18F8-2A52-49F7-AEA3-B62B13355D0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299F-F297-4970-AB42-02284CB7EB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l="208" t="6725" r="-208" b="13567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DAA3F-C6C3-4FAC-A75C-3B05B128469A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16957-919E-40A9-B096-45D10FA0AA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7F481-7DB2-4EBE-897D-57F66BF628A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0787D-EFB1-4DC1-A9F2-1BF32F497D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86BE7-7B01-429D-9E88-EC00048A727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C2FAF-2E31-4E95-AB4F-E7E97A7774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28CD-57C8-4471-BDE8-0D99D9010547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E796B-BD15-421E-A1BB-944551927F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1" y="781508"/>
            <a:ext cx="3973709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1" y="4032705"/>
            <a:ext cx="397370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 b="8"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0" y="200936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0C09-BE02-4DBA-A793-88D4094A3B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4AC4-D2E9-4D91-9D30-5C28BB16BE3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95438" y="7938"/>
            <a:ext cx="10167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24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699C9BAC-E11E-4970-B923-B945A0043BF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3C8272DD-6C16-4532-9B03-D4BD5DB4AE8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1033" name="Picture 9" descr="stift kompr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32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8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2150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Grafik 6"/>
          <p:cNvPicPr>
            <a:picLocks noChangeAspect="1"/>
          </p:cNvPicPr>
          <p:nvPr userDrawn="1"/>
        </p:nvPicPr>
        <p:blipFill>
          <a:blip r:embed="rId15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151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746C92C8-26E1-45D0-9168-DE9C761C6F3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37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21D140F-F5F0-4016-BAED-C4412DC21ED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6A4B0161-1F5A-43EF-881E-EC3E8924E7A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33802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60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77777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49EA2FD-2E90-447E-BBA7-91A0DE68B0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909F5C2B-D341-459B-B251-E21C928867A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46090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944C369-C9FA-478C-B04A-84D43D8F683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97EC358-5265-4FB8-8231-C7D7D4C44A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el 1"/>
          <p:cNvSpPr>
            <a:spLocks noGrp="1"/>
          </p:cNvSpPr>
          <p:nvPr>
            <p:ph type="ctrTitle" idx="4294967295"/>
          </p:nvPr>
        </p:nvSpPr>
        <p:spPr>
          <a:xfrm>
            <a:off x="4330700" y="2230438"/>
            <a:ext cx="7861300" cy="3516312"/>
          </a:xfrm>
        </p:spPr>
        <p:txBody>
          <a:bodyPr anchor="b"/>
          <a:lstStyle/>
          <a:p>
            <a:pPr algn="ctr" eaLnBrk="1" hangingPunct="1"/>
            <a:r>
              <a:rPr lang="de-DE" sz="2800" smtClean="0"/>
              <a:t>Gesundheitsversorgung Südtirol 2020</a:t>
            </a:r>
            <a:br>
              <a:rPr lang="de-DE" sz="2800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z="4800" smtClean="0"/>
              <a:t>Heute die Weichen </a:t>
            </a:r>
            <a:br>
              <a:rPr lang="de-DE" sz="4800" smtClean="0"/>
            </a:br>
            <a:r>
              <a:rPr lang="de-DE" sz="4800" smtClean="0"/>
              <a:t>für morgen stellen.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z="2800" smtClean="0"/>
              <a:t>Neuordnung des </a:t>
            </a:r>
            <a:br>
              <a:rPr lang="de-DE" sz="2800" smtClean="0"/>
            </a:br>
            <a:r>
              <a:rPr lang="de-DE" sz="2800" smtClean="0"/>
              <a:t>Landesgesundheitsdienstes</a:t>
            </a:r>
            <a:r>
              <a:rPr lang="de-DE" smtClean="0"/>
              <a:t/>
            </a:r>
            <a:br>
              <a:rPr lang="de-DE" smtClean="0"/>
            </a:br>
            <a:r>
              <a:rPr lang="de-DE" sz="2800" smtClean="0"/>
              <a:t/>
            </a:r>
            <a:br>
              <a:rPr lang="de-DE" sz="2800" smtClean="0"/>
            </a:br>
            <a:endParaRPr lang="de-DE" sz="2800" smtClean="0"/>
          </a:p>
        </p:txBody>
      </p:sp>
      <p:sp>
        <p:nvSpPr>
          <p:cNvPr id="72706" name="Untertitel 2"/>
          <p:cNvSpPr>
            <a:spLocks noGrp="1"/>
          </p:cNvSpPr>
          <p:nvPr>
            <p:ph type="subTitle" idx="4294967295"/>
          </p:nvPr>
        </p:nvSpPr>
        <p:spPr>
          <a:xfrm>
            <a:off x="4930775" y="5757863"/>
            <a:ext cx="7261225" cy="1100137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endParaRPr lang="de-DE" sz="2000" smtClean="0">
              <a:solidFill>
                <a:srgbClr val="777777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solidFill>
                  <a:srgbClr val="777777"/>
                </a:solidFill>
              </a:rPr>
              <a:t>Bozen, Februar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Rectangle 86"/>
          <p:cNvGrpSpPr>
            <a:grpSpLocks noGrp="1"/>
          </p:cNvGrpSpPr>
          <p:nvPr/>
        </p:nvGrpSpPr>
        <p:grpSpPr bwMode="auto">
          <a:xfrm>
            <a:off x="1474788" y="0"/>
            <a:ext cx="10717212" cy="1158875"/>
            <a:chOff x="933" y="0"/>
            <a:chExt cx="6751" cy="730"/>
          </a:xfrm>
        </p:grpSpPr>
        <p:pic>
          <p:nvPicPr>
            <p:cNvPr id="74758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3" y="0"/>
              <a:ext cx="6751" cy="7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4759" name="Text Box 2"/>
            <p:cNvSpPr txBox="1">
              <a:spLocks noChangeArrowheads="1"/>
            </p:cNvSpPr>
            <p:nvPr/>
          </p:nvSpPr>
          <p:spPr bwMode="auto">
            <a:xfrm>
              <a:off x="936" y="5"/>
              <a:ext cx="6744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Unser neuer Gesundheitsdienst</a:t>
              </a:r>
            </a:p>
          </p:txBody>
        </p:sp>
      </p:grp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811338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Ein Betrieb für das Land</a:t>
            </a: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7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44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Vereinheitlichte Abläufe.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Verschlankte Organisation.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Miteinander vernetzt. </a:t>
            </a: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5267325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Die Stärke des Miteinanders</a:t>
            </a:r>
          </a:p>
          <a:p>
            <a:pPr algn="ctr" defTabSz="889000">
              <a:defRPr/>
            </a:pPr>
            <a:endParaRPr lang="de-DE" sz="1400" b="1">
              <a:solidFill>
                <a:schemeClr val="bg1"/>
              </a:solidFill>
            </a:endParaRPr>
          </a:p>
          <a:p>
            <a:pPr algn="ctr" defTabSz="889000">
              <a:defRPr/>
            </a:pPr>
            <a:endParaRPr lang="de-DE" sz="3600" b="1">
              <a:solidFill>
                <a:schemeClr val="bg1"/>
              </a:solidFill>
            </a:endParaRPr>
          </a:p>
          <a:p>
            <a:pPr algn="ctr" defTabSz="889000">
              <a:lnSpc>
                <a:spcPct val="15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Kollegiale Führung als Grundlage einer klar strukturierten Organisation.</a:t>
            </a:r>
            <a:endParaRPr lang="de-DE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74756" name="Foliennummernplatzhalt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B1570F-85CA-4686-A22D-B7A98DBE662A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" name="Rechteck 6"/>
          <p:cNvSpPr>
            <a:spLocks noChangeArrowheads="1"/>
          </p:cNvSpPr>
          <p:nvPr/>
        </p:nvSpPr>
        <p:spPr bwMode="auto">
          <a:xfrm>
            <a:off x="8750300" y="186372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Gestaltung durch Mitsprache</a:t>
            </a: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de-DE" sz="9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de-DE" sz="5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Miteinbeziehung und Beteiligung: </a:t>
            </a: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fachlich fundiert, am Patienten ausgerichtet, subsidiär organisiert.</a:t>
            </a:r>
            <a:endParaRPr lang="de-DE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6815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6816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Ein Betrieb für das Land.</a:t>
              </a:r>
            </a:p>
          </p:txBody>
        </p:sp>
      </p:grpSp>
      <p:sp>
        <p:nvSpPr>
          <p:cNvPr id="76802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AF68619-D18B-4149-9EEA-E56D129BBAF1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2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6803" name="Rectangle 87"/>
          <p:cNvSpPr>
            <a:spLocks/>
          </p:cNvSpPr>
          <p:nvPr/>
        </p:nvSpPr>
        <p:spPr bwMode="auto">
          <a:xfrm>
            <a:off x="1752600" y="1600200"/>
            <a:ext cx="102600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 sz="2000">
              <a:latin typeface="Century Gothic" pitchFamily="34" charset="0"/>
            </a:endParaRPr>
          </a:p>
        </p:txBody>
      </p:sp>
      <p:sp>
        <p:nvSpPr>
          <p:cNvPr id="76804" name="Rechteck 119"/>
          <p:cNvSpPr>
            <a:spLocks noChangeArrowheads="1"/>
          </p:cNvSpPr>
          <p:nvPr/>
        </p:nvSpPr>
        <p:spPr bwMode="auto">
          <a:xfrm>
            <a:off x="2427288" y="4872038"/>
            <a:ext cx="4064000" cy="16113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5" name="Rechteck 119"/>
          <p:cNvSpPr>
            <a:spLocks noChangeArrowheads="1"/>
          </p:cNvSpPr>
          <p:nvPr/>
        </p:nvSpPr>
        <p:spPr bwMode="auto">
          <a:xfrm>
            <a:off x="2665413" y="5008563"/>
            <a:ext cx="3552825" cy="9223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6" name="Rechteck 119"/>
          <p:cNvSpPr>
            <a:spLocks noChangeArrowheads="1"/>
          </p:cNvSpPr>
          <p:nvPr/>
        </p:nvSpPr>
        <p:spPr bwMode="auto">
          <a:xfrm>
            <a:off x="2443163" y="1585913"/>
            <a:ext cx="40481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Landesregierung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7" name="Rechteck 119"/>
          <p:cNvSpPr>
            <a:spLocks noChangeArrowheads="1"/>
          </p:cNvSpPr>
          <p:nvPr/>
        </p:nvSpPr>
        <p:spPr bwMode="auto">
          <a:xfrm>
            <a:off x="2449513" y="2916238"/>
            <a:ext cx="4057650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Landesverwaltung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8" name="Rechteck 119"/>
          <p:cNvSpPr>
            <a:spLocks noChangeArrowheads="1"/>
          </p:cNvSpPr>
          <p:nvPr/>
        </p:nvSpPr>
        <p:spPr bwMode="auto">
          <a:xfrm>
            <a:off x="7278688" y="155416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Ausrichtung, Budget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09" name="Rechteck 119"/>
          <p:cNvSpPr>
            <a:spLocks noChangeArrowheads="1"/>
          </p:cNvSpPr>
          <p:nvPr/>
        </p:nvSpPr>
        <p:spPr bwMode="auto">
          <a:xfrm>
            <a:off x="7323138" y="29321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Governance, Planung, Steuerung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10" name="Rechteck 119"/>
          <p:cNvSpPr>
            <a:spLocks noChangeArrowheads="1"/>
          </p:cNvSpPr>
          <p:nvPr/>
        </p:nvSpPr>
        <p:spPr bwMode="auto">
          <a:xfrm>
            <a:off x="7281863" y="51673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Geschäftsführung, operative Umsetzung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6811" name="AutoShape 16"/>
          <p:cNvSpPr>
            <a:spLocks noChangeArrowheads="1"/>
          </p:cNvSpPr>
          <p:nvPr/>
        </p:nvSpPr>
        <p:spPr bwMode="auto">
          <a:xfrm>
            <a:off x="6934200" y="18859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6812" name="AutoShape 17"/>
          <p:cNvSpPr>
            <a:spLocks noChangeArrowheads="1"/>
          </p:cNvSpPr>
          <p:nvPr/>
        </p:nvSpPr>
        <p:spPr bwMode="auto">
          <a:xfrm>
            <a:off x="6950075" y="3216275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6813" name="Rechteck 119"/>
          <p:cNvSpPr>
            <a:spLocks noChangeArrowheads="1"/>
          </p:cNvSpPr>
          <p:nvPr/>
        </p:nvSpPr>
        <p:spPr bwMode="auto">
          <a:xfrm>
            <a:off x="2544763" y="4402138"/>
            <a:ext cx="3752850" cy="4746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000">
                <a:solidFill>
                  <a:schemeClr val="tx2"/>
                </a:solidFill>
                <a:latin typeface="Century Gothic" pitchFamily="34" charset="0"/>
              </a:rPr>
              <a:t>Südtiroler Sanitätsbetrieb</a:t>
            </a:r>
          </a:p>
        </p:txBody>
      </p:sp>
      <p:sp>
        <p:nvSpPr>
          <p:cNvPr id="76814" name="AutoShape 19"/>
          <p:cNvSpPr>
            <a:spLocks noChangeArrowheads="1"/>
          </p:cNvSpPr>
          <p:nvPr/>
        </p:nvSpPr>
        <p:spPr bwMode="auto">
          <a:xfrm>
            <a:off x="6978650" y="54927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8862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8863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Die Stärke des Miteinanders.</a:t>
              </a:r>
            </a:p>
          </p:txBody>
        </p:sp>
      </p:grpSp>
      <p:sp>
        <p:nvSpPr>
          <p:cNvPr id="78850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65BDEA2-B9C8-4AF1-BB4F-1D2B0086632D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3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8851" name="Rechteck 119"/>
          <p:cNvSpPr>
            <a:spLocks noChangeArrowheads="1"/>
          </p:cNvSpPr>
          <p:nvPr/>
        </p:nvSpPr>
        <p:spPr bwMode="auto">
          <a:xfrm>
            <a:off x="1922463" y="1528763"/>
            <a:ext cx="9864725" cy="4783137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360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8852" name="Rechteck 119"/>
          <p:cNvSpPr>
            <a:spLocks noChangeArrowheads="1"/>
          </p:cNvSpPr>
          <p:nvPr/>
        </p:nvSpPr>
        <p:spPr bwMode="auto">
          <a:xfrm>
            <a:off x="3798888" y="1770063"/>
            <a:ext cx="6210300" cy="23891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6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8853" name="Rechteck 115"/>
          <p:cNvSpPr>
            <a:spLocks noChangeArrowheads="1"/>
          </p:cNvSpPr>
          <p:nvPr/>
        </p:nvSpPr>
        <p:spPr bwMode="auto">
          <a:xfrm>
            <a:off x="9447213" y="49101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Bruneck </a:t>
            </a:r>
          </a:p>
        </p:txBody>
      </p:sp>
      <p:sp>
        <p:nvSpPr>
          <p:cNvPr id="78854" name="Rechteck 115"/>
          <p:cNvSpPr>
            <a:spLocks noChangeArrowheads="1"/>
          </p:cNvSpPr>
          <p:nvPr/>
        </p:nvSpPr>
        <p:spPr bwMode="auto">
          <a:xfrm>
            <a:off x="7138988" y="491648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Brixen </a:t>
            </a:r>
          </a:p>
        </p:txBody>
      </p:sp>
      <p:sp>
        <p:nvSpPr>
          <p:cNvPr id="78855" name="Rechteck 115"/>
          <p:cNvSpPr>
            <a:spLocks noChangeArrowheads="1"/>
          </p:cNvSpPr>
          <p:nvPr/>
        </p:nvSpPr>
        <p:spPr bwMode="auto">
          <a:xfrm>
            <a:off x="2459038" y="4932363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Bozen </a:t>
            </a:r>
          </a:p>
        </p:txBody>
      </p:sp>
      <p:sp>
        <p:nvSpPr>
          <p:cNvPr id="78856" name="Rechteck 115"/>
          <p:cNvSpPr>
            <a:spLocks noChangeArrowheads="1"/>
          </p:cNvSpPr>
          <p:nvPr/>
        </p:nvSpPr>
        <p:spPr bwMode="auto">
          <a:xfrm>
            <a:off x="4792663" y="49228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Bezirksdirektor/in Meran </a:t>
            </a:r>
          </a:p>
        </p:txBody>
      </p:sp>
      <p:sp>
        <p:nvSpPr>
          <p:cNvPr id="78857" name="Rechteck 115"/>
          <p:cNvSpPr>
            <a:spLocks noChangeArrowheads="1"/>
          </p:cNvSpPr>
          <p:nvPr/>
        </p:nvSpPr>
        <p:spPr bwMode="auto">
          <a:xfrm>
            <a:off x="2116138" y="3836988"/>
            <a:ext cx="1433512" cy="685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OE für die </a:t>
            </a:r>
          </a:p>
          <a:p>
            <a:pPr algn="ctr"/>
            <a:r>
              <a:rPr lang="de-DE" sz="1400">
                <a:latin typeface="Century Gothic" pitchFamily="34" charset="0"/>
              </a:rPr>
              <a:t>klinische Führung</a:t>
            </a:r>
          </a:p>
        </p:txBody>
      </p:sp>
      <p:sp>
        <p:nvSpPr>
          <p:cNvPr id="78858" name="Rechteck 105"/>
          <p:cNvSpPr>
            <a:spLocks noChangeArrowheads="1"/>
          </p:cNvSpPr>
          <p:nvPr/>
        </p:nvSpPr>
        <p:spPr bwMode="auto">
          <a:xfrm>
            <a:off x="6030913" y="2855913"/>
            <a:ext cx="1720850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Pflege-</a:t>
            </a:r>
          </a:p>
          <a:p>
            <a:pPr algn="ctr"/>
            <a:r>
              <a:rPr lang="de-DE" sz="1400">
                <a:latin typeface="Century Gothic" pitchFamily="34" charset="0"/>
              </a:rPr>
              <a:t>direktor/in</a:t>
            </a:r>
          </a:p>
        </p:txBody>
      </p:sp>
      <p:sp>
        <p:nvSpPr>
          <p:cNvPr id="78859" name="Rechteck 115"/>
          <p:cNvSpPr>
            <a:spLocks noChangeArrowheads="1"/>
          </p:cNvSpPr>
          <p:nvPr/>
        </p:nvSpPr>
        <p:spPr bwMode="auto">
          <a:xfrm>
            <a:off x="3975100" y="2865438"/>
            <a:ext cx="1782763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Sanitäts-direktor/in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78860" name="Rechteck 92"/>
          <p:cNvSpPr>
            <a:spLocks noChangeArrowheads="1"/>
          </p:cNvSpPr>
          <p:nvPr/>
        </p:nvSpPr>
        <p:spPr bwMode="auto">
          <a:xfrm>
            <a:off x="8024813" y="2855913"/>
            <a:ext cx="1800225" cy="6810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Verwaltungs-direktor/in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78861" name="Rechteck 116"/>
          <p:cNvSpPr>
            <a:spLocks noChangeArrowheads="1"/>
          </p:cNvSpPr>
          <p:nvPr/>
        </p:nvSpPr>
        <p:spPr bwMode="auto">
          <a:xfrm>
            <a:off x="5957888" y="1939925"/>
            <a:ext cx="1862137" cy="6477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600">
                <a:latin typeface="Century Gothic" pitchFamily="34" charset="0"/>
              </a:rPr>
              <a:t>General-direktor/in</a:t>
            </a:r>
            <a:endParaRPr lang="de-DE" sz="1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80912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0913" name="Text Box 2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Gestaltung durch Mitsprache.</a:t>
              </a:r>
            </a:p>
          </p:txBody>
        </p:sp>
      </p:grpSp>
      <p:sp>
        <p:nvSpPr>
          <p:cNvPr id="80898" name="Foliennummernplatzhalter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89CB0E-F731-4B93-A63A-498578BA91EA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80899" name="Rectangle 87"/>
          <p:cNvSpPr>
            <a:spLocks/>
          </p:cNvSpPr>
          <p:nvPr/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>
              <a:latin typeface="Century Gothic" pitchFamily="34" charset="0"/>
            </a:endParaRPr>
          </a:p>
        </p:txBody>
      </p:sp>
      <p:sp>
        <p:nvSpPr>
          <p:cNvPr id="80900" name="Rechteck 119"/>
          <p:cNvSpPr>
            <a:spLocks noChangeArrowheads="1"/>
          </p:cNvSpPr>
          <p:nvPr/>
        </p:nvSpPr>
        <p:spPr bwMode="auto">
          <a:xfrm>
            <a:off x="4789488" y="1395413"/>
            <a:ext cx="4064000" cy="18780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Führungsgremium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1" name="Rechteck 119"/>
          <p:cNvSpPr>
            <a:spLocks noChangeArrowheads="1"/>
          </p:cNvSpPr>
          <p:nvPr/>
        </p:nvSpPr>
        <p:spPr bwMode="auto">
          <a:xfrm>
            <a:off x="5046663" y="1627188"/>
            <a:ext cx="35528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Betriebsdirektion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2" name="Rechteck 119"/>
          <p:cNvSpPr>
            <a:spLocks noChangeArrowheads="1"/>
          </p:cNvSpPr>
          <p:nvPr/>
        </p:nvSpPr>
        <p:spPr bwMode="auto">
          <a:xfrm>
            <a:off x="18526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Gesundheitsfachberufe und Mitarbeiter/innen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3" name="Rechteck 119"/>
          <p:cNvSpPr>
            <a:spLocks noChangeArrowheads="1"/>
          </p:cNvSpPr>
          <p:nvPr/>
        </p:nvSpPr>
        <p:spPr bwMode="auto">
          <a:xfrm>
            <a:off x="530066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Patienten/Patientinnen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4" name="Rechteck 119"/>
          <p:cNvSpPr>
            <a:spLocks noChangeArrowheads="1"/>
          </p:cNvSpPr>
          <p:nvPr/>
        </p:nvSpPr>
        <p:spPr bwMode="auto">
          <a:xfrm>
            <a:off x="87487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Politisch Verantwortliche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5" name="AutoShape 12"/>
          <p:cNvSpPr>
            <a:spLocks noChangeArrowheads="1"/>
          </p:cNvSpPr>
          <p:nvPr/>
        </p:nvSpPr>
        <p:spPr bwMode="auto">
          <a:xfrm>
            <a:off x="3219450" y="53244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6" name="AutoShape 13"/>
          <p:cNvSpPr>
            <a:spLocks noChangeArrowheads="1"/>
          </p:cNvSpPr>
          <p:nvPr/>
        </p:nvSpPr>
        <p:spPr bwMode="auto">
          <a:xfrm>
            <a:off x="6664325" y="533082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7" name="AutoShape 14"/>
          <p:cNvSpPr>
            <a:spLocks noChangeArrowheads="1"/>
          </p:cNvSpPr>
          <p:nvPr/>
        </p:nvSpPr>
        <p:spPr bwMode="auto">
          <a:xfrm>
            <a:off x="10166350" y="53371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908" name="Rechteck 119"/>
          <p:cNvSpPr>
            <a:spLocks noChangeArrowheads="1"/>
          </p:cNvSpPr>
          <p:nvPr/>
        </p:nvSpPr>
        <p:spPr bwMode="auto">
          <a:xfrm>
            <a:off x="1849438" y="40973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Kollegium für die klinische Führung</a:t>
            </a:r>
          </a:p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Sanitätsrat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09" name="Rechteck 119"/>
          <p:cNvSpPr>
            <a:spLocks noChangeArrowheads="1"/>
          </p:cNvSpPr>
          <p:nvPr/>
        </p:nvSpPr>
        <p:spPr bwMode="auto">
          <a:xfrm>
            <a:off x="5256213" y="41227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Landeskomitee für Gesundheitsplanung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0910" name="Rechteck 119"/>
          <p:cNvSpPr>
            <a:spLocks noChangeArrowheads="1"/>
          </p:cNvSpPr>
          <p:nvPr/>
        </p:nvSpPr>
        <p:spPr bwMode="auto">
          <a:xfrm>
            <a:off x="8653463" y="4110038"/>
            <a:ext cx="326707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Landeskomitee für Gesundheitsplanung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Rat der Vorsitzenden der Bez.Gemeinschaften</a:t>
            </a:r>
          </a:p>
        </p:txBody>
      </p:sp>
      <p:sp>
        <p:nvSpPr>
          <p:cNvPr id="80911" name="AutoShape 23"/>
          <p:cNvSpPr>
            <a:spLocks noChangeArrowheads="1"/>
          </p:cNvSpPr>
          <p:nvPr/>
        </p:nvSpPr>
        <p:spPr bwMode="auto">
          <a:xfrm>
            <a:off x="3286125" y="3486150"/>
            <a:ext cx="7067550" cy="457200"/>
          </a:xfrm>
          <a:prstGeom prst="upArrow">
            <a:avLst>
              <a:gd name="adj1" fmla="val 498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82948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2949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Nächste Schritte.</a:t>
              </a:r>
            </a:p>
          </p:txBody>
        </p:sp>
      </p:grpSp>
      <p:sp>
        <p:nvSpPr>
          <p:cNvPr id="82946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E0FA0BA-5DA2-441A-9061-DAC1BEE915BB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5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82947" name="Rectangle 87"/>
          <p:cNvSpPr>
            <a:spLocks/>
          </p:cNvSpPr>
          <p:nvPr/>
        </p:nvSpPr>
        <p:spPr bwMode="auto">
          <a:xfrm>
            <a:off x="1752600" y="1600200"/>
            <a:ext cx="100980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Beschluss der Landesregierung erfolgt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Behandlung im IV. Gesetzgebungsausschuss des Landtages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Behandlung und Verabschiedung im Plenum des Südtiroler Landtages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nutzerdefiniertes Design">
  <a:themeElements>
    <a:clrScheme name="3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enutzerdefiniertes Design">
  <a:themeElements>
    <a:clrScheme name="4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</Words>
  <Application>Microsoft Macintosh PowerPoint</Application>
  <PresentationFormat>Benutzerdefiniert</PresentationFormat>
  <Paragraphs>110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24</vt:i4>
      </vt:variant>
      <vt:variant>
        <vt:lpstr>Folientitel</vt:lpstr>
      </vt:variant>
      <vt:variant>
        <vt:i4>6</vt:i4>
      </vt:variant>
    </vt:vector>
  </HeadingPairs>
  <TitlesOfParts>
    <vt:vector size="33" baseType="lpstr">
      <vt:lpstr>Arial</vt:lpstr>
      <vt:lpstr>Century Gothic</vt:lpstr>
      <vt:lpstr>Calibri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Gesundheitsversorgung Südtirol 2020  Heute die Weichen  für morgen stellen.  Neuordnung des  Landesgesundheitsdienstes  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 Consulting</dc:creator>
  <cp:lastModifiedBy>pb33005</cp:lastModifiedBy>
  <cp:revision>1205</cp:revision>
  <dcterms:created xsi:type="dcterms:W3CDTF">2016-09-09T07:42:28Z</dcterms:created>
  <dcterms:modified xsi:type="dcterms:W3CDTF">2017-02-07T07:42:27Z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575049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D7.0.2</vt:lpwstr>
  </property>
</Properties>
</file>