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018" r:id="rId2"/>
    <p:sldMasterId id="2147484139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709" r:id="rId6"/>
    <p:sldId id="710" r:id="rId7"/>
    <p:sldId id="708" r:id="rId8"/>
    <p:sldId id="711" r:id="rId9"/>
    <p:sldId id="712" r:id="rId10"/>
  </p:sldIdLst>
  <p:sldSz cx="12192000" cy="6858000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E16"/>
    <a:srgbClr val="808080"/>
    <a:srgbClr val="E1E3EF"/>
    <a:srgbClr val="FDFDF3"/>
    <a:srgbClr val="BD0000"/>
    <a:srgbClr val="C00000"/>
    <a:srgbClr val="FEFBF2"/>
    <a:srgbClr val="E50004"/>
    <a:srgbClr val="FF0505"/>
    <a:srgbClr val="C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4" autoAdjust="0"/>
    <p:restoredTop sz="93620" autoAdjust="0"/>
  </p:normalViewPr>
  <p:slideViewPr>
    <p:cSldViewPr>
      <p:cViewPr varScale="1">
        <p:scale>
          <a:sx n="36" d="100"/>
          <a:sy n="36" d="100"/>
        </p:scale>
        <p:origin x="72" y="316"/>
      </p:cViewPr>
      <p:guideLst>
        <p:guide orient="horz" pos="28"/>
        <p:guide pos="3840"/>
        <p:guide orient="horz" pos="2160"/>
        <p:guide orient="horz" pos="4292"/>
        <p:guide orient="horz" pos="2478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258" y="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3F4DC-C3FD-4D70-967E-9FC1D4F8383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7E0B-5F0B-4DD6-9BE6-84DC0D886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6EBF2769-6830-4D8F-8693-E7E3221BB50A}" type="datetimeFigureOut">
              <a:rPr lang="en-US" altLang="it-IT"/>
              <a:pPr>
                <a:defRPr/>
              </a:pPr>
              <a:t>4/16/2021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BA59-8B6C-46C1-9B61-97D544FB6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1" y="9440863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4AE6-4F9E-4740-B9F7-460B49588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FA2719C9-B1F4-42E1-A803-F4DEB8C723F7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A515D0-8089-4A54-895F-EB0B501D7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4B1725-910F-4D24-B0C9-BFC71B1703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A279CE0-2D42-4112-A6A4-D117C61A36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09167BC-BF66-4CAB-A8FB-B8C644E9A5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6"/>
            <a:ext cx="54498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B4153E-E636-4FEB-9C1A-F938C60230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DFCC67-9D38-4240-AA52-72F30CE7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0A3F7568-3C7E-4C54-A44D-346FD24CF73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DF5E-DE5E-AC46-9CF8-E3341C03B4E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80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DF5E-DE5E-AC46-9CF8-E3341C03B4E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70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DF5E-DE5E-AC46-9CF8-E3341C03B4E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08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DF5E-DE5E-AC46-9CF8-E3341C03B4E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80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DF5E-DE5E-AC46-9CF8-E3341C03B4E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88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DF5E-DE5E-AC46-9CF8-E3341C03B4E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42BE4AD-B955-456A-9748-32B067D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1B5E580-615B-4A4B-9DC2-5EB3BB841EEA}"/>
              </a:ext>
            </a:extLst>
          </p:cNvPr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D3E7E5A-1908-4CEB-B2BF-ABDC58761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63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08DE3-0EC8-8E43-8396-A01F7EED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E82AA-3B8E-0F4A-9909-F216DF22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8FD8C9-D416-DE4C-AE9B-FE9AAC57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1089B8-AF06-6E41-9113-3251EE3B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E6895A-270B-EB4E-A5B2-FB6790AE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63037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E9199-7C9B-0B4D-9542-D99F5D0A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B4BD6F-43EE-8142-A1B8-B45CDA73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177D34-A14C-BE4B-9BD1-041D82E7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DE56C-54B4-6F42-B3C8-210A4F65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2A01A3-93AE-7047-9F69-DA0E2C94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88638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BCBD8-8089-234E-B168-9F6AF62A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23BAFB-3473-F746-8A9E-89576A8EE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D25952-7CF4-5B46-91D7-6C798B8DD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8C876B-D791-CA4C-AF86-0678D0D8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C9C09F-B6A4-024C-89E2-62A8A0BE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96FDDA-2D6E-7041-A0D2-DFF64081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425632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A2735-DC0D-4243-B5C8-098C2241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BB8420-3230-7A42-A2F1-CCFC7D1A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47D991-99A1-CC44-B1A9-8B64D60CE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65D4E1-AB0F-4D4C-91FC-F54408953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76F620-E4A6-0745-ABE7-03A4A9DD1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9736DD0-6D62-0B41-A3BD-1E8EA9F5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99F760-E987-6243-BE15-6EBCDBEF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B28074-E861-B240-9425-EB0494BA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369954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CCC78-70B8-7341-81BA-149CF94D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C0DAF0-3044-4847-AA6D-01B11A59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1A6530-A7F5-F142-87D3-4893A7D2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EFEC8C-293E-DD48-A03F-9B32ECF0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125531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4EB42B-C829-3340-9A88-A17EC129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0BB204-B790-A64B-A8EF-120A87AA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52CC8F-237D-194E-B72F-68FDC1A4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106624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77EAA-9EE3-BC4A-A004-0727DF03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DF2BB6-C220-6949-BFE6-4FE7F48C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5D4991-417F-DB4A-903B-A454E6489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BD0CC2-8803-FF49-B560-937F5DD0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95212-4832-6144-8552-DC612F8E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E29313-B848-4541-AFAB-925ED367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313284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DD325-F866-C242-B657-E402F7E1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FF0261-7A9F-E44C-A19E-564DC1171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8EAD5A-9CAE-0C41-820B-66FA987DE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A50FDF-1E5A-A64A-9E47-2024DED6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2580D3-E538-FF41-A56F-B8CD08B7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2C878D-9FF2-8F4E-888E-F6212A07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00611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115C3-EBE2-B145-A8C5-E85EC581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62BFAA-30A0-F64A-B2E3-9A889F4B5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703FD1-CE71-EA4F-A4FA-8A606EE4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A584FE-E94F-E44D-9DC3-5267961D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A12FA-5E6A-994C-807D-18BB7FB3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87470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49E95E8-A7D8-384B-B4C9-02059F64C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602D53-AE52-C649-B347-9BCD9F388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070C5-7832-234A-B7E1-A7D4A953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AD2719-50AE-1D4C-A9E6-58705009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6662F-DDB5-6C4C-82CC-EC0E8BD9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118186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AD8B9A57-E7A9-4CC6-8863-1A18E0C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F7B40B-017B-4F36-A7D0-A840CFF4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6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7C08B6EB-3B76-4C48-97F0-57633469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DED6D99-777B-49C4-8B54-2E30647A18AB}"/>
              </a:ext>
            </a:extLst>
          </p:cNvPr>
          <p:cNvSpPr/>
          <p:nvPr userDrawn="1"/>
        </p:nvSpPr>
        <p:spPr>
          <a:xfrm>
            <a:off x="-240704" y="-99392"/>
            <a:ext cx="12529392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7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A2D888-35E4-4CF1-B6C8-6811DD3C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DBC-3CAB-4CFA-A917-CD65D7A862C8}" type="datetimeFigureOut">
              <a:rPr lang="de-DE" smtClean="0"/>
              <a:t>16.04.2021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60842-B855-4971-8C95-D9B0DE9E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B6315B-3120-4814-BC47-CAA63F92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8E59-D681-4DE1-BAB0-3BD49D1192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08DE3-0EC8-8E43-8396-A01F7EED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E82AA-3B8E-0F4A-9909-F216DF22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8FD8C9-D416-DE4C-AE9B-FE9AAC57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1089B8-AF06-6E41-9113-3251EE3B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E6895A-270B-EB4E-A5B2-FB6790AE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150706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9DF-2DAF-4F63-BF3A-D6FEEC0A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B91B-0B21-431E-B33E-3054A29EE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4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B9042-6285-9446-94F4-3C11F63C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D7E202-FCCE-1241-BD8D-4594AF1D8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06B124-C091-8944-8714-02E1AFF7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B1F70C-502D-E841-BD13-D76D573B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E3452B-28BD-9046-AAAE-38A4D8AD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46133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89C9EA-458E-4291-B750-73E689E1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736CD-4D1D-4D76-B7E4-F2118A34DD4A}"/>
              </a:ext>
            </a:extLst>
          </p:cNvPr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7" r:id="rId6"/>
    <p:sldLayoutId id="2147484138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93FE85-D313-944A-823A-0086E357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8FAAD8-A972-1C48-AA51-77C228EA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1BE01-3F9D-DF45-897D-DEBCDBE09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010A-3219-E443-B3C5-6885A586524D}" type="datetimeFigureOut">
              <a:rPr lang="de-IT" smtClean="0"/>
              <a:t>04/16/2021</a:t>
            </a:fld>
            <a:endParaRPr lang="de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3036E-523F-5044-9BFA-523BA4C26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ACCC05-5DC0-EF41-807F-99C52B8D0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A673B-55EC-EC45-B67E-1FFDAE55BF9B}" type="slidenum">
              <a:rPr lang="de-IT" smtClean="0"/>
              <a:t>‹Nr.›</a:t>
            </a:fld>
            <a:endParaRPr lang="de-IT"/>
          </a:p>
        </p:txBody>
      </p:sp>
    </p:spTree>
    <p:extLst>
      <p:ext uri="{BB962C8B-B14F-4D97-AF65-F5344CB8AC3E}">
        <p14:creationId xmlns:p14="http://schemas.microsoft.com/office/powerpoint/2010/main" val="261160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9D05712-E8B6-BC4A-B659-C15386F4A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07" y="474650"/>
            <a:ext cx="4387385" cy="10179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133117-91E5-B849-ACD1-84E3ABDE1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36871"/>
            <a:ext cx="12213771" cy="6894870"/>
          </a:xfrm>
          <a:prstGeom prst="rect">
            <a:avLst/>
          </a:prstGeom>
        </p:spPr>
      </p:pic>
      <p:sp>
        <p:nvSpPr>
          <p:cNvPr id="4" name="Textfeld 4">
            <a:extLst>
              <a:ext uri="{FF2B5EF4-FFF2-40B4-BE49-F238E27FC236}">
                <a16:creationId xmlns:a16="http://schemas.microsoft.com/office/drawing/2014/main" id="{7BADB43D-F0EB-4A46-B3B5-5CF3B949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7232"/>
            <a:ext cx="87602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725"/>
            <a:r>
              <a:rPr lang="de-DE" altLang="de-DE" sz="3200" dirty="0">
                <a:solidFill>
                  <a:schemeClr val="bg1"/>
                </a:solidFill>
              </a:rPr>
              <a:t>Neustart Kultur</a:t>
            </a:r>
          </a:p>
          <a:p>
            <a:pPr marL="720725"/>
            <a:r>
              <a:rPr lang="de-DE" altLang="de-DE" sz="3200" b="1" dirty="0">
                <a:solidFill>
                  <a:schemeClr val="bg1"/>
                </a:solidFill>
              </a:rPr>
              <a:t>Maßnahmenpaket 2021</a:t>
            </a:r>
          </a:p>
        </p:txBody>
      </p:sp>
    </p:spTree>
    <p:extLst>
      <p:ext uri="{BB962C8B-B14F-4D97-AF65-F5344CB8AC3E}">
        <p14:creationId xmlns:p14="http://schemas.microsoft.com/office/powerpoint/2010/main" val="31598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2D2E1AF-1109-B542-B3BB-979B423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825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ECC82-9424-A04D-AC29-2B923C47C33B}"/>
              </a:ext>
            </a:extLst>
          </p:cNvPr>
          <p:cNvSpPr txBox="1"/>
          <p:nvPr/>
        </p:nvSpPr>
        <p:spPr>
          <a:xfrm>
            <a:off x="488612" y="411828"/>
            <a:ext cx="935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it-IT" sz="4000" b="1" dirty="0">
                <a:solidFill>
                  <a:schemeClr val="bg1"/>
                </a:solidFill>
                <a:latin typeface="+mj-lt"/>
                <a:cs typeface="Open Sans" panose="020B0606030504020204" pitchFamily="34" charset="0"/>
              </a:rPr>
              <a:t>Kulturmaßnahmenpaket 2021</a:t>
            </a:r>
          </a:p>
          <a:p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FABE18-4897-4F4A-8E5B-888B5C98E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68106" y="5870482"/>
            <a:ext cx="2618726" cy="723915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B4161A78-7950-4D8C-A98F-67D3B9B3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88" y="1844824"/>
            <a:ext cx="11382424" cy="377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b="1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Das Programm Neustart Kultur enthält 5 Maßnahmenschienen: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Förderung</a:t>
            </a:r>
            <a:r>
              <a:rPr lang="de-DE" altLang="it-IT" sz="2000" b="1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für Kunstschaffende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Einnahmeverluste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Initiativen zur Wiederaufnahme kultureller Tätigkeiten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Pandemiebedingte Investitionsförderung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Unterstützung des kulturellen Ehrenamtes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b="1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Gesamtbudget: 9 Millionen Euro</a:t>
            </a:r>
          </a:p>
        </p:txBody>
      </p:sp>
    </p:spTree>
    <p:extLst>
      <p:ext uri="{BB962C8B-B14F-4D97-AF65-F5344CB8AC3E}">
        <p14:creationId xmlns:p14="http://schemas.microsoft.com/office/powerpoint/2010/main" val="36183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2D2E1AF-1109-B542-B3BB-979B423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825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ECC82-9424-A04D-AC29-2B923C47C33B}"/>
              </a:ext>
            </a:extLst>
          </p:cNvPr>
          <p:cNvSpPr txBox="1"/>
          <p:nvPr/>
        </p:nvSpPr>
        <p:spPr>
          <a:xfrm>
            <a:off x="488612" y="411828"/>
            <a:ext cx="935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it-IT" sz="4000" b="1" dirty="0">
                <a:solidFill>
                  <a:schemeClr val="bg1"/>
                </a:solidFill>
                <a:latin typeface="+mj-lt"/>
                <a:cs typeface="Open Sans" panose="020B0606030504020204" pitchFamily="34" charset="0"/>
              </a:rPr>
              <a:t>1. Förderung für Kunstschaffende</a:t>
            </a:r>
          </a:p>
          <a:p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FABE18-4897-4F4A-8E5B-888B5C98E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68106" y="5870482"/>
            <a:ext cx="2618726" cy="723915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B4161A78-7950-4D8C-A98F-67D3B9B3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88" y="1744273"/>
            <a:ext cx="11382424" cy="49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b="1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Anspruchsberechtigt:</a:t>
            </a: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Künstler/-innen aller Sparten und der drei Sprachgruppen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Außerordentliche Beihilfe in Höhe von 5.000 Euro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Zulassungskriterien: 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Künstler/-innen ohne abhängiges Arbeitsverhältnis oder im Angestelltenverhältnis von max. 12 Wochenstunden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2 Jahre nachzuweisende Tätigkeiten in Südtirol 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nicht mit Corona-Hilfen aus dem wirtschaftlichen </a:t>
            </a:r>
            <a:r>
              <a:rPr lang="de-DE" altLang="it-IT" sz="2000">
                <a:solidFill>
                  <a:schemeClr val="accent6"/>
                </a:solidFill>
                <a:latin typeface="Open Sans" panose="020B0606030504020204" pitchFamily="34" charset="0"/>
              </a:rPr>
              <a:t>oder sozialen </a:t>
            </a: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Bereich kumulierbar</a:t>
            </a:r>
          </a:p>
          <a:p>
            <a:pPr marL="360363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Die Zulassungskriterien werden mit den Verbänden abgestimmt</a:t>
            </a:r>
          </a:p>
          <a:p>
            <a:pPr marL="360363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b="1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Gesuchstellung:</a:t>
            </a: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ab 1. Juni bei einer der drei Landeskulturabteilungen</a:t>
            </a:r>
          </a:p>
          <a:p>
            <a:pPr marL="360363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dirty="0">
              <a:solidFill>
                <a:schemeClr val="accent6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2D2E1AF-1109-B542-B3BB-979B423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825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ECC82-9424-A04D-AC29-2B923C47C33B}"/>
              </a:ext>
            </a:extLst>
          </p:cNvPr>
          <p:cNvSpPr txBox="1"/>
          <p:nvPr/>
        </p:nvSpPr>
        <p:spPr>
          <a:xfrm>
            <a:off x="488612" y="411828"/>
            <a:ext cx="935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it-IT" sz="4000" b="1" dirty="0">
                <a:solidFill>
                  <a:schemeClr val="bg1"/>
                </a:solidFill>
                <a:latin typeface="+mj-lt"/>
                <a:cs typeface="Open Sans" panose="020B0606030504020204" pitchFamily="34" charset="0"/>
              </a:rPr>
              <a:t>2. Einnahmeverluste</a:t>
            </a:r>
          </a:p>
          <a:p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FABE18-4897-4F4A-8E5B-888B5C98E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68106" y="5870482"/>
            <a:ext cx="2618726" cy="723915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B4161A78-7950-4D8C-A98F-67D3B9B3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88" y="1744273"/>
            <a:ext cx="11235828" cy="4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b="1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Anspruchsberechtigt:</a:t>
            </a: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kulturelle Organisationen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Berücksichtigung </a:t>
            </a:r>
            <a:r>
              <a:rPr lang="de-DE" altLang="it-IT" sz="200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von Einnahmenausfällen </a:t>
            </a: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für: </a:t>
            </a:r>
          </a:p>
          <a:p>
            <a:pPr marL="1081088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ausgefallene Gastveranstaltungen in Bildungshäusern</a:t>
            </a:r>
          </a:p>
          <a:p>
            <a:pPr marL="1081088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entgangene Einkünfte in Jugendherbergen</a:t>
            </a:r>
          </a:p>
          <a:p>
            <a:pPr marL="1081088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Kulturbetriebe, Theater, Musikveranstalter</a:t>
            </a:r>
            <a:r>
              <a:rPr lang="de-DE" altLang="it-IT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 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Ziel: die Existenz von Kulturbetrieben und Arbeitsplätzen zu sichern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chemeClr val="accent6"/>
                </a:solidFill>
                <a:latin typeface="Open Sans" panose="020B0606030504020204" pitchFamily="34" charset="0"/>
              </a:rPr>
              <a:t>Gesuchstellung:</a:t>
            </a: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 laufend </a:t>
            </a:r>
          </a:p>
          <a:p>
            <a:pPr lvl="1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dirty="0">
              <a:solidFill>
                <a:schemeClr val="accent6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2D2E1AF-1109-B542-B3BB-979B423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825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ECC82-9424-A04D-AC29-2B923C47C33B}"/>
              </a:ext>
            </a:extLst>
          </p:cNvPr>
          <p:cNvSpPr txBox="1"/>
          <p:nvPr/>
        </p:nvSpPr>
        <p:spPr>
          <a:xfrm>
            <a:off x="479376" y="276695"/>
            <a:ext cx="8669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 eaLnBrk="1" hangingPunct="1">
              <a:defRPr/>
            </a:pPr>
            <a:r>
              <a:rPr lang="de-DE" altLang="it-IT" sz="4000" b="1" dirty="0">
                <a:solidFill>
                  <a:schemeClr val="bg1"/>
                </a:solidFill>
                <a:latin typeface="+mj-lt"/>
              </a:rPr>
              <a:t>3. </a:t>
            </a:r>
            <a:r>
              <a:rPr lang="de-DE" sz="4000" b="1" dirty="0">
                <a:solidFill>
                  <a:schemeClr val="bg1"/>
                </a:solidFill>
                <a:latin typeface="+mj-lt"/>
              </a:rPr>
              <a:t>Initiativen zur Wiederaufnahme kultureller Tätigkeiten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FABE18-4897-4F4A-8E5B-888B5C98E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68106" y="5870482"/>
            <a:ext cx="2618726" cy="723915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9F884700-EC9F-4937-AF1A-B6BC56A2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844824"/>
            <a:ext cx="9942264" cy="34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chemeClr val="accent6"/>
                </a:solidFill>
                <a:latin typeface="Open Sans" panose="020B0606030504020204" pitchFamily="34" charset="0"/>
              </a:rPr>
              <a:t>Anspruchsberechtigt:</a:t>
            </a: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 Kulturorganisationen 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Zulassungskriterien: </a:t>
            </a:r>
          </a:p>
          <a:p>
            <a:pPr marL="1081088" lvl="0" indent="-342900" defTabSz="720725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einmalig stattfindende Projektinitiativen aus verschiedenen Kulturbereichen, die bis innerhalb Herbst 2021 durchgeführt werden 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Ziel: Kulturschaffenden Auftrittsmöglichkeiten zu bieten und Kultur erlebbar zu machen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chemeClr val="accent6"/>
                </a:solidFill>
                <a:latin typeface="Open Sans" panose="020B0606030504020204" pitchFamily="34" charset="0"/>
              </a:rPr>
              <a:t>Gesuchstellung:</a:t>
            </a: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 ab sofort</a:t>
            </a:r>
          </a:p>
        </p:txBody>
      </p:sp>
    </p:spTree>
    <p:extLst>
      <p:ext uri="{BB962C8B-B14F-4D97-AF65-F5344CB8AC3E}">
        <p14:creationId xmlns:p14="http://schemas.microsoft.com/office/powerpoint/2010/main" val="7523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2D2E1AF-1109-B542-B3BB-979B423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825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ECC82-9424-A04D-AC29-2B923C47C33B}"/>
              </a:ext>
            </a:extLst>
          </p:cNvPr>
          <p:cNvSpPr txBox="1"/>
          <p:nvPr/>
        </p:nvSpPr>
        <p:spPr>
          <a:xfrm>
            <a:off x="479376" y="276695"/>
            <a:ext cx="8669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 eaLnBrk="1" hangingPunct="1">
              <a:defRPr/>
            </a:pPr>
            <a:r>
              <a:rPr lang="de-DE" sz="4000" b="1" dirty="0">
                <a:solidFill>
                  <a:schemeClr val="bg1"/>
                </a:solidFill>
                <a:latin typeface="+mj-lt"/>
              </a:rPr>
              <a:t>4. Pandemiebedingte Investitionsförderungen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FABE18-4897-4F4A-8E5B-888B5C98E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68106" y="5870482"/>
            <a:ext cx="2618726" cy="723915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9F884700-EC9F-4937-AF1A-B6BC56A2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844824"/>
            <a:ext cx="9942264" cy="297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chemeClr val="accent6"/>
                </a:solidFill>
                <a:latin typeface="Open Sans" panose="020B0606030504020204" pitchFamily="34" charset="0"/>
              </a:rPr>
              <a:t>Anspruchsberechtigt</a:t>
            </a: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: Kulturorganisationen, die folgende Investitionen tätigen: </a:t>
            </a:r>
          </a:p>
          <a:p>
            <a:pPr marL="1081088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in die Entwicklung digitaler Kulturangebote (Netzaktivitäten, Plattformen oder Apps u. a. m.)</a:t>
            </a:r>
          </a:p>
          <a:p>
            <a:pPr marL="1081088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zur Umsetzung von </a:t>
            </a:r>
            <a:r>
              <a:rPr lang="de-DE" sz="2000" dirty="0" err="1">
                <a:solidFill>
                  <a:schemeClr val="accent6"/>
                </a:solidFill>
                <a:latin typeface="Open Sans" panose="020B0606030504020204" pitchFamily="34" charset="0"/>
              </a:rPr>
              <a:t>coronabedingten</a:t>
            </a: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 Sicherheitsmaßnahmen</a:t>
            </a:r>
          </a:p>
          <a:p>
            <a:pPr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Einmaliger Zuschuss (Folgekosten ausgenommen!)</a:t>
            </a:r>
          </a:p>
          <a:p>
            <a:pPr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chemeClr val="accent6"/>
                </a:solidFill>
                <a:latin typeface="Open Sans" panose="020B0606030504020204" pitchFamily="34" charset="0"/>
              </a:rPr>
              <a:t>Gesuchstellung</a:t>
            </a: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: ab sofort</a:t>
            </a:r>
            <a:endParaRPr lang="de-DE" altLang="it-IT" sz="2000" dirty="0">
              <a:solidFill>
                <a:schemeClr val="accent6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2D2E1AF-1109-B542-B3BB-979B423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96" y="0"/>
            <a:ext cx="12192000" cy="68825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ECC82-9424-A04D-AC29-2B923C47C33B}"/>
              </a:ext>
            </a:extLst>
          </p:cNvPr>
          <p:cNvSpPr txBox="1"/>
          <p:nvPr/>
        </p:nvSpPr>
        <p:spPr>
          <a:xfrm>
            <a:off x="479376" y="276695"/>
            <a:ext cx="8669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 eaLnBrk="1" hangingPunct="1">
              <a:defRPr/>
            </a:pPr>
            <a:r>
              <a:rPr lang="de-DE" altLang="it-IT" sz="4000" b="1" dirty="0">
                <a:solidFill>
                  <a:schemeClr val="bg1"/>
                </a:solidFill>
                <a:latin typeface="+mj-lt"/>
              </a:rPr>
              <a:t>5. Unterstützung des kulturellen Ehrenamtes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FABE18-4897-4F4A-8E5B-888B5C98ED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68106" y="5870482"/>
            <a:ext cx="2618726" cy="723915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9F884700-EC9F-4937-AF1A-B6BC56A2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844824"/>
            <a:ext cx="10153128" cy="20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it-IT" sz="1100" b="1" dirty="0">
              <a:solidFill>
                <a:schemeClr val="accent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chemeClr val="accent6"/>
                </a:solidFill>
                <a:latin typeface="Open Sans" panose="020B0606030504020204" pitchFamily="34" charset="0"/>
              </a:rPr>
              <a:t>Anspruchsberechtigt:</a:t>
            </a: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 ehrenamtliche Vereine, die vor Ort das kulturelle Leben einer Gemeinde stärken und in Verbänden organisiert sind (Chöre, Musikkapellen, Theater, Volksmusik- und Volkstanzgruppen sowie Mitgliedsvereine im Heimatpflegeverband) </a:t>
            </a:r>
          </a:p>
          <a:p>
            <a:pPr lvl="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chemeClr val="accent6"/>
                </a:solidFill>
                <a:latin typeface="Open Sans" panose="020B0606030504020204" pitchFamily="34" charset="0"/>
              </a:rPr>
              <a:t>Gesuchstellung:</a:t>
            </a:r>
            <a:r>
              <a:rPr lang="de-DE" sz="2000" dirty="0">
                <a:solidFill>
                  <a:schemeClr val="accent6"/>
                </a:solidFill>
                <a:latin typeface="Open Sans" panose="020B0606030504020204" pitchFamily="34" charset="0"/>
              </a:rPr>
              <a:t> ab 1. Juni</a:t>
            </a:r>
            <a:endParaRPr lang="de-DE" sz="2000" i="1" strike="sngStrike" dirty="0">
              <a:solidFill>
                <a:schemeClr val="accent6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Breitbild</PresentationFormat>
  <Paragraphs>60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Struttura predefinita</vt:lpstr>
      <vt:lpstr>Benutzerdefiniertes Design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Presseagentur_LG</dc:creator>
  <cp:lastModifiedBy>Woerndle, Johanna</cp:lastModifiedBy>
  <cp:revision>1628</cp:revision>
  <cp:lastPrinted>2021-04-14T14:27:03Z</cp:lastPrinted>
  <dcterms:created xsi:type="dcterms:W3CDTF">2015-08-05T14:20:00Z</dcterms:created>
  <dcterms:modified xsi:type="dcterms:W3CDTF">2021-04-16T06:22:53Z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