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4018" r:id="rId5"/>
  </p:sldMasterIdLst>
  <p:notesMasterIdLst>
    <p:notesMasterId r:id="rId56"/>
  </p:notesMasterIdLst>
  <p:handoutMasterIdLst>
    <p:handoutMasterId r:id="rId57"/>
  </p:handoutMasterIdLst>
  <p:sldIdLst>
    <p:sldId id="291" r:id="rId6"/>
    <p:sldId id="754" r:id="rId7"/>
    <p:sldId id="699" r:id="rId8"/>
    <p:sldId id="769" r:id="rId9"/>
    <p:sldId id="770" r:id="rId10"/>
    <p:sldId id="771" r:id="rId11"/>
    <p:sldId id="732" r:id="rId12"/>
    <p:sldId id="787" r:id="rId13"/>
    <p:sldId id="775" r:id="rId14"/>
    <p:sldId id="776" r:id="rId15"/>
    <p:sldId id="777" r:id="rId16"/>
    <p:sldId id="753" r:id="rId17"/>
    <p:sldId id="779" r:id="rId18"/>
    <p:sldId id="789" r:id="rId19"/>
    <p:sldId id="790" r:id="rId20"/>
    <p:sldId id="791" r:id="rId21"/>
    <p:sldId id="751" r:id="rId22"/>
    <p:sldId id="701" r:id="rId23"/>
    <p:sldId id="706" r:id="rId24"/>
    <p:sldId id="708" r:id="rId25"/>
    <p:sldId id="712" r:id="rId26"/>
    <p:sldId id="713" r:id="rId27"/>
    <p:sldId id="709" r:id="rId28"/>
    <p:sldId id="758" r:id="rId29"/>
    <p:sldId id="735" r:id="rId30"/>
    <p:sldId id="781" r:id="rId31"/>
    <p:sldId id="707" r:id="rId32"/>
    <p:sldId id="782" r:id="rId33"/>
    <p:sldId id="783" r:id="rId34"/>
    <p:sldId id="786" r:id="rId35"/>
    <p:sldId id="710" r:id="rId36"/>
    <p:sldId id="711" r:id="rId37"/>
    <p:sldId id="719" r:id="rId38"/>
    <p:sldId id="759" r:id="rId39"/>
    <p:sldId id="760" r:id="rId40"/>
    <p:sldId id="761" r:id="rId41"/>
    <p:sldId id="762" r:id="rId42"/>
    <p:sldId id="765" r:id="rId43"/>
    <p:sldId id="766" r:id="rId44"/>
    <p:sldId id="767" r:id="rId45"/>
    <p:sldId id="764" r:id="rId46"/>
    <p:sldId id="750" r:id="rId47"/>
    <p:sldId id="686" r:id="rId48"/>
    <p:sldId id="757" r:id="rId49"/>
    <p:sldId id="755" r:id="rId50"/>
    <p:sldId id="774" r:id="rId51"/>
    <p:sldId id="773" r:id="rId52"/>
    <p:sldId id="772" r:id="rId53"/>
    <p:sldId id="729" r:id="rId54"/>
    <p:sldId id="749" r:id="rId55"/>
  </p:sldIdLst>
  <p:sldSz cx="12192000" cy="6858000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rtfolie" id="{C63B1A6D-D55E-45A1-9909-D44DC278D5BE}">
          <p14:sldIdLst>
            <p14:sldId id="291"/>
          </p14:sldIdLst>
        </p14:section>
        <p14:section name="Rückblick deutsche Bildungsdirektion" id="{787F2A3B-6DFE-4E0D-B704-E73B78FEC5DB}">
          <p14:sldIdLst>
            <p14:sldId id="754"/>
            <p14:sldId id="699"/>
            <p14:sldId id="769"/>
            <p14:sldId id="770"/>
            <p14:sldId id="771"/>
          </p14:sldIdLst>
        </p14:section>
        <p14:section name="Rückblick italienische Bildungsdirektion" id="{8854774D-D9F5-48AB-B0EC-3876E3B450BA}">
          <p14:sldIdLst>
            <p14:sldId id="732"/>
            <p14:sldId id="787"/>
            <p14:sldId id="775"/>
            <p14:sldId id="776"/>
            <p14:sldId id="777"/>
          </p14:sldIdLst>
        </p14:section>
        <p14:section name="Rückblick ladinische Bildungsdirektion" id="{BD957CD0-F225-4BD9-AD56-4ECCE3A2EF70}">
          <p14:sldIdLst>
            <p14:sldId id="753"/>
            <p14:sldId id="779"/>
            <p14:sldId id="789"/>
            <p14:sldId id="790"/>
            <p14:sldId id="791"/>
          </p14:sldIdLst>
        </p14:section>
        <p14:section name="Ergebnisse deutsche Bildungsdirektion" id="{8DE62059-4C15-4F3B-997B-F83DF69F424B}">
          <p14:sldIdLst>
            <p14:sldId id="751"/>
            <p14:sldId id="701"/>
            <p14:sldId id="706"/>
            <p14:sldId id="708"/>
            <p14:sldId id="712"/>
            <p14:sldId id="713"/>
            <p14:sldId id="709"/>
            <p14:sldId id="758"/>
          </p14:sldIdLst>
        </p14:section>
        <p14:section name="Ergebnisse italienische Bildungsdirektion" id="{1E631D6C-9DB5-4101-8D2B-FDE4083FE4A9}">
          <p14:sldIdLst>
            <p14:sldId id="735"/>
            <p14:sldId id="781"/>
            <p14:sldId id="707"/>
            <p14:sldId id="782"/>
            <p14:sldId id="783"/>
            <p14:sldId id="786"/>
            <p14:sldId id="710"/>
            <p14:sldId id="711"/>
          </p14:sldIdLst>
        </p14:section>
        <p14:section name="Ergebnisse ladinische Bildungsdirektion" id="{E44D2091-F66E-4B5B-9B89-9568BBFF3550}">
          <p14:sldIdLst>
            <p14:sldId id="719"/>
            <p14:sldId id="759"/>
            <p14:sldId id="760"/>
            <p14:sldId id="761"/>
            <p14:sldId id="762"/>
            <p14:sldId id="765"/>
            <p14:sldId id="766"/>
            <p14:sldId id="767"/>
            <p14:sldId id="764"/>
          </p14:sldIdLst>
        </p14:section>
        <p14:section name="Ausblick deutsche Bildungsdirektion" id="{7F2EB580-A702-4C9D-91FE-8FBC989CF353}">
          <p14:sldIdLst>
            <p14:sldId id="750"/>
            <p14:sldId id="686"/>
            <p14:sldId id="757"/>
          </p14:sldIdLst>
        </p14:section>
        <p14:section name="Ausblick italienische Bildungsdirektion" id="{3287BE1D-A842-42CF-94D0-A60F0AD2E10E}">
          <p14:sldIdLst>
            <p14:sldId id="755"/>
            <p14:sldId id="774"/>
          </p14:sldIdLst>
        </p14:section>
        <p14:section name="Ausblick ladinische Bildungsdirektion" id="{26904391-582E-4DE4-985D-2E1480F7216B}">
          <p14:sldIdLst>
            <p14:sldId id="773"/>
            <p14:sldId id="772"/>
            <p14:sldId id="729"/>
          </p14:sldIdLst>
        </p14:section>
        <p14:section name="Endfolie" id="{C09DDAE2-EBE2-44B7-ACA2-0AEC9E3803E0}">
          <p14:sldIdLst>
            <p14:sldId id="7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  <p:cmAuthor id="2" name="Falkensteiner, Sigrun" initials="FS" lastIdx="2" clrIdx="1">
    <p:extLst>
      <p:ext uri="{19B8F6BF-5375-455C-9EA6-DF929625EA0E}">
        <p15:presenceInfo xmlns:p15="http://schemas.microsoft.com/office/powerpoint/2012/main" userId="S::co183@prov.bz::4b934f0f-bf63-48a9-a5b4-a46b42f3fd3c" providerId="AD"/>
      </p:ext>
    </p:extLst>
  </p:cmAuthor>
  <p:cmAuthor id="3" name="Pranter, Caroline" initials="PC" lastIdx="1" clrIdx="2">
    <p:extLst>
      <p:ext uri="{19B8F6BF-5375-455C-9EA6-DF929625EA0E}">
        <p15:presenceInfo xmlns:p15="http://schemas.microsoft.com/office/powerpoint/2012/main" userId="S::pb34875@prov.bz::47cdc8cb-e1c9-46d2-8ff0-22a97e7410c0" providerId="AD"/>
      </p:ext>
    </p:extLst>
  </p:cmAuthor>
  <p:cmAuthor id="4" name="Benischek, Edith" initials="BE" lastIdx="1" clrIdx="3">
    <p:extLst>
      <p:ext uri="{19B8F6BF-5375-455C-9EA6-DF929625EA0E}">
        <p15:presenceInfo xmlns:p15="http://schemas.microsoft.com/office/powerpoint/2012/main" userId="S::ex5238@prov.bz::29a4c64f-3aca-4e15-8ed3-56bcdf4f39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CD0E16"/>
    <a:srgbClr val="E1E3EF"/>
    <a:srgbClr val="FDFDF3"/>
    <a:srgbClr val="BD0000"/>
    <a:srgbClr val="C00000"/>
    <a:srgbClr val="FEFBF2"/>
    <a:srgbClr val="E50004"/>
    <a:srgbClr val="FF0505"/>
    <a:srgbClr val="C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25B82-A0B8-46BA-BBA0-1225F3D873CE}" v="1252" dt="2021-07-12T08:05:03.552"/>
    <p1510:client id="{7065975D-9B1B-4F07-8EB5-A8F97265CD02}" v="94" dt="2021-07-11T19:19:31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270" y="90"/>
      </p:cViewPr>
      <p:guideLst>
        <p:guide orient="horz" pos="28"/>
        <p:guide pos="3840"/>
        <p:guide orient="horz" pos="2160"/>
        <p:guide orient="horz" pos="4292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Deutschsprachige Grundschule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(insgesamt </a:t>
            </a:r>
            <a:r>
              <a:rPr lang="de-DE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20.300</a:t>
            </a: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Schüler*innen)</a:t>
            </a:r>
          </a:p>
        </c:rich>
      </c:tx>
      <c:layout>
        <c:manualLayout>
          <c:xMode val="edge"/>
          <c:yMode val="edge"/>
          <c:x val="0.13831788324865221"/>
          <c:y val="3.0181086519114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70109493747713"/>
          <c:y val="0.25553319919517103"/>
          <c:w val="0.61869215345005246"/>
          <c:h val="0.66599597585513082"/>
        </c:manualLayout>
      </c:layout>
      <c:pieChart>
        <c:varyColors val="1"/>
        <c:ser>
          <c:idx val="0"/>
          <c:order val="0"/>
          <c:tx>
            <c:strRef>
              <c:f>'GS-MS'!$A$3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CC1-4C99-8974-0D4EF6B8B9BC}"/>
              </c:ext>
            </c:extLst>
          </c:dPt>
          <c:dPt>
            <c:idx val="1"/>
            <c:bubble3D val="0"/>
            <c:spPr>
              <a:solidFill>
                <a:schemeClr val="bg2">
                  <a:lumMod val="1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CC1-4C99-8974-0D4EF6B8B9BC}"/>
              </c:ext>
            </c:extLst>
          </c:dPt>
          <c:dLbls>
            <c:dLbl>
              <c:idx val="0"/>
              <c:layout>
                <c:manualLayout>
                  <c:x val="-0.28132871750121402"/>
                  <c:y val="0.11331484972829096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0163738938209"/>
                      <c:h val="0.18081824279007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CC1-4C99-8974-0D4EF6B8B9BC}"/>
                </c:ext>
              </c:extLst>
            </c:dLbl>
            <c:dLbl>
              <c:idx val="1"/>
              <c:layout>
                <c:manualLayout>
                  <c:x val="-1.047165600875876E-2"/>
                  <c:y val="3.8977048738811401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58496223823041"/>
                      <c:h val="0.22401080242333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CC1-4C99-8974-0D4EF6B8B9BC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'GS-MS'!$B$2:$C$2</c:f>
              <c:strCache>
                <c:ptCount val="2"/>
                <c:pt idx="0">
                  <c:v>Versetzte Schüler*innen</c:v>
                </c:pt>
                <c:pt idx="1">
                  <c:v>Nicht versetzte Schüler*innen</c:v>
                </c:pt>
              </c:strCache>
            </c:strRef>
          </c:cat>
          <c:val>
            <c:numRef>
              <c:f>'GS-MS'!$B$3:$C$3</c:f>
              <c:numCache>
                <c:formatCode>General</c:formatCode>
                <c:ptCount val="2"/>
                <c:pt idx="0" formatCode="#,##0">
                  <c:v>20300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1-4C99-8974-0D4EF6B8B9BC}"/>
            </c:ext>
          </c:extLst>
        </c:ser>
        <c:ser>
          <c:idx val="1"/>
          <c:order val="1"/>
          <c:tx>
            <c:strRef>
              <c:f>'GS-MS'!$A$3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CC1-4C99-8974-0D4EF6B8B9B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9CC1-4C99-8974-0D4EF6B8B9B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'GS-MS'!$B$2:$C$2</c:f>
              <c:strCache>
                <c:ptCount val="2"/>
                <c:pt idx="0">
                  <c:v>Versetzte Schüler*innen</c:v>
                </c:pt>
                <c:pt idx="1">
                  <c:v>Nicht versetzte Schüler*innen</c:v>
                </c:pt>
              </c:strCache>
            </c:strRef>
          </c:cat>
          <c:val>
            <c:numRef>
              <c:f>'GS-MS'!$B$3:$C$3</c:f>
              <c:numCache>
                <c:formatCode>General</c:formatCode>
                <c:ptCount val="2"/>
                <c:pt idx="0" formatCode="#,##0">
                  <c:v>20300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C1-4C99-8974-0D4EF6B8B9B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Deutschsprachige Mittelschule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(insgesamt </a:t>
            </a:r>
            <a:r>
              <a:rPr lang="de-DE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12.237</a:t>
            </a: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Schüler*innen)</a:t>
            </a:r>
          </a:p>
        </c:rich>
      </c:tx>
      <c:layout>
        <c:manualLayout>
          <c:xMode val="edge"/>
          <c:yMode val="edge"/>
          <c:x val="0.1455223880597015"/>
          <c:y val="3.01205409931542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37313432835822"/>
          <c:y val="0.25502058040870595"/>
          <c:w val="0.61940298507462688"/>
          <c:h val="0.66666797398181399"/>
        </c:manualLayout>
      </c:layout>
      <c:pieChart>
        <c:varyColors val="1"/>
        <c:ser>
          <c:idx val="0"/>
          <c:order val="0"/>
          <c:tx>
            <c:strRef>
              <c:f>'GS-MS'!$A$40</c:f>
              <c:strCache>
                <c:ptCount val="1"/>
                <c:pt idx="0">
                  <c:v>Mittelschule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A47-4488-8847-3D9DDE798559}"/>
              </c:ext>
            </c:extLst>
          </c:dPt>
          <c:dLbls>
            <c:dLbl>
              <c:idx val="0"/>
              <c:layout>
                <c:manualLayout>
                  <c:x val="-0.25621890547263682"/>
                  <c:y val="0.1369971867289043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8507462686567"/>
                      <c:h val="0.15302727877578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A47-4488-8847-3D9DDE798559}"/>
                </c:ext>
              </c:extLst>
            </c:dLbl>
            <c:dLbl>
              <c:idx val="1"/>
              <c:layout>
                <c:manualLayout>
                  <c:x val="-7.3504810998692698E-4"/>
                  <c:y val="3.5681746232712266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03963853372137"/>
                      <c:h val="0.17334698581179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47-4488-8847-3D9DDE798559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'GS-MS'!$B$39:$C$39</c:f>
              <c:strCache>
                <c:ptCount val="2"/>
                <c:pt idx="0">
                  <c:v>Versetzte Schüler*innen</c:v>
                </c:pt>
                <c:pt idx="1">
                  <c:v>Nicht versetzte Schüler*innen</c:v>
                </c:pt>
              </c:strCache>
            </c:strRef>
          </c:cat>
          <c:val>
            <c:numRef>
              <c:f>'GS-MS'!$B$40:$C$40</c:f>
              <c:numCache>
                <c:formatCode>General</c:formatCode>
                <c:ptCount val="2"/>
                <c:pt idx="0" formatCode="#,##0">
                  <c:v>12237</c:v>
                </c:pt>
                <c:pt idx="1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7-4488-8847-3D9DDE7985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64984087134037"/>
          <c:y val="0.19114910810807106"/>
          <c:w val="0.81544088148401739"/>
          <c:h val="0.5716055150831742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AC9-4EC6-ACC3-D10BDD4B1048}"/>
              </c:ext>
            </c:extLst>
          </c:dPt>
          <c:dPt>
            <c:idx val="1"/>
            <c:bubble3D val="0"/>
            <c:explosion val="17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AC9-4EC6-ACC3-D10BDD4B1048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AC9-4EC6-ACC3-D10BDD4B104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FAC9-4EC6-ACC3-D10BDD4B1048}"/>
              </c:ext>
            </c:extLst>
          </c:dPt>
          <c:dLbls>
            <c:dLbl>
              <c:idx val="0"/>
              <c:layout>
                <c:manualLayout>
                  <c:x val="-0.12628122482922666"/>
                  <c:y val="-9.288122536507197E-2"/>
                </c:manualLayout>
              </c:layout>
              <c:tx>
                <c:rich>
                  <a:bodyPr/>
                  <a:lstStyle/>
                  <a:p>
                    <a:fld id="{3F92EF2B-0E0A-4BB1-A781-EE05A3A5BF85}" type="CATEGORYNAME">
                      <a:rPr lang="de-DE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[NOME CATEGORIA]</a:t>
                    </a:fld>
                    <a:r>
                      <a:rPr lang="de-DE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725E228-ACC0-433F-BE5F-887C211513E8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[PERCENTUALE]</a:t>
                    </a:fld>
                    <a:endParaRPr lang="de-DE" sz="14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93985642437345"/>
                      <c:h val="0.248151122617941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C9-4EC6-ACC3-D10BDD4B1048}"/>
                </c:ext>
              </c:extLst>
            </c:dLbl>
            <c:dLbl>
              <c:idx val="1"/>
              <c:layout>
                <c:manualLayout>
                  <c:x val="-0.18400080176634714"/>
                  <c:y val="0.11533229715702047"/>
                </c:manualLayout>
              </c:layout>
              <c:tx>
                <c:rich>
                  <a:bodyPr/>
                  <a:lstStyle/>
                  <a:p>
                    <a:fld id="{24BE07B3-A6D1-4FC2-B9C8-72E945012944}" type="CATEGORYNAME">
                      <a:rPr lang="en-US" b="1"/>
                      <a:pPr/>
                      <a:t>[NOME CATEGORIA]</a:t>
                    </a:fld>
                    <a:r>
                      <a:rPr lang="en-US" b="1" baseline="0"/>
                      <a:t>
</a:t>
                    </a:r>
                    <a:fld id="{7F901F30-C27A-44A0-BF36-7A4B25FF0DD1}" type="PERCENTAGE">
                      <a:rPr lang="en-US" b="1" baseline="0"/>
                      <a:pPr/>
                      <a:t>[PERCENTUALE]</a:t>
                    </a:fld>
                    <a:endParaRPr lang="en-US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3190107790453"/>
                      <c:h val="0.15245691724910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C9-4EC6-ACC3-D10BDD4B1048}"/>
                </c:ext>
              </c:extLst>
            </c:dLbl>
            <c:dLbl>
              <c:idx val="2"/>
              <c:layout>
                <c:manualLayout>
                  <c:x val="0.29392867482412238"/>
                  <c:y val="0.11167432332632253"/>
                </c:manualLayout>
              </c:layout>
              <c:tx>
                <c:rich>
                  <a:bodyPr/>
                  <a:lstStyle/>
                  <a:p>
                    <a:fld id="{1C0C7AE3-8626-46C4-AA2D-B4BC17D234A1}" type="CATEGORYNAME">
                      <a:rPr lang="en-US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[NOME CATEGORIA]</a:t>
                    </a:fld>
                    <a:r>
                      <a:rPr lang="en-US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74D4F428-54A4-47D4-BD44-E20E90C8F84B}" type="PERCENTAGE"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[PERCENTUALE]</a:t>
                    </a:fld>
                    <a:endParaRPr lang="en-US" sz="14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37821897545936"/>
                      <c:h val="0.2003040199335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C9-4EC6-ACC3-D10BDD4B1048}"/>
                </c:ext>
              </c:extLst>
            </c:dLbl>
            <c:dLbl>
              <c:idx val="3"/>
              <c:layout>
                <c:manualLayout>
                  <c:x val="-5.3747880858920072E-3"/>
                  <c:y val="0.1164486169997981"/>
                </c:manualLayout>
              </c:layout>
              <c:tx>
                <c:rich>
                  <a:bodyPr/>
                  <a:lstStyle/>
                  <a:p>
                    <a:fld id="{0EE299B8-7906-4E7B-BED8-129BECAF1712}" type="CATEGORYNAME">
                      <a:rPr lang="de-DE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[NOME CATEGORIA]</a:t>
                    </a:fld>
                    <a:r>
                      <a:rPr lang="de-DE" baseline="0"/>
                      <a:t>
</a:t>
                    </a:r>
                    <a:fld id="{9D287EF2-F17B-4124-9E45-CAD7D6F684AE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[PERCENTUALE]</a:t>
                    </a:fld>
                    <a:endParaRPr lang="de-DE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85757737502142"/>
                      <c:h val="0.248151122617941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AC9-4EC6-ACC3-D10BDD4B104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MSPrüf_Daten!$B$11:$B$14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MSPrüf_Daten!$C$11:$C$14</c:f>
              <c:numCache>
                <c:formatCode>#,##0</c:formatCode>
                <c:ptCount val="4"/>
                <c:pt idx="0">
                  <c:v>56</c:v>
                </c:pt>
                <c:pt idx="1">
                  <c:v>4040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C9-4EC6-ACC3-D10BDD4B10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t-I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706463477039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8C-48E9-93AB-CE9E70168848}"/>
                </c:ext>
              </c:extLst>
            </c:dLbl>
            <c:dLbl>
              <c:idx val="5"/>
              <c:layout>
                <c:manualLayout>
                  <c:x val="6.760861796938457E-3"/>
                  <c:y val="-1.134478107180767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C-48E9-93AB-CE9E70168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'MS-Bew'!$A$8:$A$13</c:f>
              <c:strCache>
                <c:ptCount val="6"/>
                <c:pt idx="0">
                  <c:v>SECHS</c:v>
                </c:pt>
                <c:pt idx="1">
                  <c:v>SIEBEN</c:v>
                </c:pt>
                <c:pt idx="2">
                  <c:v>ACHT</c:v>
                </c:pt>
                <c:pt idx="3">
                  <c:v>NEUN</c:v>
                </c:pt>
                <c:pt idx="4">
                  <c:v>ZEHN</c:v>
                </c:pt>
                <c:pt idx="5">
                  <c:v>ZEHN MIT AUSZEICHNUNG</c:v>
                </c:pt>
              </c:strCache>
            </c:strRef>
          </c:cat>
          <c:val>
            <c:numRef>
              <c:f>'MS-Bew'!$C$8:$C$13</c:f>
              <c:numCache>
                <c:formatCode>0.00%</c:formatCode>
                <c:ptCount val="6"/>
                <c:pt idx="0">
                  <c:v>8.5148514851485155E-2</c:v>
                </c:pt>
                <c:pt idx="1">
                  <c:v>0.23589108910891088</c:v>
                </c:pt>
                <c:pt idx="2">
                  <c:v>0.28341584158415839</c:v>
                </c:pt>
                <c:pt idx="3">
                  <c:v>0.24158415841584158</c:v>
                </c:pt>
                <c:pt idx="4">
                  <c:v>0.11732673267326732</c:v>
                </c:pt>
                <c:pt idx="5">
                  <c:v>3.6633663366336632E-2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C-48E9-93AB-CE9E70168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423200"/>
        <c:axId val="628934008"/>
      </c:barChart>
      <c:catAx>
        <c:axId val="5634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28934008"/>
        <c:crosses val="autoZero"/>
        <c:auto val="1"/>
        <c:lblAlgn val="ctr"/>
        <c:lblOffset val="100"/>
        <c:noMultiLvlLbl val="0"/>
      </c:catAx>
      <c:valAx>
        <c:axId val="62893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5634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>
                <a:solidFill>
                  <a:srgbClr val="FF0000"/>
                </a:solidFill>
              </a:rPr>
              <a:t>Versetzungen, aufgeschobene Gesamtbewertung und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>
                <a:solidFill>
                  <a:srgbClr val="FF0000"/>
                </a:solidFill>
              </a:rPr>
              <a:t>Nicht-Versetzungen an den deutschsprachigen Oberschulen - 2020/2021    (insgesamt 13.026 Schüler*innen, davon 10.996 versetzt/zugelassen)</a:t>
            </a:r>
          </a:p>
        </c:rich>
      </c:tx>
      <c:layout>
        <c:manualLayout>
          <c:xMode val="edge"/>
          <c:yMode val="edge"/>
          <c:x val="0.11411041678758214"/>
          <c:y val="2.95858088161515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79141104294479"/>
          <c:y val="0.38658851583401871"/>
          <c:w val="0.85398773006134965"/>
          <c:h val="0.59441658806547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OS_Schulbewertungen!$B$1</c:f>
              <c:strCache>
                <c:ptCount val="1"/>
                <c:pt idx="0">
                  <c:v>im Juni versetzt</c:v>
                </c:pt>
              </c:strCache>
            </c:strRef>
          </c:tx>
          <c:spPr>
            <a:solidFill>
              <a:srgbClr val="D4E48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59481630027088E-2"/>
                  <c:y val="2.31001577350364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8-475F-8427-CA921AF8293C}"/>
                </c:ext>
              </c:extLst>
            </c:dLbl>
            <c:dLbl>
              <c:idx val="1"/>
              <c:layout>
                <c:manualLayout>
                  <c:x val="3.2533904166421865E-2"/>
                  <c:y val="-6.172061053586038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8-475F-8427-CA921AF8293C}"/>
                </c:ext>
              </c:extLst>
            </c:dLbl>
            <c:dLbl>
              <c:idx val="2"/>
              <c:layout>
                <c:manualLayout>
                  <c:x val="3.9831146582886758E-2"/>
                  <c:y val="1.749897080204581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8-475F-8427-CA921AF8293C}"/>
                </c:ext>
              </c:extLst>
            </c:dLbl>
            <c:dLbl>
              <c:idx val="3"/>
              <c:layout>
                <c:manualLayout>
                  <c:x val="3.5970865957653975E-2"/>
                  <c:y val="3.49355274652118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88-475F-8427-CA921AF8293C}"/>
                </c:ext>
              </c:extLst>
            </c:dLbl>
            <c:dLbl>
              <c:idx val="4"/>
              <c:layout>
                <c:manualLayout>
                  <c:x val="3.4825276423191616E-2"/>
                  <c:y val="5.661370422674664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88-475F-8427-CA921AF8293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OS_Schulbewertungen!$A$2:$A$6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OS_Schulbewertungen!$B$2:$B$6</c:f>
              <c:numCache>
                <c:formatCode>#,##0</c:formatCode>
                <c:ptCount val="5"/>
                <c:pt idx="0">
                  <c:v>2147</c:v>
                </c:pt>
                <c:pt idx="1">
                  <c:v>2200</c:v>
                </c:pt>
                <c:pt idx="2">
                  <c:v>2096</c:v>
                </c:pt>
                <c:pt idx="3">
                  <c:v>2188</c:v>
                </c:pt>
                <c:pt idx="4">
                  <c:v>2365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88-475F-8427-CA921AF8293C}"/>
            </c:ext>
          </c:extLst>
        </c:ser>
        <c:ser>
          <c:idx val="1"/>
          <c:order val="1"/>
          <c:tx>
            <c:strRef>
              <c:f>OS_Schulbewertungen!$C$1</c:f>
              <c:strCache>
                <c:ptCount val="1"/>
                <c:pt idx="0">
                  <c:v>aufgeschobene Gesamtbewertung</c:v>
                </c:pt>
              </c:strCache>
            </c:strRef>
          </c:tx>
          <c:spPr>
            <a:solidFill>
              <a:srgbClr val="7AD6E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089947495464437E-2"/>
                  <c:y val="4.282406160411922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88-475F-8427-CA921AF8293C}"/>
                </c:ext>
              </c:extLst>
            </c:dLbl>
            <c:dLbl>
              <c:idx val="1"/>
              <c:layout>
                <c:manualLayout>
                  <c:x val="-3.5633260871133759E-3"/>
                  <c:y val="2.704784337431017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88-475F-8427-CA921AF8293C}"/>
                </c:ext>
              </c:extLst>
            </c:dLbl>
            <c:dLbl>
              <c:idx val="2"/>
              <c:layout>
                <c:manualLayout>
                  <c:x val="-4.8710221982446456E-3"/>
                  <c:y val="5.071501222823737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88-475F-8427-CA921AF8293C}"/>
                </c:ext>
              </c:extLst>
            </c:dLbl>
            <c:dLbl>
              <c:idx val="3"/>
              <c:layout>
                <c:manualLayout>
                  <c:x val="3.2587690855911955E-4"/>
                  <c:y val="1.52116235961297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88-475F-8427-CA921AF8293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OS_Schulbewertungen!$A$2:$A$6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OS_Schulbewertungen!$C$2:$C$6</c:f>
              <c:numCache>
                <c:formatCode>#,##0</c:formatCode>
                <c:ptCount val="5"/>
                <c:pt idx="0">
                  <c:v>406</c:v>
                </c:pt>
                <c:pt idx="1">
                  <c:v>377</c:v>
                </c:pt>
                <c:pt idx="2">
                  <c:v>298</c:v>
                </c:pt>
                <c:pt idx="3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88-475F-8427-CA921AF8293C}"/>
            </c:ext>
          </c:extLst>
        </c:ser>
        <c:ser>
          <c:idx val="2"/>
          <c:order val="2"/>
          <c:tx>
            <c:strRef>
              <c:f>OS_Schulbewertungen!$D$1</c:f>
              <c:strCache>
                <c:ptCount val="1"/>
                <c:pt idx="0">
                  <c:v>im Juni nicht versetzt</c:v>
                </c:pt>
              </c:strCache>
            </c:strRef>
          </c:tx>
          <c:spPr>
            <a:solidFill>
              <a:srgbClr val="FF5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852857349886478E-3"/>
                  <c:y val="2.31043429301227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88-475F-8427-CA921AF8293C}"/>
                </c:ext>
              </c:extLst>
            </c:dLbl>
            <c:dLbl>
              <c:idx val="1"/>
              <c:layout>
                <c:manualLayout>
                  <c:x val="7.325507624430262E-3"/>
                  <c:y val="2.704838611952946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88-475F-8427-CA921AF8293C}"/>
                </c:ext>
              </c:extLst>
            </c:dLbl>
            <c:dLbl>
              <c:idx val="2"/>
              <c:layout>
                <c:manualLayout>
                  <c:x val="3.286007217847769E-3"/>
                  <c:y val="-2.277266184439489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88-475F-8427-CA921AF8293C}"/>
                </c:ext>
              </c:extLst>
            </c:dLbl>
            <c:dLbl>
              <c:idx val="3"/>
              <c:layout>
                <c:manualLayout>
                  <c:x val="2.893569107367755E-2"/>
                  <c:y val="5.465943133429518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88-475F-8427-CA921AF8293C}"/>
                </c:ext>
              </c:extLst>
            </c:dLbl>
            <c:dLbl>
              <c:idx val="4"/>
              <c:layout>
                <c:manualLayout>
                  <c:x val="2.4822876783534009E-2"/>
                  <c:y val="1.915604270218529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88-475F-8427-CA921AF8293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OS_Schulbewertungen!$A$2:$A$6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OS_Schulbewertungen!$D$2:$D$6</c:f>
              <c:numCache>
                <c:formatCode>#,##0</c:formatCode>
                <c:ptCount val="5"/>
                <c:pt idx="0">
                  <c:v>262</c:v>
                </c:pt>
                <c:pt idx="1">
                  <c:v>289</c:v>
                </c:pt>
                <c:pt idx="2">
                  <c:v>120</c:v>
                </c:pt>
                <c:pt idx="3">
                  <c:v>54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788-475F-8427-CA921AF82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4856232"/>
        <c:axId val="1"/>
      </c:barChart>
      <c:catAx>
        <c:axId val="494856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t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94856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ayout>
        <c:manualLayout>
          <c:xMode val="edge"/>
          <c:yMode val="edge"/>
          <c:x val="0.19300869422572178"/>
          <c:y val="0.26619129035949296"/>
          <c:w val="0.62453984406740315"/>
          <c:h val="7.100598340700373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 i="0" u="none" strike="noStrike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Erfolgsquoten</a:t>
            </a:r>
          </a:p>
          <a:p>
            <a:pPr>
              <a:defRPr/>
            </a:pPr>
            <a:r>
              <a:rPr lang="de-DE" sz="2000" b="1" i="0" u="none" strike="noStrike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Vollzeit- und Lehrlingsausbildung</a:t>
            </a:r>
            <a:br>
              <a:rPr lang="de-DE" sz="2000" b="1" i="0" u="none" strike="noStrike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i="0" u="none" strike="noStrike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2020/2021</a:t>
            </a:r>
            <a:endParaRPr lang="de-DE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BB_Erfolgsquote!$A$5</c:f>
              <c:strCache>
                <c:ptCount val="1"/>
                <c:pt idx="0">
                  <c:v>Vollzeitasubildung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BB_Erfolgsquote!$B$4:$F$4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BB_Erfolgsquote!$B$5:$F$5</c:f>
              <c:numCache>
                <c:formatCode>0.00%</c:formatCode>
                <c:ptCount val="5"/>
                <c:pt idx="0">
                  <c:v>0.79513677811550154</c:v>
                </c:pt>
                <c:pt idx="1">
                  <c:v>0.77881355932203389</c:v>
                </c:pt>
                <c:pt idx="2">
                  <c:v>0.88402848423194302</c:v>
                </c:pt>
                <c:pt idx="3">
                  <c:v>0.93570219966159052</c:v>
                </c:pt>
                <c:pt idx="4">
                  <c:v>0.96948356807511737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8-4C8C-8666-460B6219F8AB}"/>
            </c:ext>
          </c:extLst>
        </c:ser>
        <c:ser>
          <c:idx val="1"/>
          <c:order val="1"/>
          <c:tx>
            <c:strRef>
              <c:f>BB_Erfolgsquote!$A$6</c:f>
              <c:strCache>
                <c:ptCount val="1"/>
                <c:pt idx="0">
                  <c:v>Lehrlingsausbildung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BB_Erfolgsquote!$B$4:$F$4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BB_Erfolgsquote!$B$6:$F$6</c:f>
              <c:numCache>
                <c:formatCode>0.00%</c:formatCode>
                <c:ptCount val="5"/>
                <c:pt idx="0">
                  <c:v>0.83914209115281502</c:v>
                </c:pt>
                <c:pt idx="1">
                  <c:v>0.88267543859649122</c:v>
                </c:pt>
                <c:pt idx="2">
                  <c:v>0.94982497082847139</c:v>
                </c:pt>
                <c:pt idx="3">
                  <c:v>0.89324618736383443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8-4C8C-8666-460B6219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399920"/>
        <c:axId val="227397296"/>
      </c:barChart>
      <c:catAx>
        <c:axId val="22739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397296"/>
        <c:crosses val="autoZero"/>
        <c:auto val="1"/>
        <c:lblAlgn val="ctr"/>
        <c:lblOffset val="100"/>
        <c:noMultiLvlLbl val="0"/>
      </c:catAx>
      <c:valAx>
        <c:axId val="227397296"/>
        <c:scaling>
          <c:orientation val="minMax"/>
          <c:max val="1"/>
          <c:min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3999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2117996120048"/>
          <c:y val="0.18387553041018387"/>
          <c:w val="0.74227799227799229"/>
          <c:h val="0.43140028288543142"/>
        </c:manualLayout>
      </c:layout>
      <c:pie3DChart>
        <c:varyColors val="1"/>
        <c:ser>
          <c:idx val="0"/>
          <c:order val="0"/>
          <c:spPr>
            <a:solidFill>
              <a:srgbClr val="00FFFF"/>
            </a:solidFill>
          </c:spPr>
          <c:explosion val="1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20F-44C9-AF84-90FAF54C9A1F}"/>
              </c:ext>
            </c:extLst>
          </c:dPt>
          <c:dPt>
            <c:idx val="1"/>
            <c:bubble3D val="0"/>
            <c:explosion val="25"/>
            <c:extLst>
              <c:ext xmlns:c16="http://schemas.microsoft.com/office/drawing/2014/chart" uri="{C3380CC4-5D6E-409C-BE32-E72D297353CC}">
                <c16:uniqueId val="{00000003-220F-44C9-AF84-90FAF54C9A1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20F-44C9-AF84-90FAF54C9A1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220F-44C9-AF84-90FAF54C9A1F}"/>
              </c:ext>
            </c:extLst>
          </c:dPt>
          <c:dLbls>
            <c:dLbl>
              <c:idx val="0"/>
              <c:layout>
                <c:manualLayout>
                  <c:x val="-0.12060825439044985"/>
                  <c:y val="2.81590863464999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4534239667539"/>
                      <c:h val="0.24264169524505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0F-44C9-AF84-90FAF54C9A1F}"/>
                </c:ext>
              </c:extLst>
            </c:dLbl>
            <c:dLbl>
              <c:idx val="1"/>
              <c:layout>
                <c:manualLayout>
                  <c:x val="-0.18014173967767286"/>
                  <c:y val="0.121681452376833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42625188811585"/>
                      <c:h val="0.1925151174848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20F-44C9-AF84-90FAF54C9A1F}"/>
                </c:ext>
              </c:extLst>
            </c:dLbl>
            <c:dLbl>
              <c:idx val="2"/>
              <c:layout>
                <c:manualLayout>
                  <c:x val="0.31579852608418252"/>
                  <c:y val="0.176328730863316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53624748227095"/>
                      <c:h val="0.19585688933552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20F-44C9-AF84-90FAF54C9A1F}"/>
                </c:ext>
              </c:extLst>
            </c:dLbl>
            <c:dLbl>
              <c:idx val="3"/>
              <c:layout>
                <c:manualLayout>
                  <c:x val="1.893219161923395E-2"/>
                  <c:y val="0.205837032410608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9261832819897"/>
                      <c:h val="0.24264169524505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20F-44C9-AF84-90FAF54C9A1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'Matura-Daten'!$A$6:$A$9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'Matura-Daten'!$B$6:$B$9</c:f>
              <c:numCache>
                <c:formatCode>#,##0</c:formatCode>
                <c:ptCount val="4"/>
                <c:pt idx="0">
                  <c:v>42</c:v>
                </c:pt>
                <c:pt idx="1">
                  <c:v>2778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0F-44C9-AF84-90FAF54C9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33603515685103E-2"/>
          <c:y val="4.4305993061489607E-2"/>
          <c:w val="0.93654532072830976"/>
          <c:h val="0.8748817943578324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045896"/>
        <c:axId val="493045240"/>
      </c:barChart>
      <c:catAx>
        <c:axId val="49304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045240"/>
        <c:crosses val="autoZero"/>
        <c:auto val="1"/>
        <c:lblAlgn val="ctr"/>
        <c:lblOffset val="100"/>
        <c:noMultiLvlLbl val="0"/>
      </c:catAx>
      <c:valAx>
        <c:axId val="49304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04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33603515685103E-2"/>
          <c:y val="4.4305993061489607E-2"/>
          <c:w val="0.93654532072830976"/>
          <c:h val="0.874881794357832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MATURA_BW!$J$6:$J$12</c:f>
              <c:strCache>
                <c:ptCount val="7"/>
                <c:pt idx="0">
                  <c:v>60</c:v>
                </c:pt>
                <c:pt idx="1">
                  <c:v>61 - 70</c:v>
                </c:pt>
                <c:pt idx="2">
                  <c:v>71 - 80</c:v>
                </c:pt>
                <c:pt idx="3">
                  <c:v>81 - 90</c:v>
                </c:pt>
                <c:pt idx="4">
                  <c:v>91 - 99</c:v>
                </c:pt>
                <c:pt idx="5">
                  <c:v>100</c:v>
                </c:pt>
                <c:pt idx="6">
                  <c:v>100 mit 
Auszeichnung</c:v>
                </c:pt>
              </c:strCache>
            </c:strRef>
          </c:cat>
          <c:val>
            <c:numRef>
              <c:f>MATURA_BW!$L$6:$L$12</c:f>
              <c:numCache>
                <c:formatCode>0.00%</c:formatCode>
                <c:ptCount val="7"/>
                <c:pt idx="0">
                  <c:v>2.771778257739381E-2</c:v>
                </c:pt>
                <c:pt idx="1">
                  <c:v>0.1443484521238301</c:v>
                </c:pt>
                <c:pt idx="2">
                  <c:v>0.30993520518358531</c:v>
                </c:pt>
                <c:pt idx="3">
                  <c:v>0.26925845932325415</c:v>
                </c:pt>
                <c:pt idx="4">
                  <c:v>0.14110871130309574</c:v>
                </c:pt>
                <c:pt idx="5">
                  <c:v>9.1432685385169188E-2</c:v>
                </c:pt>
                <c:pt idx="6">
                  <c:v>1.6198704103671708E-2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9-4874-9BD7-C85B3AA7D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045896"/>
        <c:axId val="493045240"/>
      </c:barChart>
      <c:catAx>
        <c:axId val="49304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045240"/>
        <c:crosses val="autoZero"/>
        <c:auto val="1"/>
        <c:lblAlgn val="ctr"/>
        <c:lblOffset val="100"/>
        <c:noMultiLvlLbl val="0"/>
      </c:catAx>
      <c:valAx>
        <c:axId val="49304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04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0.64144</cdr:x>
      <cdr:y>0.92431</cdr:y>
    </cdr:from>
    <cdr:to>
      <cdr:x>0.97579</cdr:x>
      <cdr:y>1</cdr:y>
    </cdr:to>
    <cdr:sp macro="" textlink="">
      <cdr:nvSpPr>
        <cdr:cNvPr id="1089" name="Text Box 65">
          <a:extLst xmlns:a="http://schemas.openxmlformats.org/drawingml/2006/main">
            <a:ext uri="{FF2B5EF4-FFF2-40B4-BE49-F238E27FC236}">
              <a16:creationId xmlns:a16="http://schemas.microsoft.com/office/drawing/2014/main" id="{FE4D2EF6-6DDD-418A-A3F4-D284B293CB4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64496" y="3949948"/>
          <a:ext cx="2327084" cy="323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0.08657</cdr:x>
      <cdr:y>0.19999</cdr:y>
    </cdr:from>
    <cdr:to>
      <cdr:x>0.90546</cdr:x>
      <cdr:y>0.23999</cdr:y>
    </cdr:to>
    <cdr:sp macro="" textlink="">
      <cdr:nvSpPr>
        <cdr:cNvPr id="13313" name="Text Box 1">
          <a:extLst xmlns:a="http://schemas.openxmlformats.org/drawingml/2006/main">
            <a:ext uri="{FF2B5EF4-FFF2-40B4-BE49-F238E27FC236}">
              <a16:creationId xmlns:a16="http://schemas.microsoft.com/office/drawing/2014/main" id="{DAE289AF-3AD8-4721-9416-858ECE0C9E3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5440" y="1080120"/>
          <a:ext cx="9983907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(Für die Kandidaten*innen zur Abschlussprüfung sind die Zulassungen und Nicht-Zulassungen dargestellt)</a:t>
          </a:r>
        </a:p>
      </cdr:txBody>
    </cdr:sp>
  </cdr:relSizeAnchor>
  <cdr:relSizeAnchor xmlns:cdr="http://schemas.openxmlformats.org/drawingml/2006/chartDrawing">
    <cdr:from>
      <cdr:x>0.36517</cdr:x>
      <cdr:y>0.38433</cdr:y>
    </cdr:from>
    <cdr:to>
      <cdr:x>0.41975</cdr:x>
      <cdr:y>0.42085</cdr:y>
    </cdr:to>
    <cdr:sp macro="" textlink="">
      <cdr:nvSpPr>
        <cdr:cNvPr id="13314" name="Text Box 2">
          <a:extLst xmlns:a="http://schemas.openxmlformats.org/drawingml/2006/main">
            <a:ext uri="{FF2B5EF4-FFF2-40B4-BE49-F238E27FC236}">
              <a16:creationId xmlns:a16="http://schemas.microsoft.com/office/drawing/2014/main" id="{BE2C7D50-7EB6-43B4-9FEA-A68859038F3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1444" y="1890073"/>
          <a:ext cx="424163" cy="174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76,27%</a:t>
          </a:r>
        </a:p>
      </cdr:txBody>
    </cdr:sp>
  </cdr:relSizeAnchor>
  <cdr:relSizeAnchor xmlns:cdr="http://schemas.openxmlformats.org/drawingml/2006/chartDrawing">
    <cdr:from>
      <cdr:x>0.65741</cdr:x>
      <cdr:y>0.38764</cdr:y>
    </cdr:from>
    <cdr:to>
      <cdr:x>0.71371</cdr:x>
      <cdr:y>0.42416</cdr:y>
    </cdr:to>
    <cdr:sp macro="" textlink="">
      <cdr:nvSpPr>
        <cdr:cNvPr id="13315" name="Text Box 3">
          <a:extLst xmlns:a="http://schemas.openxmlformats.org/drawingml/2006/main">
            <a:ext uri="{FF2B5EF4-FFF2-40B4-BE49-F238E27FC236}">
              <a16:creationId xmlns:a16="http://schemas.microsoft.com/office/drawing/2014/main" id="{F52C95D8-9CB1-4E35-9DEB-486ACACDA2D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2318" y="1859669"/>
          <a:ext cx="436960" cy="175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14,42</a:t>
          </a:r>
          <a:r>
            <a:rPr lang="de-DE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0.75682</cdr:x>
      <cdr:y>0.38764</cdr:y>
    </cdr:from>
    <cdr:to>
      <cdr:x>0.80991</cdr:x>
      <cdr:y>0.42269</cdr:y>
    </cdr:to>
    <cdr:sp macro="" textlink="">
      <cdr:nvSpPr>
        <cdr:cNvPr id="13316" name="Text Box 4">
          <a:extLst xmlns:a="http://schemas.openxmlformats.org/drawingml/2006/main">
            <a:ext uri="{FF2B5EF4-FFF2-40B4-BE49-F238E27FC236}">
              <a16:creationId xmlns:a16="http://schemas.microsoft.com/office/drawing/2014/main" id="{ACC1A6EB-34AE-40F6-8E67-FCC62FAF766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75061" y="2360804"/>
          <a:ext cx="412131" cy="2134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9,31%</a:t>
          </a:r>
        </a:p>
      </cdr:txBody>
    </cdr:sp>
  </cdr:relSizeAnchor>
  <cdr:relSizeAnchor xmlns:cdr="http://schemas.openxmlformats.org/drawingml/2006/chartDrawing">
    <cdr:from>
      <cdr:x>0.38778</cdr:x>
      <cdr:y>0.50119</cdr:y>
    </cdr:from>
    <cdr:to>
      <cdr:x>0.44334</cdr:x>
      <cdr:y>0.53623</cdr:y>
    </cdr:to>
    <cdr:sp macro="" textlink="">
      <cdr:nvSpPr>
        <cdr:cNvPr id="13317" name="Text Box 5">
          <a:extLst xmlns:a="http://schemas.openxmlformats.org/drawingml/2006/main">
            <a:ext uri="{FF2B5EF4-FFF2-40B4-BE49-F238E27FC236}">
              <a16:creationId xmlns:a16="http://schemas.microsoft.com/office/drawing/2014/main" id="{5BF585B2-9224-4D93-84D0-BC31B9E336A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7848" y="2706827"/>
          <a:ext cx="677388" cy="1892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76,76%</a:t>
          </a:r>
        </a:p>
      </cdr:txBody>
    </cdr:sp>
  </cdr:relSizeAnchor>
  <cdr:relSizeAnchor xmlns:cdr="http://schemas.openxmlformats.org/drawingml/2006/chartDrawing">
    <cdr:from>
      <cdr:x>0.66598</cdr:x>
      <cdr:y>0.50271</cdr:y>
    </cdr:from>
    <cdr:to>
      <cdr:x>0.72253</cdr:x>
      <cdr:y>0.538</cdr:y>
    </cdr:to>
    <cdr:sp macro="" textlink="">
      <cdr:nvSpPr>
        <cdr:cNvPr id="13318" name="Text Box 6">
          <a:extLst xmlns:a="http://schemas.openxmlformats.org/drawingml/2006/main">
            <a:ext uri="{FF2B5EF4-FFF2-40B4-BE49-F238E27FC236}">
              <a16:creationId xmlns:a16="http://schemas.microsoft.com/office/drawing/2014/main" id="{99B7638F-BF95-41BC-9889-6AA03E44AA7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9910" y="3061603"/>
          <a:ext cx="438991" cy="214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13,15%</a:t>
          </a:r>
        </a:p>
      </cdr:txBody>
    </cdr:sp>
  </cdr:relSizeAnchor>
  <cdr:relSizeAnchor xmlns:cdr="http://schemas.openxmlformats.org/drawingml/2006/chartDrawing">
    <cdr:from>
      <cdr:x>0.75397</cdr:x>
      <cdr:y>0.50665</cdr:y>
    </cdr:from>
    <cdr:to>
      <cdr:x>0.82625</cdr:x>
      <cdr:y>0.53554</cdr:y>
    </cdr:to>
    <cdr:sp macro="" textlink="">
      <cdr:nvSpPr>
        <cdr:cNvPr id="13319" name="Text Box 7">
          <a:extLst xmlns:a="http://schemas.openxmlformats.org/drawingml/2006/main">
            <a:ext uri="{FF2B5EF4-FFF2-40B4-BE49-F238E27FC236}">
              <a16:creationId xmlns:a16="http://schemas.microsoft.com/office/drawing/2014/main" id="{958AE431-2162-45AB-B5FC-711E040B41C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92344" y="2736304"/>
          <a:ext cx="881341" cy="156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10,08%</a:t>
          </a:r>
        </a:p>
      </cdr:txBody>
    </cdr:sp>
  </cdr:relSizeAnchor>
  <cdr:relSizeAnchor xmlns:cdr="http://schemas.openxmlformats.org/drawingml/2006/chartDrawing">
    <cdr:from>
      <cdr:x>0.39369</cdr:x>
      <cdr:y>0.61331</cdr:y>
    </cdr:from>
    <cdr:to>
      <cdr:x>0.44925</cdr:x>
      <cdr:y>0.64983</cdr:y>
    </cdr:to>
    <cdr:sp macro="" textlink="">
      <cdr:nvSpPr>
        <cdr:cNvPr id="13323" name="Text Box 11">
          <a:extLst xmlns:a="http://schemas.openxmlformats.org/drawingml/2006/main">
            <a:ext uri="{FF2B5EF4-FFF2-40B4-BE49-F238E27FC236}">
              <a16:creationId xmlns:a16="http://schemas.microsoft.com/office/drawing/2014/main" id="{114EC73A-B418-4E1E-BA8E-D95EAE0D79E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99856" y="3312368"/>
          <a:ext cx="677387" cy="197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83,37%</a:t>
          </a:r>
        </a:p>
      </cdr:txBody>
    </cdr:sp>
  </cdr:relSizeAnchor>
  <cdr:relSizeAnchor xmlns:cdr="http://schemas.openxmlformats.org/drawingml/2006/chartDrawing">
    <cdr:from>
      <cdr:x>0.64493</cdr:x>
      <cdr:y>0.61694</cdr:y>
    </cdr:from>
    <cdr:to>
      <cdr:x>0.70123</cdr:x>
      <cdr:y>0.65223</cdr:y>
    </cdr:to>
    <cdr:sp macro="" textlink="">
      <cdr:nvSpPr>
        <cdr:cNvPr id="13324" name="Text Box 12">
          <a:extLst xmlns:a="http://schemas.openxmlformats.org/drawingml/2006/main">
            <a:ext uri="{FF2B5EF4-FFF2-40B4-BE49-F238E27FC236}">
              <a16:creationId xmlns:a16="http://schemas.microsoft.com/office/drawing/2014/main" id="{59C25613-7AAB-4FA9-AC9A-41F9D1F2EA9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06495" y="3757298"/>
          <a:ext cx="437050" cy="214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11,85%</a:t>
          </a:r>
        </a:p>
      </cdr:txBody>
    </cdr:sp>
  </cdr:relSizeAnchor>
  <cdr:relSizeAnchor xmlns:cdr="http://schemas.openxmlformats.org/drawingml/2006/chartDrawing">
    <cdr:from>
      <cdr:x>0.6949</cdr:x>
      <cdr:y>0.61331</cdr:y>
    </cdr:from>
    <cdr:to>
      <cdr:x>0.75145</cdr:x>
      <cdr:y>0.64837</cdr:y>
    </cdr:to>
    <cdr:sp macro="" textlink="">
      <cdr:nvSpPr>
        <cdr:cNvPr id="13325" name="Text Box 13">
          <a:extLst xmlns:a="http://schemas.openxmlformats.org/drawingml/2006/main">
            <a:ext uri="{FF2B5EF4-FFF2-40B4-BE49-F238E27FC236}">
              <a16:creationId xmlns:a16="http://schemas.microsoft.com/office/drawing/2014/main" id="{8796CB77-9C46-4F65-A303-A3B8EC799D0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72264" y="3312368"/>
          <a:ext cx="689458" cy="18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4,77%</a:t>
          </a:r>
        </a:p>
      </cdr:txBody>
    </cdr:sp>
  </cdr:relSizeAnchor>
  <cdr:relSizeAnchor xmlns:cdr="http://schemas.openxmlformats.org/drawingml/2006/chartDrawing">
    <cdr:from>
      <cdr:x>0.39369</cdr:x>
      <cdr:y>0.73902</cdr:y>
    </cdr:from>
    <cdr:to>
      <cdr:x>0.44925</cdr:x>
      <cdr:y>0.77603</cdr:y>
    </cdr:to>
    <cdr:sp macro="" textlink="">
      <cdr:nvSpPr>
        <cdr:cNvPr id="13331" name="Text Box 19">
          <a:extLst xmlns:a="http://schemas.openxmlformats.org/drawingml/2006/main">
            <a:ext uri="{FF2B5EF4-FFF2-40B4-BE49-F238E27FC236}">
              <a16:creationId xmlns:a16="http://schemas.microsoft.com/office/drawing/2014/main" id="{730A94A0-AF14-4E7D-82F7-1C1E1A1CA12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99856" y="3991272"/>
          <a:ext cx="677388" cy="199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89,93%</a:t>
          </a:r>
        </a:p>
      </cdr:txBody>
    </cdr:sp>
  </cdr:relSizeAnchor>
  <cdr:relSizeAnchor xmlns:cdr="http://schemas.openxmlformats.org/drawingml/2006/chartDrawing">
    <cdr:from>
      <cdr:x>0.65356</cdr:x>
      <cdr:y>0.73513</cdr:y>
    </cdr:from>
    <cdr:to>
      <cdr:x>0.70987</cdr:x>
      <cdr:y>0.77311</cdr:y>
    </cdr:to>
    <cdr:sp macro="" textlink="">
      <cdr:nvSpPr>
        <cdr:cNvPr id="13332" name="Text Box 20">
          <a:extLst xmlns:a="http://schemas.openxmlformats.org/drawingml/2006/main">
            <a:ext uri="{FF2B5EF4-FFF2-40B4-BE49-F238E27FC236}">
              <a16:creationId xmlns:a16="http://schemas.microsoft.com/office/drawing/2014/main" id="{3DCA7F65-D7CE-449D-B072-9EEE85839E4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68208" y="3970251"/>
          <a:ext cx="686531" cy="205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7,85</a:t>
          </a:r>
          <a:r>
            <a:rPr lang="de-DE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0.68997</cdr:x>
      <cdr:y>0.7354</cdr:y>
    </cdr:from>
    <cdr:to>
      <cdr:x>0.74677</cdr:x>
      <cdr:y>0.77216</cdr:y>
    </cdr:to>
    <cdr:sp macro="" textlink="">
      <cdr:nvSpPr>
        <cdr:cNvPr id="13333" name="Text Box 21">
          <a:extLst xmlns:a="http://schemas.openxmlformats.org/drawingml/2006/main">
            <a:ext uri="{FF2B5EF4-FFF2-40B4-BE49-F238E27FC236}">
              <a16:creationId xmlns:a16="http://schemas.microsoft.com/office/drawing/2014/main" id="{DC703644-ACD7-48A0-885C-E1DA833E3C5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5037" y="3528031"/>
          <a:ext cx="440841" cy="176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2,22%</a:t>
          </a:r>
        </a:p>
      </cdr:txBody>
    </cdr:sp>
  </cdr:relSizeAnchor>
  <cdr:relSizeAnchor xmlns:cdr="http://schemas.openxmlformats.org/drawingml/2006/chartDrawing">
    <cdr:from>
      <cdr:x>0.41731</cdr:x>
      <cdr:y>0.85331</cdr:y>
    </cdr:from>
    <cdr:to>
      <cdr:x>0.47361</cdr:x>
      <cdr:y>0.89007</cdr:y>
    </cdr:to>
    <cdr:sp macro="" textlink="">
      <cdr:nvSpPr>
        <cdr:cNvPr id="13343" name="Text Box 31">
          <a:extLst xmlns:a="http://schemas.openxmlformats.org/drawingml/2006/main">
            <a:ext uri="{FF2B5EF4-FFF2-40B4-BE49-F238E27FC236}">
              <a16:creationId xmlns:a16="http://schemas.microsoft.com/office/drawing/2014/main" id="{F46C1312-9952-4012-9FC1-DC5654E92AD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7888" y="4608512"/>
          <a:ext cx="686410" cy="1985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98,62%</a:t>
          </a:r>
        </a:p>
      </cdr:txBody>
    </cdr:sp>
  </cdr:relSizeAnchor>
  <cdr:relSizeAnchor xmlns:cdr="http://schemas.openxmlformats.org/drawingml/2006/chartDrawing">
    <cdr:from>
      <cdr:x>0.689</cdr:x>
      <cdr:y>0.85331</cdr:y>
    </cdr:from>
    <cdr:to>
      <cdr:x>0.74432</cdr:x>
      <cdr:y>0.89081</cdr:y>
    </cdr:to>
    <cdr:sp macro="" textlink="">
      <cdr:nvSpPr>
        <cdr:cNvPr id="13344" name="Text Box 32">
          <a:extLst xmlns:a="http://schemas.openxmlformats.org/drawingml/2006/main">
            <a:ext uri="{FF2B5EF4-FFF2-40B4-BE49-F238E27FC236}">
              <a16:creationId xmlns:a16="http://schemas.microsoft.com/office/drawing/2014/main" id="{94CD821D-0B97-469D-9A92-C8A872BA7B5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00256" y="4608512"/>
          <a:ext cx="674461" cy="2025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1,38%</a:t>
          </a:r>
        </a:p>
      </cdr:txBody>
    </cdr:sp>
  </cdr:relSizeAnchor>
  <cdr:relSizeAnchor xmlns:cdr="http://schemas.openxmlformats.org/drawingml/2006/chartDrawing">
    <cdr:from>
      <cdr:x>0.72796</cdr:x>
      <cdr:y>0.94705</cdr:y>
    </cdr:from>
    <cdr:to>
      <cdr:x>0.95976</cdr:x>
      <cdr:y>0.99373</cdr:y>
    </cdr:to>
    <cdr:sp macro="" textlink="">
      <cdr:nvSpPr>
        <cdr:cNvPr id="17" name="Text Box 25">
          <a:extLst xmlns:a="http://schemas.openxmlformats.org/drawingml/2006/main">
            <a:ext uri="{FF2B5EF4-FFF2-40B4-BE49-F238E27FC236}">
              <a16:creationId xmlns:a16="http://schemas.microsoft.com/office/drawing/2014/main" id="{2DA19AD7-6E24-4A9C-B492-BE95F854AF1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9912" y="4543425"/>
          <a:ext cx="1799093" cy="2239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0.65313</cdr:x>
      <cdr:y>0.9068</cdr:y>
    </cdr:from>
    <cdr:to>
      <cdr:x>0.98143</cdr:x>
      <cdr:y>0.95623</cdr:y>
    </cdr:to>
    <cdr:sp macro="" textlink="">
      <cdr:nvSpPr>
        <cdr:cNvPr id="3097" name="Text Box 25">
          <a:extLst xmlns:a="http://schemas.openxmlformats.org/drawingml/2006/main">
            <a:ext uri="{FF2B5EF4-FFF2-40B4-BE49-F238E27FC236}">
              <a16:creationId xmlns:a16="http://schemas.microsoft.com/office/drawing/2014/main" id="{92FDA96C-B79E-49B2-BD7A-F0F57C18FE1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12476" y="3963101"/>
          <a:ext cx="2268247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3F4DC-C3FD-4D70-967E-9FC1D4F8383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7E0B-5F0B-4DD6-9BE6-84DC0D886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6EBF2769-6830-4D8F-8693-E7E3221BB50A}" type="datetimeFigureOut">
              <a:rPr lang="en-US" altLang="it-IT"/>
              <a:pPr>
                <a:defRPr/>
              </a:pPr>
              <a:t>7/12/2021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BA59-8B6C-46C1-9B61-97D544FB6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1" y="9440863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4AE6-4F9E-4740-B9F7-460B49588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FA2719C9-B1F4-42E1-A803-F4DEB8C723F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A515D0-8089-4A54-895F-EB0B501D7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4B1725-910F-4D24-B0C9-BFC71B1703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A279CE0-2D42-4112-A6A4-D117C61A36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09167BC-BF66-4CAB-A8FB-B8C644E9A5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6"/>
            <a:ext cx="54498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B4153E-E636-4FEB-9C1A-F938C60230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DFCC67-9D38-4240-AA52-72F30CE7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0A3F7568-3C7E-4C54-A44D-346FD24CF73B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1463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1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178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629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28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28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23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4416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075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071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25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441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44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132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6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95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406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4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b="1" kern="120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71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05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67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831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1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385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980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144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389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992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221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42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84733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973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5907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863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03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960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52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8948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470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50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6793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46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9626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5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6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42BE4AD-B955-456A-9748-32B067D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1B5E580-615B-4A4B-9DC2-5EB3BB841EEA}"/>
              </a:ext>
            </a:extLst>
          </p:cNvPr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D3E7E5A-1908-4CEB-B2BF-ABDC58761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63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AD8B9A57-E7A9-4CC6-8863-1A18E0C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92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F7B40B-017B-4F36-A7D0-A840CFF4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06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7C08B6EB-3B76-4C48-97F0-57633469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DED6D99-777B-49C4-8B54-2E30647A18AB}"/>
              </a:ext>
            </a:extLst>
          </p:cNvPr>
          <p:cNvSpPr/>
          <p:nvPr userDrawn="1"/>
        </p:nvSpPr>
        <p:spPr>
          <a:xfrm>
            <a:off x="-240704" y="-99392"/>
            <a:ext cx="12529392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7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A2D888-35E4-4CF1-B6C8-6811DD3C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DBC-3CAB-4CFA-A917-CD65D7A862C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60842-B855-4971-8C95-D9B0DE9E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B6315B-3120-4814-BC47-CAA63F92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8E59-D681-4DE1-BAB0-3BD49D1192F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9DF-2DAF-4F63-BF3A-D6FEEC0A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B91B-0B21-431E-B33E-3054A29EE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4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89C9EA-458E-4291-B750-73E689E1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736CD-4D1D-4D76-B7E4-F2118A34DD4A}"/>
              </a:ext>
            </a:extLst>
          </p:cNvPr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18BDFFCA-9324-4A62-8AF8-0DEB0EB41C9E}"/>
              </a:ext>
            </a:extLst>
          </p:cNvPr>
          <p:cNvSpPr>
            <a:spLocks/>
          </p:cNvSpPr>
          <p:nvPr/>
        </p:nvSpPr>
        <p:spPr bwMode="auto">
          <a:xfrm>
            <a:off x="1919536" y="5872763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0232D6D5-C75F-436F-A76E-DE1F7FC2A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3659" y="4223130"/>
            <a:ext cx="5402262" cy="1081087"/>
          </a:xfrm>
        </p:spPr>
        <p:txBody>
          <a:bodyPr/>
          <a:lstStyle/>
          <a:p>
            <a:r>
              <a:rPr lang="de-DE" altLang="de-DE" sz="2000">
                <a:solidFill>
                  <a:srgbClr val="CD0E16"/>
                </a:solidFill>
                <a:latin typeface="+mj-lt"/>
              </a:rPr>
              <a:t>Pressekonferenz </a:t>
            </a:r>
            <a:br>
              <a:rPr lang="de-DE" altLang="de-DE" sz="2000">
                <a:solidFill>
                  <a:srgbClr val="CD0E16"/>
                </a:solidFill>
                <a:latin typeface="+mj-lt"/>
              </a:rPr>
            </a:br>
            <a:r>
              <a:rPr lang="de-DE" altLang="de-DE" sz="2000">
                <a:solidFill>
                  <a:srgbClr val="CD0E16"/>
                </a:solidFill>
                <a:latin typeface="+mj-lt"/>
              </a:rPr>
              <a:t>Abschluss Bildungsjahr </a:t>
            </a:r>
            <a:br>
              <a:rPr lang="de-DE" altLang="de-DE" sz="2000">
                <a:solidFill>
                  <a:srgbClr val="CD0E16"/>
                </a:solidFill>
                <a:latin typeface="+mj-lt"/>
              </a:rPr>
            </a:br>
            <a:r>
              <a:rPr lang="de-DE" altLang="de-DE" sz="2000">
                <a:solidFill>
                  <a:srgbClr val="CD0E16"/>
                </a:solidFill>
                <a:latin typeface="+mj-lt"/>
              </a:rPr>
              <a:t>2020/21</a:t>
            </a:r>
            <a:br>
              <a:rPr lang="de-DE" altLang="de-DE">
                <a:solidFill>
                  <a:srgbClr val="CD0E16"/>
                </a:solidFill>
                <a:latin typeface="+mj-lt"/>
              </a:rPr>
            </a:br>
            <a:endParaRPr lang="de-DE" altLang="de-DE">
              <a:solidFill>
                <a:srgbClr val="CD0E16"/>
              </a:solidFill>
              <a:latin typeface="+mj-lt"/>
            </a:endParaRPr>
          </a:p>
        </p:txBody>
      </p:sp>
      <p:sp>
        <p:nvSpPr>
          <p:cNvPr id="9220" name="Textplatzhalter 2">
            <a:extLst>
              <a:ext uri="{FF2B5EF4-FFF2-40B4-BE49-F238E27FC236}">
                <a16:creationId xmlns:a16="http://schemas.microsoft.com/office/drawing/2014/main" id="{D699064D-EAB0-4C91-BFA1-D3F410C1F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563278" y="6088663"/>
            <a:ext cx="87852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600">
                <a:latin typeface="Open Sans"/>
                <a:ea typeface="Open Sans"/>
                <a:cs typeface="Open Sans"/>
              </a:rPr>
              <a:t>12.7.2021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FC2EA1-B587-41E6-9819-81066E4C4D3E}"/>
              </a:ext>
            </a:extLst>
          </p:cNvPr>
          <p:cNvSpPr txBox="1">
            <a:spLocks/>
          </p:cNvSpPr>
          <p:nvPr/>
        </p:nvSpPr>
        <p:spPr bwMode="auto">
          <a:xfrm>
            <a:off x="3148700" y="3923940"/>
            <a:ext cx="54022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kern="0">
                <a:solidFill>
                  <a:srgbClr val="C00000"/>
                </a:solidFill>
              </a:rPr>
              <a:t> </a:t>
            </a:r>
            <a:r>
              <a:rPr lang="it-IT" altLang="de-DE" sz="2000" kern="0">
                <a:solidFill>
                  <a:srgbClr val="C00000"/>
                </a:solidFill>
                <a:latin typeface="+mj-lt"/>
              </a:rPr>
              <a:t>Conferenza stampa</a:t>
            </a:r>
          </a:p>
          <a:p>
            <a:pPr>
              <a:defRPr/>
            </a:pPr>
            <a:r>
              <a:rPr lang="it-IT" altLang="de-DE" sz="2000" kern="0">
                <a:solidFill>
                  <a:srgbClr val="C00000"/>
                </a:solidFill>
                <a:latin typeface="+mj-lt"/>
              </a:rPr>
              <a:t>fine anno scolastico </a:t>
            </a:r>
          </a:p>
          <a:p>
            <a:pPr>
              <a:defRPr/>
            </a:pPr>
            <a:r>
              <a:rPr lang="it-IT" altLang="de-DE" sz="2000" kern="0">
                <a:solidFill>
                  <a:srgbClr val="C00000"/>
                </a:solidFill>
                <a:latin typeface="+mj-lt"/>
              </a:rPr>
              <a:t>2020/21</a:t>
            </a:r>
            <a:endParaRPr lang="de-DE" altLang="de-DE" sz="2000" ker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F111A28-8D8E-45B0-ADB0-793B9F4C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370" y="3962045"/>
            <a:ext cx="4821076" cy="109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Conferënza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 </a:t>
            </a:r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stampa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 </a:t>
            </a:r>
            <a:endParaRPr lang="de-DE" altLang="de-DE" sz="2000" kern="0">
              <a:solidFill>
                <a:srgbClr val="CD0E16"/>
              </a:solidFill>
              <a:latin typeface="+mj-lt"/>
            </a:endParaRPr>
          </a:p>
          <a:p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Conclujiun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 dl </a:t>
            </a:r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ann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 de </a:t>
            </a:r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scora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 </a:t>
            </a:r>
            <a:endParaRPr lang="de-DE" altLang="de-DE" sz="2000" kern="0">
              <a:solidFill>
                <a:srgbClr val="CD0E16"/>
              </a:solidFill>
              <a:latin typeface="+mj-lt"/>
            </a:endParaRPr>
          </a:p>
          <a:p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2020/21 </a:t>
            </a:r>
            <a:endParaRPr lang="de-DE" altLang="de-DE" sz="2000" kern="0">
              <a:solidFill>
                <a:srgbClr val="CD0E16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53DEBF5F-AB41-4241-807B-F9321040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Aspetti POSITIVI </a:t>
            </a:r>
            <a:r>
              <a:rPr lang="it-IT" altLang="it-IT" sz="14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(Risposte Abbastanza e Molto)</a:t>
            </a:r>
            <a:endParaRPr lang="de-DE" altLang="it-IT" sz="14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B834B7-5330-4360-827D-25AB4FD8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2" y="1921654"/>
            <a:ext cx="10975613" cy="48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8512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53DEBF5F-AB41-4241-807B-F9321040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Aspetti CRITICI </a:t>
            </a:r>
            <a:r>
              <a:rPr lang="it-IT" altLang="it-IT" sz="14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(Risposte Abbastanza e Molto)</a:t>
            </a:r>
            <a:endParaRPr lang="de-DE" altLang="it-IT" sz="14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B35691-3EBF-4B04-A0AB-6D64114E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" y="1943847"/>
            <a:ext cx="9953625" cy="48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93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>
            <a:extLst>
              <a:ext uri="{FF2B5EF4-FFF2-40B4-BE49-F238E27FC236}">
                <a16:creationId xmlns:a16="http://schemas.microsoft.com/office/drawing/2014/main" id="{75F1A248-D6F2-4458-A4F4-6F7F40E2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-315913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Textfeld 4">
            <a:extLst>
              <a:ext uri="{FF2B5EF4-FFF2-40B4-BE49-F238E27FC236}">
                <a16:creationId xmlns:a16="http://schemas.microsoft.com/office/drawing/2014/main" id="{B8670ACC-145D-4E6C-B920-CF034EEF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93" y="1772219"/>
            <a:ext cx="10082213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4800">
                <a:solidFill>
                  <a:schemeClr val="bg1"/>
                </a:solidFill>
                <a:latin typeface="+mj-lt"/>
                <a:cs typeface="Arial"/>
              </a:rPr>
              <a:t>2020/2021</a:t>
            </a:r>
            <a:endParaRPr lang="en-US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Rückblick Bildungsjahr </a:t>
            </a:r>
            <a:endParaRPr lang="de-DE">
              <a:solidFill>
                <a:schemeClr val="bg1"/>
              </a:solidFill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Riassunto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dell'anno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scolastico</a:t>
            </a:r>
            <a:endParaRPr lang="de-DE" altLang="de-DE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Odlada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zoruch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sön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de-DE" altLang="de-DE" sz="4800" u="sng" err="1">
                <a:solidFill>
                  <a:schemeClr val="bg1"/>
                </a:solidFill>
                <a:cs typeface="Arial"/>
              </a:rPr>
              <a:t>'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de 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scora</a:t>
            </a:r>
            <a:endParaRPr lang="de-DE" sz="48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altLang="de-DE" sz="48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err="1">
                <a:solidFill>
                  <a:srgbClr val="C00000"/>
                </a:solidFill>
                <a:latin typeface="Arial"/>
                <a:cs typeface="Open Sans"/>
              </a:rPr>
              <a:t>Evaluazione</a:t>
            </a:r>
            <a:r>
              <a:rPr lang="it-IT" altLang="it-IT" sz="3200" b="1">
                <a:solidFill>
                  <a:srgbClr val="C00000"/>
                </a:solidFill>
                <a:latin typeface="Arial"/>
                <a:cs typeface="Open Sans"/>
              </a:rPr>
              <a:t> «Esperienze in pandemia: riflessioni e proposte per il prossimo futuro»</a:t>
            </a:r>
            <a:endParaRPr lang="it-IT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392376" y="2562002"/>
            <a:ext cx="10374312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 err="1">
                <a:latin typeface="Arial"/>
                <a:cs typeface="Arial"/>
              </a:rPr>
              <a:t>Rilevazione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svolta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dal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it-IT" sz="2000" kern="0">
                <a:latin typeface="Arial"/>
                <a:cs typeface="Arial"/>
              </a:rPr>
              <a:t>Servizio provinciale di valutazione dell’istruzione e formazione ladina – rilevazione prevalentemente qualitativa con molte domande aperte</a:t>
            </a:r>
            <a:endParaRPr lang="de-DE" sz="20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Target </a:t>
            </a:r>
            <a:r>
              <a:rPr lang="de-DE" sz="2000" b="1" kern="0" err="1">
                <a:latin typeface="Arial"/>
                <a:cs typeface="Arial"/>
              </a:rPr>
              <a:t>group</a:t>
            </a:r>
            <a:r>
              <a:rPr lang="de-DE" sz="2000" kern="0">
                <a:latin typeface="Arial"/>
                <a:cs typeface="Arial"/>
              </a:rPr>
              <a:t>: </a:t>
            </a:r>
            <a:r>
              <a:rPr lang="de-DE" sz="2000" kern="0" err="1">
                <a:latin typeface="Arial"/>
                <a:cs typeface="Arial"/>
              </a:rPr>
              <a:t>Alunne</a:t>
            </a:r>
            <a:r>
              <a:rPr lang="de-DE" sz="2000" kern="0">
                <a:latin typeface="Arial"/>
                <a:cs typeface="Arial"/>
              </a:rPr>
              <a:t>/i delle </a:t>
            </a:r>
            <a:r>
              <a:rPr lang="de-DE" sz="2000" kern="0" err="1">
                <a:latin typeface="Arial"/>
                <a:cs typeface="Arial"/>
              </a:rPr>
              <a:t>scuole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secondarie</a:t>
            </a:r>
            <a:r>
              <a:rPr lang="de-DE" sz="2000" kern="0">
                <a:latin typeface="Arial"/>
                <a:cs typeface="Arial"/>
              </a:rPr>
              <a:t> di </a:t>
            </a:r>
            <a:r>
              <a:rPr lang="de-DE" sz="2000" kern="0" err="1">
                <a:latin typeface="Arial"/>
                <a:cs typeface="Arial"/>
              </a:rPr>
              <a:t>primo</a:t>
            </a:r>
            <a:r>
              <a:rPr lang="de-DE" sz="2000" kern="0">
                <a:latin typeface="Arial"/>
                <a:cs typeface="Arial"/>
              </a:rPr>
              <a:t> e </a:t>
            </a:r>
            <a:r>
              <a:rPr lang="de-DE" sz="2000" kern="0" err="1">
                <a:latin typeface="Arial"/>
                <a:cs typeface="Arial"/>
              </a:rPr>
              <a:t>secondo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grado</a:t>
            </a:r>
            <a:r>
              <a:rPr lang="de-DE" sz="2000" kern="0">
                <a:latin typeface="Arial"/>
                <a:cs typeface="Arial"/>
              </a:rPr>
              <a:t>, personale </a:t>
            </a:r>
            <a:r>
              <a:rPr lang="de-DE" sz="2000" kern="0" err="1">
                <a:latin typeface="Arial"/>
                <a:cs typeface="Arial"/>
              </a:rPr>
              <a:t>docente</a:t>
            </a:r>
            <a:r>
              <a:rPr lang="de-DE" sz="2000" kern="0">
                <a:latin typeface="Arial"/>
                <a:cs typeface="Arial"/>
              </a:rPr>
              <a:t> delle </a:t>
            </a:r>
            <a:r>
              <a:rPr lang="de-DE" sz="2000" kern="0" err="1">
                <a:latin typeface="Arial"/>
                <a:cs typeface="Arial"/>
              </a:rPr>
              <a:t>scuole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primarie</a:t>
            </a:r>
            <a:r>
              <a:rPr lang="de-DE" sz="2000" kern="0">
                <a:latin typeface="Arial"/>
                <a:cs typeface="Arial"/>
              </a:rPr>
              <a:t> e delle </a:t>
            </a:r>
            <a:r>
              <a:rPr lang="de-DE" sz="2000" kern="0" err="1">
                <a:latin typeface="Arial"/>
                <a:cs typeface="Arial"/>
              </a:rPr>
              <a:t>scuole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secondarie</a:t>
            </a:r>
            <a:r>
              <a:rPr lang="de-DE" sz="2000" kern="0">
                <a:latin typeface="Arial"/>
                <a:cs typeface="Arial"/>
              </a:rPr>
              <a:t> di </a:t>
            </a:r>
            <a:r>
              <a:rPr lang="de-DE" sz="2000" kern="0" err="1">
                <a:latin typeface="Arial"/>
                <a:cs typeface="Arial"/>
              </a:rPr>
              <a:t>primo</a:t>
            </a:r>
            <a:r>
              <a:rPr lang="de-DE" sz="2000" kern="0">
                <a:latin typeface="Arial"/>
                <a:cs typeface="Arial"/>
              </a:rPr>
              <a:t> e </a:t>
            </a:r>
            <a:r>
              <a:rPr lang="de-DE" sz="2000" kern="0" err="1">
                <a:latin typeface="Arial"/>
                <a:cs typeface="Arial"/>
              </a:rPr>
              <a:t>secondo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grado</a:t>
            </a:r>
            <a:r>
              <a:rPr lang="de-DE" sz="2000" kern="0">
                <a:latin typeface="Arial"/>
                <a:cs typeface="Arial"/>
              </a:rPr>
              <a:t>, </a:t>
            </a:r>
            <a:r>
              <a:rPr lang="de-DE" sz="2000" kern="0" err="1">
                <a:latin typeface="Arial"/>
                <a:cs typeface="Arial"/>
              </a:rPr>
              <a:t>genitori</a:t>
            </a:r>
            <a:endParaRPr lang="de-DE" sz="20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 err="1">
                <a:latin typeface="Arial"/>
                <a:cs typeface="Arial"/>
              </a:rPr>
              <a:t>Questionari</a:t>
            </a:r>
            <a:r>
              <a:rPr lang="de-DE" sz="2000" b="1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compilati</a:t>
            </a:r>
            <a:r>
              <a:rPr lang="de-DE" sz="2000" kern="0">
                <a:latin typeface="Arial"/>
                <a:cs typeface="Arial"/>
              </a:rPr>
              <a:t> da </a:t>
            </a:r>
            <a:r>
              <a:rPr lang="de-DE" sz="2000" kern="0" err="1">
                <a:latin typeface="Arial"/>
                <a:cs typeface="Arial"/>
              </a:rPr>
              <a:t>un</a:t>
            </a:r>
            <a:r>
              <a:rPr lang="de-DE" sz="2000" kern="0">
                <a:latin typeface="Arial"/>
                <a:cs typeface="Arial"/>
              </a:rPr>
              <a:t> totale di 1.269 </a:t>
            </a:r>
            <a:r>
              <a:rPr lang="de-DE" sz="2000" kern="0" err="1">
                <a:latin typeface="Arial"/>
                <a:cs typeface="Arial"/>
              </a:rPr>
              <a:t>persone</a:t>
            </a:r>
            <a:r>
              <a:rPr lang="de-DE" sz="2000" kern="0">
                <a:latin typeface="Arial"/>
                <a:cs typeface="Arial"/>
              </a:rPr>
              <a:t> (514 </a:t>
            </a:r>
            <a:r>
              <a:rPr lang="de-DE" sz="2000" kern="0" err="1">
                <a:latin typeface="Arial"/>
                <a:cs typeface="Arial"/>
              </a:rPr>
              <a:t>alunne</a:t>
            </a:r>
            <a:r>
              <a:rPr lang="de-DE" sz="2000" kern="0">
                <a:latin typeface="Arial"/>
                <a:cs typeface="Arial"/>
              </a:rPr>
              <a:t>/i, 188 </a:t>
            </a:r>
            <a:r>
              <a:rPr lang="de-DE" sz="2000" kern="0" err="1">
                <a:latin typeface="Arial"/>
                <a:cs typeface="Arial"/>
              </a:rPr>
              <a:t>docenti</a:t>
            </a:r>
            <a:r>
              <a:rPr lang="de-DE" sz="2000" kern="0">
                <a:latin typeface="Arial"/>
                <a:cs typeface="Arial"/>
              </a:rPr>
              <a:t>, 567 </a:t>
            </a:r>
            <a:r>
              <a:rPr lang="de-DE" sz="2000" kern="0" err="1">
                <a:latin typeface="Arial"/>
                <a:cs typeface="Arial"/>
              </a:rPr>
              <a:t>genitori</a:t>
            </a:r>
            <a:r>
              <a:rPr lang="de-DE" sz="2000" kern="0">
                <a:latin typeface="Arial"/>
                <a:cs typeface="Arial"/>
              </a:rPr>
              <a:t>) </a:t>
            </a:r>
            <a:r>
              <a:rPr lang="it-IT" sz="2000" kern="0">
                <a:latin typeface="Arial"/>
                <a:cs typeface="Arial"/>
              </a:rPr>
              <a:t>nel periodo metà maggio – metà giugno 2021</a:t>
            </a:r>
            <a:endParaRPr lang="de-DE" sz="20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 err="1">
                <a:latin typeface="Arial"/>
                <a:cs typeface="Arial"/>
              </a:rPr>
              <a:t>Temi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b="1" kern="0">
                <a:latin typeface="Arial"/>
                <a:cs typeface="Arial"/>
              </a:rPr>
              <a:t>della </a:t>
            </a:r>
            <a:r>
              <a:rPr lang="de-DE" sz="2000" b="1" kern="0" err="1">
                <a:latin typeface="Arial"/>
                <a:cs typeface="Arial"/>
              </a:rPr>
              <a:t>valutazione</a:t>
            </a:r>
            <a:r>
              <a:rPr lang="de-DE" sz="2000" kern="0">
                <a:latin typeface="Arial"/>
                <a:cs typeface="Arial"/>
              </a:rPr>
              <a:t>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>
                <a:latin typeface="Arial"/>
                <a:cs typeface="Arial"/>
              </a:rPr>
              <a:t>Stato d’animo rispetto all’esperienza pandemica (proprio e delle figlie/ dei figli)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>
                <a:latin typeface="Arial"/>
                <a:cs typeface="Arial"/>
              </a:rPr>
              <a:t>Pandemia come esperienza positiva/ negativa – problematicità nella pandemia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>
                <a:latin typeface="Arial"/>
                <a:cs typeface="Arial"/>
              </a:rPr>
              <a:t>Cambiamenti / Dopo la pandemia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>
                <a:latin typeface="Arial"/>
                <a:cs typeface="Arial"/>
              </a:rPr>
              <a:t>Insegnare in pandemia: aspetti critici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it-IT" sz="2000" ker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2335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err="1">
                <a:solidFill>
                  <a:srgbClr val="C00000"/>
                </a:solidFill>
                <a:latin typeface="Arial"/>
                <a:cs typeface="Open Sans"/>
              </a:rPr>
              <a:t>Evaluazione</a:t>
            </a:r>
            <a:r>
              <a:rPr lang="it-IT" altLang="it-IT" sz="3200" b="1">
                <a:solidFill>
                  <a:srgbClr val="C00000"/>
                </a:solidFill>
                <a:latin typeface="Arial"/>
                <a:cs typeface="Open Sans"/>
              </a:rPr>
              <a:t> alunne/i</a:t>
            </a:r>
            <a:endParaRPr lang="it-IT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263352" y="2295700"/>
            <a:ext cx="11132235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Ultimo periodo dell’anno scolastico 2020-2021: gli studenti e le studentesse si sentivano soprattutto </a:t>
            </a:r>
            <a:r>
              <a:rPr lang="it-IT" sz="1600" b="1" kern="0">
                <a:latin typeface="Arial"/>
                <a:cs typeface="Arial"/>
              </a:rPr>
              <a:t>stanchi</a:t>
            </a:r>
            <a:r>
              <a:rPr lang="it-IT" sz="1600" kern="0">
                <a:latin typeface="Arial"/>
                <a:cs typeface="Arial"/>
              </a:rPr>
              <a:t> (66%) e </a:t>
            </a:r>
            <a:r>
              <a:rPr lang="it-IT" sz="1600" b="1" kern="0">
                <a:latin typeface="Arial"/>
                <a:cs typeface="Arial"/>
              </a:rPr>
              <a:t>esausti</a:t>
            </a:r>
            <a:r>
              <a:rPr lang="it-IT" sz="1600" kern="0">
                <a:latin typeface="Arial"/>
                <a:cs typeface="Arial"/>
              </a:rPr>
              <a:t> (34%). Un 22% ha dichiarato uno stato d’animo tranquillo.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A pandemia conclusa: Studenti e studentesse si vedono più </a:t>
            </a:r>
            <a:r>
              <a:rPr lang="it-IT" sz="1600" b="1" kern="0">
                <a:latin typeface="Arial"/>
                <a:cs typeface="Arial"/>
              </a:rPr>
              <a:t>rilassati</a:t>
            </a:r>
            <a:r>
              <a:rPr lang="it-IT" sz="1600" kern="0">
                <a:latin typeface="Arial"/>
                <a:cs typeface="Arial"/>
              </a:rPr>
              <a:t> (55%), </a:t>
            </a:r>
            <a:r>
              <a:rPr lang="it-IT" sz="1600" b="1" kern="0">
                <a:latin typeface="Arial"/>
                <a:cs typeface="Arial"/>
              </a:rPr>
              <a:t>motivati</a:t>
            </a:r>
            <a:r>
              <a:rPr lang="it-IT" sz="1600" kern="0">
                <a:latin typeface="Arial"/>
                <a:cs typeface="Arial"/>
              </a:rPr>
              <a:t> (48%) e </a:t>
            </a:r>
            <a:r>
              <a:rPr lang="it-IT" sz="1600" b="1" kern="0">
                <a:latin typeface="Arial"/>
                <a:cs typeface="Arial"/>
              </a:rPr>
              <a:t>responsabili</a:t>
            </a:r>
            <a:r>
              <a:rPr lang="it-IT" sz="1600" kern="0">
                <a:latin typeface="Arial"/>
                <a:cs typeface="Arial"/>
              </a:rPr>
              <a:t> (39%).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Studenti e studentesse riconoscono di essere riusciti ad acquisire saperi durante la pandemia, in particolare nell’ambito delle </a:t>
            </a:r>
            <a:r>
              <a:rPr lang="it-IT" sz="1600" b="1" kern="0">
                <a:latin typeface="Arial"/>
                <a:cs typeface="Arial"/>
              </a:rPr>
              <a:t>competenze digitali </a:t>
            </a:r>
            <a:r>
              <a:rPr lang="it-IT" sz="1600" kern="0">
                <a:latin typeface="Arial"/>
                <a:cs typeface="Arial"/>
              </a:rPr>
              <a:t>(78% dei partecipanti all’inchiesta).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Studenti e studentesse riconoscono come un’esperienza positiva l’essere riusciti a </a:t>
            </a:r>
            <a:r>
              <a:rPr lang="it-IT" sz="1600" b="1"/>
              <a:t>trovare soluzioni da soli/e</a:t>
            </a:r>
            <a:r>
              <a:rPr lang="it-IT" sz="1600"/>
              <a:t> ai problemi che la pandemia ha causato (75%). Si sentono più </a:t>
            </a:r>
            <a:r>
              <a:rPr lang="it-IT" sz="1600" b="1"/>
              <a:t>sicuri e autonomi</a:t>
            </a:r>
            <a:r>
              <a:rPr lang="it-IT" sz="1600"/>
              <a:t>. Hanno </a:t>
            </a:r>
            <a:r>
              <a:rPr lang="it-IT" sz="1600" b="1"/>
              <a:t>imparato a gestirsi</a:t>
            </a:r>
            <a:r>
              <a:rPr lang="it-IT" sz="1600"/>
              <a:t>, a </a:t>
            </a:r>
            <a:r>
              <a:rPr lang="it-IT" sz="1600" b="1"/>
              <a:t>sentirsi responsabili</a:t>
            </a:r>
            <a:r>
              <a:rPr lang="it-IT" sz="1600"/>
              <a:t>, a </a:t>
            </a:r>
            <a:r>
              <a:rPr lang="it-IT" sz="1600" b="1"/>
              <a:t>essere più creativi</a:t>
            </a:r>
            <a:r>
              <a:rPr lang="it-IT" sz="1600"/>
              <a:t>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Il </a:t>
            </a:r>
            <a:r>
              <a:rPr lang="it-IT" sz="1600" b="1"/>
              <a:t>supporto da parte dei docenti</a:t>
            </a:r>
            <a:r>
              <a:rPr lang="it-IT" sz="1600"/>
              <a:t>: considerata un’esperienza abbastanza positiva da parte del 33% di studenti e studentesse e il 24% la definisce come molto positiva (valori positivi totali 57%), mentre il 43% dei partecipanti si posiziona nei valori negativi (poco e per nulla). 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Le </a:t>
            </a:r>
            <a:r>
              <a:rPr lang="it-IT" sz="1600" b="1"/>
              <a:t>relazioni con i compagni e le compagne</a:t>
            </a:r>
            <a:r>
              <a:rPr lang="it-IT" sz="1600"/>
              <a:t> risulta essere un’esperienza positiva per il 66% degli studenti e delle studentesse. Per l’altra parte, le restrizioni e la situazione generale ha provocato una riduzione delle relazioni e un’esperienza negativa su questo versante. 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Consapevolezza del valore delle </a:t>
            </a:r>
            <a:r>
              <a:rPr lang="it-IT" sz="1600" b="1" kern="0">
                <a:latin typeface="Arial"/>
                <a:cs typeface="Arial"/>
              </a:rPr>
              <a:t>relazioni con i genitori</a:t>
            </a:r>
            <a:r>
              <a:rPr lang="it-IT" sz="1600" kern="0">
                <a:latin typeface="Arial"/>
                <a:cs typeface="Arial"/>
              </a:rPr>
              <a:t>, il tempo che questi hanno dedicato loro durante la pandemia, l’attenzione o semplicemente l’”esserci” per loro.</a:t>
            </a:r>
          </a:p>
        </p:txBody>
      </p:sp>
    </p:spTree>
    <p:extLst>
      <p:ext uri="{BB962C8B-B14F-4D97-AF65-F5344CB8AC3E}">
        <p14:creationId xmlns:p14="http://schemas.microsoft.com/office/powerpoint/2010/main" val="310727758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err="1">
                <a:solidFill>
                  <a:srgbClr val="C00000"/>
                </a:solidFill>
                <a:latin typeface="Arial"/>
                <a:cs typeface="Open Sans"/>
              </a:rPr>
              <a:t>Evaluazione</a:t>
            </a:r>
            <a:r>
              <a:rPr lang="it-IT" altLang="it-IT" sz="3200" b="1">
                <a:solidFill>
                  <a:srgbClr val="C00000"/>
                </a:solidFill>
                <a:latin typeface="Arial"/>
                <a:cs typeface="Open Sans"/>
              </a:rPr>
              <a:t> docenti</a:t>
            </a:r>
            <a:endParaRPr lang="it-IT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263352" y="2069559"/>
            <a:ext cx="11928648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Rispetto all’esperienza pandemica anche i/le docenti si sentono soprattutto </a:t>
            </a:r>
            <a:r>
              <a:rPr lang="it-IT" sz="1600" b="1" kern="0">
                <a:latin typeface="Arial"/>
                <a:cs typeface="Arial"/>
              </a:rPr>
              <a:t>stanchi</a:t>
            </a:r>
            <a:r>
              <a:rPr lang="it-IT" sz="1600" kern="0">
                <a:latin typeface="Arial"/>
                <a:cs typeface="Arial"/>
              </a:rPr>
              <a:t> (77%)  ma in parte anche </a:t>
            </a:r>
            <a:r>
              <a:rPr lang="it-IT" sz="1600" b="1" kern="0">
                <a:latin typeface="Arial"/>
                <a:cs typeface="Arial"/>
              </a:rPr>
              <a:t>esausti</a:t>
            </a:r>
            <a:r>
              <a:rPr lang="it-IT" sz="1600" kern="0">
                <a:latin typeface="Arial"/>
                <a:cs typeface="Arial"/>
              </a:rPr>
              <a:t> (29%)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Il 96% dei/delle insegnanti riconosce come qualità la propria </a:t>
            </a:r>
            <a:r>
              <a:rPr lang="it-IT" sz="1600" b="1" kern="0">
                <a:latin typeface="Arial"/>
                <a:cs typeface="Arial"/>
              </a:rPr>
              <a:t>capacità di adattamento </a:t>
            </a:r>
            <a:r>
              <a:rPr lang="it-IT" sz="1600" kern="0">
                <a:latin typeface="Arial"/>
                <a:cs typeface="Arial"/>
              </a:rPr>
              <a:t>alla situazione.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Esperienze positive sono riferite agli aspetti della </a:t>
            </a:r>
            <a:r>
              <a:rPr lang="it-IT" sz="1600" b="1" kern="0">
                <a:latin typeface="Arial"/>
                <a:cs typeface="Arial"/>
              </a:rPr>
              <a:t>competenza digitale </a:t>
            </a:r>
            <a:r>
              <a:rPr lang="it-IT" sz="1600" kern="0">
                <a:latin typeface="Arial"/>
                <a:cs typeface="Arial"/>
              </a:rPr>
              <a:t>acquisita.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 kern="0">
                <a:latin typeface="Arial"/>
                <a:cs typeface="Arial"/>
              </a:rPr>
              <a:t>Insegnare in pandemia</a:t>
            </a:r>
            <a:r>
              <a:rPr lang="it-IT" sz="1600" kern="0">
                <a:latin typeface="Arial"/>
                <a:cs typeface="Arial"/>
              </a:rPr>
              <a:t>: aspetti critici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L’aspetto critico che più ha influenzato l’insegnamento è il </a:t>
            </a:r>
            <a:r>
              <a:rPr lang="it-IT" sz="1600" b="1" kern="0">
                <a:latin typeface="Arial"/>
                <a:cs typeface="Arial"/>
              </a:rPr>
              <a:t>carico di lavoro </a:t>
            </a:r>
            <a:r>
              <a:rPr lang="it-IT" sz="1600" kern="0">
                <a:latin typeface="Arial"/>
                <a:cs typeface="Arial"/>
              </a:rPr>
              <a:t>che si è aggiunto con la </a:t>
            </a:r>
            <a:r>
              <a:rPr lang="it-IT" sz="1600" b="1" kern="0">
                <a:latin typeface="Arial"/>
                <a:cs typeface="Arial"/>
              </a:rPr>
              <a:t>gestione della didattica a distanza</a:t>
            </a:r>
            <a:r>
              <a:rPr lang="it-IT" sz="1600" kern="0">
                <a:latin typeface="Arial"/>
                <a:cs typeface="Arial"/>
              </a:rPr>
              <a:t> o integrata (dichiarato dall’85% dei docenti e delle docenti).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Gli </a:t>
            </a:r>
            <a:r>
              <a:rPr lang="it-IT" sz="1600" b="1" kern="0">
                <a:latin typeface="Arial"/>
                <a:cs typeface="Arial"/>
              </a:rPr>
              <a:t>strumenti digitali degli alunni e delle alunne per la didattica a distanza </a:t>
            </a:r>
            <a:r>
              <a:rPr lang="it-IT" sz="1600" kern="0">
                <a:latin typeface="Arial"/>
                <a:cs typeface="Arial"/>
              </a:rPr>
              <a:t>hanno rappresentato un aspetto di criticità per l’insegnamento per il 66% dei/delle docenti (situazioni di famiglie che non hanno potuto garantire il supporto digitale necessario ai loro figli, alunni che seguivano la didattica sul cellulare, connessioni internet poco stabili).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 kern="0">
                <a:latin typeface="Arial"/>
                <a:cs typeface="Arial"/>
              </a:rPr>
              <a:t>Gestire contemporaneamente la didattica a distanza e la didattica in presenza </a:t>
            </a:r>
            <a:r>
              <a:rPr lang="it-IT" sz="1600" kern="0">
                <a:latin typeface="Arial"/>
                <a:cs typeface="Arial"/>
              </a:rPr>
              <a:t>(80%) è l’aspetto che insieme alla </a:t>
            </a:r>
            <a:r>
              <a:rPr lang="it-IT" sz="1600" b="1" kern="0">
                <a:latin typeface="Arial"/>
                <a:cs typeface="Arial"/>
              </a:rPr>
              <a:t>gestione dell’incertezza </a:t>
            </a:r>
            <a:r>
              <a:rPr lang="it-IT" sz="1600" kern="0">
                <a:latin typeface="Arial"/>
                <a:cs typeface="Arial"/>
              </a:rPr>
              <a:t>sulle sospensioni e riapertura delle attività didattiche (81%) più ha influenzato negativamente il lavoro degli/delle insegnanti.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Difficoltà a gestire </a:t>
            </a:r>
            <a:r>
              <a:rPr lang="it-IT" sz="1600" b="1" kern="0">
                <a:latin typeface="Arial"/>
                <a:cs typeface="Arial"/>
              </a:rPr>
              <a:t>alunni e alunne con particolari difficoltà </a:t>
            </a:r>
            <a:r>
              <a:rPr lang="it-IT" sz="1600" kern="0">
                <a:latin typeface="Arial"/>
                <a:cs typeface="Arial"/>
              </a:rPr>
              <a:t>e la difficoltà a mantenere alta la </a:t>
            </a:r>
            <a:r>
              <a:rPr lang="it-IT" sz="1600" b="1" kern="0">
                <a:latin typeface="Arial"/>
                <a:cs typeface="Arial"/>
              </a:rPr>
              <a:t>motivazione</a:t>
            </a:r>
            <a:r>
              <a:rPr lang="it-IT" sz="1600" kern="0">
                <a:latin typeface="Arial"/>
                <a:cs typeface="Arial"/>
              </a:rPr>
              <a:t> </a:t>
            </a:r>
            <a:r>
              <a:rPr lang="it-IT" sz="1600" b="1" kern="0">
                <a:latin typeface="Arial"/>
                <a:cs typeface="Arial"/>
              </a:rPr>
              <a:t>nell’apprendimento.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A livello personale una criticità è rappresentata dalla </a:t>
            </a:r>
            <a:r>
              <a:rPr lang="it-IT" sz="1600" b="1" kern="0">
                <a:latin typeface="Arial"/>
                <a:cs typeface="Arial"/>
              </a:rPr>
              <a:t>conciliazione famiglia-lavoro</a:t>
            </a:r>
            <a:r>
              <a:rPr lang="it-IT" sz="1600" kern="0">
                <a:latin typeface="Arial"/>
                <a:cs typeface="Arial"/>
              </a:rPr>
              <a:t>. Le/ gli insegnanti che sono anche madri/ padri di figli in età scolastica hanno vissuto con difficoltà questi mesi di pandemia.</a:t>
            </a:r>
          </a:p>
        </p:txBody>
      </p:sp>
    </p:spTree>
    <p:extLst>
      <p:ext uri="{BB962C8B-B14F-4D97-AF65-F5344CB8AC3E}">
        <p14:creationId xmlns:p14="http://schemas.microsoft.com/office/powerpoint/2010/main" val="337818985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err="1">
                <a:solidFill>
                  <a:srgbClr val="C00000"/>
                </a:solidFill>
                <a:latin typeface="Arial"/>
                <a:cs typeface="Open Sans"/>
              </a:rPr>
              <a:t>Evaluazione</a:t>
            </a:r>
            <a:r>
              <a:rPr lang="it-IT" altLang="it-IT" sz="3200" b="1">
                <a:solidFill>
                  <a:srgbClr val="C00000"/>
                </a:solidFill>
                <a:latin typeface="Arial"/>
                <a:cs typeface="Open Sans"/>
              </a:rPr>
              <a:t> genitori</a:t>
            </a:r>
            <a:endParaRPr lang="it-IT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263352" y="2069559"/>
            <a:ext cx="11928648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Con le lezioni a distanza </a:t>
            </a:r>
            <a:r>
              <a:rPr lang="it-IT" sz="1600" b="1" kern="0">
                <a:latin typeface="Arial"/>
                <a:cs typeface="Arial"/>
              </a:rPr>
              <a:t>il mondo della scuola e il modo di fare scuola è entrato nelle case</a:t>
            </a:r>
            <a:r>
              <a:rPr lang="it-IT" sz="1600" kern="0">
                <a:latin typeface="Arial"/>
                <a:cs typeface="Arial"/>
              </a:rPr>
              <a:t>. I genitori sono più consapevoli di come funziona e di cosa succede durante una lezione. Con la pandemia </a:t>
            </a:r>
            <a:r>
              <a:rPr lang="it-IT" sz="1600" b="1" kern="0">
                <a:latin typeface="Arial"/>
                <a:cs typeface="Arial"/>
              </a:rPr>
              <a:t>la scuola ha acquisito trasparenza</a:t>
            </a:r>
            <a:r>
              <a:rPr lang="it-IT" sz="1600" kern="0">
                <a:latin typeface="Arial"/>
                <a:cs typeface="Arial"/>
              </a:rPr>
              <a:t>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Due terzi dei genitori presentano un quadro di </a:t>
            </a:r>
            <a:r>
              <a:rPr lang="it-IT" sz="1600" b="1" kern="0">
                <a:latin typeface="Arial"/>
                <a:cs typeface="Arial"/>
              </a:rPr>
              <a:t>apprezzamento su diversi fronti</a:t>
            </a:r>
            <a:r>
              <a:rPr lang="it-IT" sz="1600" kern="0">
                <a:latin typeface="Arial"/>
                <a:cs typeface="Arial"/>
              </a:rPr>
              <a:t>: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L’88% riconosce come aspetto positivo </a:t>
            </a:r>
            <a:r>
              <a:rPr lang="it-IT" sz="1600" b="1"/>
              <a:t>la capacità del figlio/della figlia di essersi adattato/a alla situazione pandemica </a:t>
            </a:r>
            <a:r>
              <a:rPr lang="it-IT" sz="1600"/>
              <a:t>e la </a:t>
            </a:r>
            <a:r>
              <a:rPr lang="it-IT" sz="1600" b="1"/>
              <a:t>capacità di adattamento della propria famiglia </a:t>
            </a:r>
            <a:r>
              <a:rPr lang="it-IT" sz="1600"/>
              <a:t>(87%).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È stata apprezzata la </a:t>
            </a:r>
            <a:r>
              <a:rPr lang="it-IT" sz="1600" b="1"/>
              <a:t>capacità dei docenti e del/la dirigente di adattarsi</a:t>
            </a:r>
            <a:r>
              <a:rPr lang="it-IT" sz="1600"/>
              <a:t> alla situazione, la </a:t>
            </a:r>
            <a:r>
              <a:rPr lang="it-IT" sz="1600" b="1"/>
              <a:t>competenza didattica dei docenti </a:t>
            </a:r>
            <a:r>
              <a:rPr lang="it-IT" sz="1600"/>
              <a:t>durante il periodo di didattica a distanza, la loro </a:t>
            </a:r>
            <a:r>
              <a:rPr lang="it-IT" sz="1600" b="1"/>
              <a:t>capacità di comprendere le difficoltà </a:t>
            </a:r>
            <a:r>
              <a:rPr lang="it-IT" sz="1600"/>
              <a:t>del proprio figlio.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 kern="0">
                <a:latin typeface="Arial"/>
                <a:cs typeface="Arial"/>
              </a:rPr>
              <a:t>Problematicità</a:t>
            </a:r>
            <a:r>
              <a:rPr lang="it-IT" sz="1600" kern="0">
                <a:latin typeface="Arial"/>
                <a:cs typeface="Arial"/>
              </a:rPr>
              <a:t> nella pandemia: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/>
              <a:t>Criticità vissute con intensità e in ambiti diversi</a:t>
            </a:r>
            <a:r>
              <a:rPr lang="it-IT" sz="1600"/>
              <a:t>: Quegli aspetti che per certi genitori sono stati un problema, per altri invece non lo sono stati. 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Problematicità causata </a:t>
            </a:r>
            <a:r>
              <a:rPr lang="it-IT" sz="1600" b="1"/>
              <a:t>dall’incertezza su sospensioni e riprese delle attività didattiche </a:t>
            </a:r>
            <a:r>
              <a:rPr lang="it-IT" sz="1600"/>
              <a:t>(72% dei genitori).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Per il 50% gli </a:t>
            </a:r>
            <a:r>
              <a:rPr lang="it-IT" sz="1600" b="1" kern="0">
                <a:latin typeface="Arial"/>
                <a:cs typeface="Arial"/>
              </a:rPr>
              <a:t>strumenti tecnologici </a:t>
            </a:r>
            <a:r>
              <a:rPr lang="it-IT" sz="1600" kern="0">
                <a:latin typeface="Arial"/>
                <a:cs typeface="Arial"/>
              </a:rPr>
              <a:t>a disposizione durante la pandemia sono stati un altro motivo di criticità; così come le </a:t>
            </a:r>
            <a:r>
              <a:rPr lang="it-IT" sz="1600" b="1" kern="0">
                <a:latin typeface="Arial"/>
                <a:cs typeface="Arial"/>
              </a:rPr>
              <a:t>competenze digitali proprie dei genitori e dei loro figli.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 kern="0">
                <a:latin typeface="Arial"/>
                <a:cs typeface="Arial"/>
              </a:rPr>
              <a:t>Conciliazione famiglia-lavoro</a:t>
            </a:r>
            <a:r>
              <a:rPr lang="it-IT" sz="1600" kern="0">
                <a:latin typeface="Arial"/>
                <a:cs typeface="Arial"/>
              </a:rPr>
              <a:t>: Non è stato facile gestire lavoro, figli, didattica a distanza, alle volte DAD per un figlio mentre gli altri erano da portare a scuola, in particolare in famiglie monoparentali o con altri bambini piccoli e/o persone da accudire.</a:t>
            </a:r>
          </a:p>
        </p:txBody>
      </p:sp>
    </p:spTree>
    <p:extLst>
      <p:ext uri="{BB962C8B-B14F-4D97-AF65-F5344CB8AC3E}">
        <p14:creationId xmlns:p14="http://schemas.microsoft.com/office/powerpoint/2010/main" val="233765418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9271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08221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Ergebnisse Abschlussprüfungen</a:t>
            </a:r>
            <a:endParaRPr lang="de-DE" altLang="de-DE" sz="4800" u="sng">
              <a:solidFill>
                <a:schemeClr val="bg1"/>
              </a:solidFill>
              <a:latin typeface="+mj-lt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Risultati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degli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esami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finali</a:t>
            </a:r>
            <a:endParaRPr lang="de-DE" altLang="de-DE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Resultac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di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ejams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de conclujiun</a:t>
            </a:r>
          </a:p>
          <a:p>
            <a:pPr algn="ctr"/>
            <a:endParaRPr lang="de-DE" altLang="de-DE" sz="48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15264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Versetzungen an Grund- und Mittelschulen 2020/2021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0" y="2204863"/>
          <a:ext cx="5735960" cy="465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5735960" y="2204863"/>
          <a:ext cx="6456040" cy="460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65">
            <a:extLst>
              <a:ext uri="{FF2B5EF4-FFF2-40B4-BE49-F238E27FC236}">
                <a16:creationId xmlns:a16="http://schemas.microsoft.com/office/drawing/2014/main" id="{78E484C5-4CBD-495C-94A9-B83573DB2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448" y="6490086"/>
            <a:ext cx="2016224" cy="2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DE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Quelle: Deutsche Bildungsdirektion</a:t>
            </a:r>
          </a:p>
        </p:txBody>
      </p:sp>
    </p:spTree>
    <p:extLst>
      <p:ext uri="{BB962C8B-B14F-4D97-AF65-F5344CB8AC3E}">
        <p14:creationId xmlns:p14="http://schemas.microsoft.com/office/powerpoint/2010/main" val="215932084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3CD5C-051E-45F8-A2A9-6B17008A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484784"/>
            <a:ext cx="11692880" cy="1153096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+mj-lt"/>
                <a:ea typeface="+mn-ea"/>
              </a:rPr>
              <a:t>Staatliche Abschlussprüfung der Unterstufe
an den deutschsprachigen Mittelschulen – 2020/2021</a:t>
            </a:r>
            <a:br>
              <a:rPr lang="de-DE"/>
            </a:br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8A1AE20-EB46-4013-A2D5-9BE5CC0E1AE3}"/>
              </a:ext>
            </a:extLst>
          </p:cNvPr>
          <p:cNvGraphicFramePr>
            <a:graphicFrameLocks noGrp="1"/>
          </p:cNvGraphicFramePr>
          <p:nvPr/>
        </p:nvGraphicFramePr>
        <p:xfrm>
          <a:off x="168516" y="2395958"/>
          <a:ext cx="4991381" cy="4273404"/>
        </p:xfrm>
        <a:graphic>
          <a:graphicData uri="http://schemas.openxmlformats.org/drawingml/2006/table">
            <a:tbl>
              <a:tblPr firstRow="1" firstCol="1" bandRow="1"/>
              <a:tblGrid>
                <a:gridCol w="3263188">
                  <a:extLst>
                    <a:ext uri="{9D8B030D-6E8A-4147-A177-3AD203B41FA5}">
                      <a16:colId xmlns:a16="http://schemas.microsoft.com/office/drawing/2014/main" val="1045863156"/>
                    </a:ext>
                  </a:extLst>
                </a:gridCol>
                <a:gridCol w="935911">
                  <a:extLst>
                    <a:ext uri="{9D8B030D-6E8A-4147-A177-3AD203B41FA5}">
                      <a16:colId xmlns:a16="http://schemas.microsoft.com/office/drawing/2014/main" val="1814686459"/>
                    </a:ext>
                  </a:extLst>
                </a:gridCol>
                <a:gridCol w="792282">
                  <a:extLst>
                    <a:ext uri="{9D8B030D-6E8A-4147-A177-3AD203B41FA5}">
                      <a16:colId xmlns:a16="http://schemas.microsoft.com/office/drawing/2014/main" val="1620888781"/>
                    </a:ext>
                  </a:extLst>
                </a:gridCol>
              </a:tblGrid>
              <a:tr h="901614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Interne und externe Kandidat*innen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780728"/>
                  </a:ext>
                </a:extLst>
              </a:tr>
              <a:tr h="5310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 insgesamt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77253"/>
                  </a:ext>
                </a:extLst>
              </a:tr>
              <a:tr h="79045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zugelassen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98,63%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539363"/>
                  </a:ext>
                </a:extLst>
              </a:tr>
              <a:tr h="50638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nicht zugelassen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0043"/>
                  </a:ext>
                </a:extLst>
              </a:tr>
              <a:tr h="5310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Abschlussprüfung bestanden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134803"/>
                  </a:ext>
                </a:extLst>
              </a:tr>
              <a:tr h="50638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Abschlussprüfung nicht bestanden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517759"/>
                  </a:ext>
                </a:extLst>
              </a:tr>
              <a:tr h="50638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nicht angetreten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21427"/>
                  </a:ext>
                </a:extLst>
              </a:tr>
            </a:tbl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231904" y="2395958"/>
          <a:ext cx="6960095" cy="427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23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>
            <a:extLst>
              <a:ext uri="{FF2B5EF4-FFF2-40B4-BE49-F238E27FC236}">
                <a16:creationId xmlns:a16="http://schemas.microsoft.com/office/drawing/2014/main" id="{75F1A248-D6F2-4458-A4F4-6F7F40E2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-315913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Textfeld 4">
            <a:extLst>
              <a:ext uri="{FF2B5EF4-FFF2-40B4-BE49-F238E27FC236}">
                <a16:creationId xmlns:a16="http://schemas.microsoft.com/office/drawing/2014/main" id="{B8670ACC-145D-4E6C-B920-CF034EEF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93" y="1716598"/>
            <a:ext cx="10082213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2020/2021</a:t>
            </a: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Rückblick Bildungsjahr </a:t>
            </a:r>
            <a:endParaRPr lang="de-DE" altLang="de-DE" sz="4800" u="sng">
              <a:solidFill>
                <a:schemeClr val="bg1"/>
              </a:solidFill>
              <a:latin typeface="+mj-lt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Riassunto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dell'anno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scolastico</a:t>
            </a:r>
            <a:endParaRPr lang="de-DE" altLang="de-DE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Odlada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zoruch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sön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de-DE" altLang="de-DE" sz="4800" err="1">
                <a:solidFill>
                  <a:schemeClr val="bg1"/>
                </a:solidFill>
                <a:cs typeface="Arial"/>
              </a:rPr>
              <a:t>'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de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scora</a:t>
            </a:r>
            <a:endParaRPr lang="de-DE" sz="48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altLang="de-DE" sz="48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4BD62-9155-40CE-B310-BB8DA7EF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522016"/>
            <a:ext cx="11809312" cy="1295946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Arial"/>
                <a:ea typeface="+mn-ea"/>
              </a:rPr>
              <a:t>Bewertungen der staatlichen Abschlussprüfung der Unterstufe an den deutschsprachigen Mittelschulen</a:t>
            </a:r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A996823-162A-4C17-9898-92B43C798D64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2817962"/>
          <a:ext cx="3960441" cy="3923408"/>
        </p:xfrm>
        <a:graphic>
          <a:graphicData uri="http://schemas.openxmlformats.org/drawingml/2006/table">
            <a:tbl>
              <a:tblPr/>
              <a:tblGrid>
                <a:gridCol w="1633333">
                  <a:extLst>
                    <a:ext uri="{9D8B030D-6E8A-4147-A177-3AD203B41FA5}">
                      <a16:colId xmlns:a16="http://schemas.microsoft.com/office/drawing/2014/main" val="1410381287"/>
                    </a:ext>
                  </a:extLst>
                </a:gridCol>
                <a:gridCol w="1119999">
                  <a:extLst>
                    <a:ext uri="{9D8B030D-6E8A-4147-A177-3AD203B41FA5}">
                      <a16:colId xmlns:a16="http://schemas.microsoft.com/office/drawing/2014/main" val="3282551203"/>
                    </a:ext>
                  </a:extLst>
                </a:gridCol>
                <a:gridCol w="1207109">
                  <a:extLst>
                    <a:ext uri="{9D8B030D-6E8A-4147-A177-3AD203B41FA5}">
                      <a16:colId xmlns:a16="http://schemas.microsoft.com/office/drawing/2014/main" val="4278586499"/>
                    </a:ext>
                  </a:extLst>
                </a:gridCol>
              </a:tblGrid>
              <a:tr h="36327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196293"/>
                  </a:ext>
                </a:extLst>
              </a:tr>
              <a:tr h="363278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839088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77981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SIEBEN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20389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03431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06149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11036"/>
                  </a:ext>
                </a:extLst>
              </a:tr>
              <a:tr h="7120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 MIT AUSZEICHNUNG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52497"/>
                  </a:ext>
                </a:extLst>
              </a:tr>
              <a:tr h="377809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15302"/>
                  </a:ext>
                </a:extLst>
              </a:tr>
              <a:tr h="36327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35797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/>
        </p:nvGraphicFramePr>
        <p:xfrm>
          <a:off x="4486821" y="2708920"/>
          <a:ext cx="7513835" cy="410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266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0" y="1412776"/>
          <a:ext cx="12192000" cy="540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40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44086-ED1A-4048-8052-76EB645E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484784"/>
            <a:ext cx="5256584" cy="432048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+mj-lt"/>
                <a:ea typeface="+mn-ea"/>
              </a:rPr>
              <a:t>Deutsche Berufsbildung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9E9BDB6-2C86-4EA7-B24C-7A4F80CCC4D5}"/>
              </a:ext>
            </a:extLst>
          </p:cNvPr>
          <p:cNvSpPr txBox="1">
            <a:spLocks/>
          </p:cNvSpPr>
          <p:nvPr/>
        </p:nvSpPr>
        <p:spPr bwMode="auto">
          <a:xfrm>
            <a:off x="191344" y="2204864"/>
            <a:ext cx="525658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2000" kern="1200">
                <a:solidFill>
                  <a:srgbClr val="C00000"/>
                </a:solidFill>
                <a:latin typeface="+mj-lt"/>
                <a:ea typeface="+mn-ea"/>
              </a:rPr>
              <a:t>Die Absolvent*innen an den deutschen Berufsfachschulen – 2020/2021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5AC8F1E-654D-4A67-AB0B-A133DA62271C}"/>
              </a:ext>
            </a:extLst>
          </p:cNvPr>
          <p:cNvGraphicFramePr>
            <a:graphicFrameLocks noGrp="1"/>
          </p:cNvGraphicFramePr>
          <p:nvPr/>
        </p:nvGraphicFramePr>
        <p:xfrm>
          <a:off x="191345" y="2828042"/>
          <a:ext cx="5544615" cy="3917821"/>
        </p:xfrm>
        <a:graphic>
          <a:graphicData uri="http://schemas.openxmlformats.org/drawingml/2006/table">
            <a:tbl>
              <a:tblPr/>
              <a:tblGrid>
                <a:gridCol w="1563866">
                  <a:extLst>
                    <a:ext uri="{9D8B030D-6E8A-4147-A177-3AD203B41FA5}">
                      <a16:colId xmlns:a16="http://schemas.microsoft.com/office/drawing/2014/main" val="1258286667"/>
                    </a:ext>
                  </a:extLst>
                </a:gridCol>
                <a:gridCol w="1350612">
                  <a:extLst>
                    <a:ext uri="{9D8B030D-6E8A-4147-A177-3AD203B41FA5}">
                      <a16:colId xmlns:a16="http://schemas.microsoft.com/office/drawing/2014/main" val="2330894103"/>
                    </a:ext>
                  </a:extLst>
                </a:gridCol>
                <a:gridCol w="632393">
                  <a:extLst>
                    <a:ext uri="{9D8B030D-6E8A-4147-A177-3AD203B41FA5}">
                      <a16:colId xmlns:a16="http://schemas.microsoft.com/office/drawing/2014/main" val="3654073165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1717787224"/>
                    </a:ext>
                  </a:extLst>
                </a:gridCol>
                <a:gridCol w="735721">
                  <a:extLst>
                    <a:ext uri="{9D8B030D-6E8A-4147-A177-3AD203B41FA5}">
                      <a16:colId xmlns:a16="http://schemas.microsoft.com/office/drawing/2014/main" val="3112438134"/>
                    </a:ext>
                  </a:extLst>
                </a:gridCol>
              </a:tblGrid>
              <a:tr h="67296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Vollzeitausbildung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Lehrlingsausbildung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282704"/>
                  </a:ext>
                </a:extLst>
              </a:tr>
              <a:tr h="534843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105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(1.-5. Klasse)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(3.-4.Klasse)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909908"/>
                  </a:ext>
                </a:extLst>
              </a:tr>
              <a:tr h="53484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 Juni versetzt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1.796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765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89466"/>
                  </a:ext>
                </a:extLst>
              </a:tr>
              <a:tr h="87982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 aufgeschobener Gesamtbewertung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83831"/>
                  </a:ext>
                </a:extLst>
              </a:tr>
              <a:tr h="577622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 Juni nicht versetzt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57035"/>
                  </a:ext>
                </a:extLst>
              </a:tr>
              <a:tr h="53484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1.954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836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45338"/>
                  </a:ext>
                </a:extLst>
              </a:tr>
            </a:tbl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5F68CBD-787F-471E-9071-9E18F8F5A0E1}"/>
              </a:ext>
            </a:extLst>
          </p:cNvPr>
          <p:cNvGraphicFramePr>
            <a:graphicFrameLocks/>
          </p:cNvGraphicFramePr>
          <p:nvPr/>
        </p:nvGraphicFramePr>
        <p:xfrm>
          <a:off x="5807968" y="1988840"/>
          <a:ext cx="6264696" cy="486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933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4267D-82C5-45B6-8C2E-4ECE5BF7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556792"/>
            <a:ext cx="11836896" cy="1152128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Arial"/>
                <a:ea typeface="+mn-ea"/>
              </a:rPr>
              <a:t>Staatliche Abschlussprüfungen an den deutschsprachigen Ober- und Berufsschulen - 2020/2021</a:t>
            </a:r>
            <a:br>
              <a:rPr lang="de-DE"/>
            </a:br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8D2D297-EAC2-4F32-AF91-242191D6CC8D}"/>
              </a:ext>
            </a:extLst>
          </p:cNvPr>
          <p:cNvGraphicFramePr>
            <a:graphicFrameLocks noGrp="1"/>
          </p:cNvGraphicFramePr>
          <p:nvPr/>
        </p:nvGraphicFramePr>
        <p:xfrm>
          <a:off x="151504" y="2508647"/>
          <a:ext cx="4979988" cy="3983355"/>
        </p:xfrm>
        <a:graphic>
          <a:graphicData uri="http://schemas.openxmlformats.org/drawingml/2006/table">
            <a:tbl>
              <a:tblPr firstRow="1" firstCol="1" bandRow="1"/>
              <a:tblGrid>
                <a:gridCol w="3119438">
                  <a:extLst>
                    <a:ext uri="{9D8B030D-6E8A-4147-A177-3AD203B41FA5}">
                      <a16:colId xmlns:a16="http://schemas.microsoft.com/office/drawing/2014/main" val="2551401569"/>
                    </a:ext>
                  </a:extLst>
                </a:gridCol>
                <a:gridCol w="996601">
                  <a:extLst>
                    <a:ext uri="{9D8B030D-6E8A-4147-A177-3AD203B41FA5}">
                      <a16:colId xmlns:a16="http://schemas.microsoft.com/office/drawing/2014/main" val="1092035710"/>
                    </a:ext>
                  </a:extLst>
                </a:gridCol>
                <a:gridCol w="863949">
                  <a:extLst>
                    <a:ext uri="{9D8B030D-6E8A-4147-A177-3AD203B41FA5}">
                      <a16:colId xmlns:a16="http://schemas.microsoft.com/office/drawing/2014/main" val="516821310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 und externe Kandidat*innen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2403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Kandidat*innen insgesamt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2.839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8626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zur Abschlussprüfung zugelassen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2.797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98,52%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130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zur Abschlussprüfung nicht zugelassen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    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6679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Abschlussprüfung bestanden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2.778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97,85%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082527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Abschlussprüfung nicht bestanden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     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04393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zur Abschlussprüfung nicht angetreten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92314"/>
                  </a:ext>
                </a:extLst>
              </a:tr>
            </a:tbl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235668" y="2420889"/>
          <a:ext cx="6909004" cy="437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936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0AA55-A800-4303-ACD1-071F77E9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78" y="1484784"/>
            <a:ext cx="10972800" cy="1118134"/>
          </a:xfrm>
        </p:spPr>
        <p:txBody>
          <a:bodyPr/>
          <a:lstStyle/>
          <a:p>
            <a:pPr algn="l"/>
            <a:r>
              <a:rPr lang="de-DE" sz="2800" kern="1200">
                <a:solidFill>
                  <a:srgbClr val="C00000"/>
                </a:solidFill>
                <a:latin typeface="Arial"/>
              </a:rPr>
              <a:t>Bewertungen der staatlichen Abschlussprüfung an den deutschsprachigen Ober- und Berufsschulen - 2020/2021</a:t>
            </a:r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11E18FE-C716-4139-9AA1-A4C005EE92C0}"/>
              </a:ext>
            </a:extLst>
          </p:cNvPr>
          <p:cNvGraphicFramePr>
            <a:graphicFrameLocks noGrp="1"/>
          </p:cNvGraphicFramePr>
          <p:nvPr/>
        </p:nvGraphicFramePr>
        <p:xfrm>
          <a:off x="180832" y="2588094"/>
          <a:ext cx="4691031" cy="3793234"/>
        </p:xfrm>
        <a:graphic>
          <a:graphicData uri="http://schemas.openxmlformats.org/drawingml/2006/table">
            <a:tbl>
              <a:tblPr/>
              <a:tblGrid>
                <a:gridCol w="1975878">
                  <a:extLst>
                    <a:ext uri="{9D8B030D-6E8A-4147-A177-3AD203B41FA5}">
                      <a16:colId xmlns:a16="http://schemas.microsoft.com/office/drawing/2014/main" val="1954412698"/>
                    </a:ext>
                  </a:extLst>
                </a:gridCol>
                <a:gridCol w="1344135">
                  <a:extLst>
                    <a:ext uri="{9D8B030D-6E8A-4147-A177-3AD203B41FA5}">
                      <a16:colId xmlns:a16="http://schemas.microsoft.com/office/drawing/2014/main" val="1241896164"/>
                    </a:ext>
                  </a:extLst>
                </a:gridCol>
                <a:gridCol w="1371018">
                  <a:extLst>
                    <a:ext uri="{9D8B030D-6E8A-4147-A177-3AD203B41FA5}">
                      <a16:colId xmlns:a16="http://schemas.microsoft.com/office/drawing/2014/main" val="2790608422"/>
                    </a:ext>
                  </a:extLst>
                </a:gridCol>
              </a:tblGrid>
              <a:tr h="4228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71813"/>
                  </a:ext>
                </a:extLst>
              </a:tr>
              <a:tr h="302010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301496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43954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61 - 70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17229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71 - 80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30911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81 - 90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86142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91 - 99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43398"/>
                  </a:ext>
                </a:extLst>
              </a:tr>
              <a:tr h="30201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52301"/>
                  </a:ext>
                </a:extLst>
              </a:tr>
              <a:tr h="5919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mit </a:t>
                      </a:r>
                      <a:b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Auszeichnung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12039"/>
                  </a:ext>
                </a:extLst>
              </a:tr>
              <a:tr h="302010"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515251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75801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5807968" y="2453029"/>
          <a:ext cx="63840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5087888" y="2492895"/>
          <a:ext cx="6905234" cy="43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90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9271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08221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Ergebnisse Abschlussprüfungen</a:t>
            </a: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sz="4800" u="sng" err="1">
                <a:solidFill>
                  <a:schemeClr val="bg1"/>
                </a:solidFill>
                <a:latin typeface="+mj-lt"/>
                <a:cs typeface="Arial"/>
              </a:rPr>
              <a:t>Risultati</a:t>
            </a:r>
            <a:r>
              <a:rPr lang="de-DE" sz="4800" u="sng">
                <a:solidFill>
                  <a:schemeClr val="bg1"/>
                </a:solidFill>
                <a:latin typeface="+mj-lt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+mj-lt"/>
                <a:cs typeface="Arial"/>
              </a:rPr>
              <a:t>degli</a:t>
            </a:r>
            <a:r>
              <a:rPr lang="de-DE" sz="4800" u="sng">
                <a:solidFill>
                  <a:schemeClr val="bg1"/>
                </a:solidFill>
                <a:latin typeface="+mj-lt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+mj-lt"/>
                <a:cs typeface="Arial"/>
              </a:rPr>
              <a:t>esami</a:t>
            </a:r>
            <a:r>
              <a:rPr lang="de-DE" sz="4800" u="sng">
                <a:solidFill>
                  <a:schemeClr val="bg1"/>
                </a:solidFill>
                <a:latin typeface="+mj-lt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+mj-lt"/>
                <a:cs typeface="Arial"/>
              </a:rPr>
              <a:t>finali</a:t>
            </a:r>
            <a:endParaRPr lang="de-DE" sz="4800" u="sng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Resultac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di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ejams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de conclujiun</a:t>
            </a:r>
          </a:p>
          <a:p>
            <a:pPr algn="ctr"/>
            <a:endParaRPr lang="de-DE" altLang="de-DE" sz="2000" i="1">
              <a:solidFill>
                <a:schemeClr val="bg1"/>
              </a:solidFill>
              <a:latin typeface="+mj-lt"/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428B6A-7855-460A-AD03-56BC8BE9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6"/>
          <a:stretch/>
        </p:blipFill>
        <p:spPr>
          <a:xfrm>
            <a:off x="1659559" y="2476748"/>
            <a:ext cx="8923575" cy="2631784"/>
          </a:xfrm>
          <a:prstGeom prst="rect">
            <a:avLst/>
          </a:prstGeom>
        </p:spPr>
      </p:pic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97262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Scuola primaria e Scuola secondaria di I grado  </a:t>
            </a:r>
            <a:b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</a:br>
            <a:r>
              <a:rPr lang="it-IT" altLang="it-IT" sz="2000" b="1">
                <a:solidFill>
                  <a:srgbClr val="666D70"/>
                </a:solidFill>
                <a:latin typeface="+mj-lt"/>
                <a:cs typeface="Open Sans" panose="020B0606030504020204" pitchFamily="34" charset="0"/>
              </a:rPr>
              <a:t>Ammissioni  alla classe successiva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28AEB3-25BF-4737-904E-6E6AB6949BE4}"/>
              </a:ext>
            </a:extLst>
          </p:cNvPr>
          <p:cNvSpPr/>
          <p:nvPr/>
        </p:nvSpPr>
        <p:spPr>
          <a:xfrm>
            <a:off x="268858" y="5229200"/>
            <a:ext cx="5760000" cy="14096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800" b="1" kern="0">
                <a:solidFill>
                  <a:srgbClr val="666D70"/>
                </a:solidFill>
                <a:latin typeface="+mn-lt"/>
                <a:cs typeface="Arial"/>
              </a:rPr>
              <a:t>6.222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+mn-lt"/>
                <a:cs typeface="Arial"/>
              </a:rPr>
              <a:t>studenti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+mn-lt"/>
                <a:cs typeface="Arial"/>
              </a:rPr>
              <a:t>frequentanti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di scuola </a:t>
            </a:r>
            <a:r>
              <a:rPr lang="de-DE" sz="2000" b="1" kern="0">
                <a:solidFill>
                  <a:srgbClr val="666D70"/>
                </a:solidFill>
                <a:latin typeface="+mn-lt"/>
                <a:cs typeface="Arial"/>
              </a:rPr>
              <a:t>primaria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800" b="1" kern="0">
                <a:solidFill>
                  <a:srgbClr val="666D70"/>
                </a:solidFill>
                <a:latin typeface="+mn-lt"/>
                <a:cs typeface="Arial"/>
              </a:rPr>
              <a:t>6.197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</a:t>
            </a:r>
            <a:r>
              <a:rPr lang="de-DE" sz="2000" b="1" kern="0" err="1">
                <a:solidFill>
                  <a:srgbClr val="666D70"/>
                </a:solidFill>
                <a:latin typeface="+mn-lt"/>
                <a:cs typeface="Arial"/>
              </a:rPr>
              <a:t>ammessi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alla </a:t>
            </a:r>
            <a:r>
              <a:rPr lang="de-DE" sz="2000" kern="0" err="1">
                <a:solidFill>
                  <a:srgbClr val="666D70"/>
                </a:solidFill>
                <a:latin typeface="+mn-lt"/>
                <a:cs typeface="Arial"/>
              </a:rPr>
              <a:t>classe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+mn-lt"/>
                <a:cs typeface="Arial"/>
              </a:rPr>
              <a:t>successiva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della scuola</a:t>
            </a:r>
            <a:r>
              <a:rPr lang="de-DE" sz="2000" b="1" kern="0">
                <a:solidFill>
                  <a:srgbClr val="666D70"/>
                </a:solidFill>
                <a:latin typeface="+mn-lt"/>
                <a:cs typeface="Arial"/>
              </a:rPr>
              <a:t> primaria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38B3768-F223-47AC-83C1-8C241AE14B95}"/>
              </a:ext>
            </a:extLst>
          </p:cNvPr>
          <p:cNvSpPr/>
          <p:nvPr/>
        </p:nvSpPr>
        <p:spPr>
          <a:xfrm>
            <a:off x="6096000" y="5229200"/>
            <a:ext cx="5760000" cy="11604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800" b="1" kern="0">
                <a:solidFill>
                  <a:srgbClr val="666D70"/>
                </a:solidFill>
                <a:latin typeface="Arial"/>
                <a:cs typeface="Arial"/>
              </a:rPr>
              <a:t>4.249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Arial"/>
                <a:cs typeface="Arial"/>
              </a:rPr>
              <a:t>studenti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Arial"/>
                <a:cs typeface="Arial"/>
              </a:rPr>
              <a:t>frequentanti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di scuola </a:t>
            </a:r>
            <a:r>
              <a:rPr lang="de-DE" sz="2000" b="1" kern="0" err="1">
                <a:solidFill>
                  <a:srgbClr val="666D70"/>
                </a:solidFill>
                <a:latin typeface="Arial"/>
                <a:cs typeface="Arial"/>
              </a:rPr>
              <a:t>secondaria</a:t>
            </a:r>
            <a:r>
              <a:rPr lang="de-DE" sz="2000" b="1" kern="0">
                <a:solidFill>
                  <a:srgbClr val="666D70"/>
                </a:solidFill>
                <a:latin typeface="Arial"/>
                <a:cs typeface="Arial"/>
              </a:rPr>
              <a:t> di I grado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800" b="1" kern="0">
                <a:solidFill>
                  <a:srgbClr val="666D70"/>
                </a:solidFill>
                <a:latin typeface="Arial"/>
                <a:cs typeface="Arial"/>
              </a:rPr>
              <a:t>4.155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</a:t>
            </a:r>
            <a:r>
              <a:rPr lang="de-DE" sz="2000" b="1" kern="0" err="1">
                <a:solidFill>
                  <a:srgbClr val="666D70"/>
                </a:solidFill>
                <a:latin typeface="Arial"/>
                <a:cs typeface="Arial"/>
              </a:rPr>
              <a:t>ammessi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alla </a:t>
            </a:r>
            <a:r>
              <a:rPr lang="de-DE" sz="2000" kern="0" err="1">
                <a:solidFill>
                  <a:srgbClr val="666D70"/>
                </a:solidFill>
                <a:latin typeface="Arial"/>
                <a:cs typeface="Arial"/>
              </a:rPr>
              <a:t>classe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Arial"/>
                <a:cs typeface="Arial"/>
              </a:rPr>
              <a:t>successiva</a:t>
            </a:r>
            <a:endParaRPr lang="de-DE" sz="2000" b="1" kern="0">
              <a:solidFill>
                <a:srgbClr val="666D7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87444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Esame di Stato conclusivo del I ciclo di istruzione </a:t>
            </a:r>
            <a:r>
              <a:rPr lang="it-IT" altLang="it-IT" sz="2000" b="1">
                <a:solidFill>
                  <a:srgbClr val="666D70"/>
                </a:solidFill>
                <a:latin typeface="+mj-lt"/>
                <a:cs typeface="Open Sans" panose="020B0606030504020204" pitchFamily="34" charset="0"/>
              </a:rPr>
              <a:t>(scuola media)</a:t>
            </a:r>
            <a:endParaRPr lang="de-DE" altLang="it-IT" sz="2000" b="1">
              <a:solidFill>
                <a:srgbClr val="666D70"/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28AEB3-25BF-4737-904E-6E6AB6949BE4}"/>
              </a:ext>
            </a:extLst>
          </p:cNvPr>
          <p:cNvSpPr/>
          <p:nvPr/>
        </p:nvSpPr>
        <p:spPr>
          <a:xfrm>
            <a:off x="402208" y="2852936"/>
            <a:ext cx="5693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1.446 ammessi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interni ed esterni</a:t>
            </a:r>
            <a:endParaRPr lang="de-DE" sz="2000" kern="0">
              <a:solidFill>
                <a:srgbClr val="666D70"/>
              </a:solidFill>
              <a:latin typeface="+mn-lt"/>
            </a:endParaRP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1.446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 candidati/e hanno </a:t>
            </a:r>
            <a:r>
              <a:rPr lang="it-IT" sz="2000" b="1" kern="0">
                <a:solidFill>
                  <a:srgbClr val="666D70"/>
                </a:solidFill>
                <a:latin typeface="+mn-lt"/>
              </a:rPr>
              <a:t>superato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l’Esame di Stato conclusivo (</a:t>
            </a:r>
            <a:r>
              <a:rPr lang="it-IT" sz="2000" b="1" kern="0">
                <a:solidFill>
                  <a:srgbClr val="666D70"/>
                </a:solidFill>
                <a:latin typeface="+mn-lt"/>
              </a:rPr>
              <a:t>100%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degli ammessi)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926B998-CA02-4D69-86FE-9FFD5D9C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58" y="2111401"/>
            <a:ext cx="5413311" cy="44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564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Esame di Stato conclusivo del I ciclo di istruzione </a:t>
            </a:r>
            <a:r>
              <a:rPr lang="it-IT" altLang="it-IT" sz="2000" b="1">
                <a:solidFill>
                  <a:srgbClr val="666D70"/>
                </a:solidFill>
                <a:latin typeface="+mj-lt"/>
                <a:cs typeface="Open Sans" panose="020B0606030504020204" pitchFamily="34" charset="0"/>
              </a:rPr>
              <a:t>(scuola media)</a:t>
            </a:r>
            <a:endParaRPr lang="de-DE" altLang="it-IT" sz="2000" b="1">
              <a:solidFill>
                <a:srgbClr val="666D70"/>
              </a:solidFill>
              <a:highlight>
                <a:srgbClr val="FFFF00"/>
              </a:highlight>
              <a:latin typeface="+mj-lt"/>
              <a:cs typeface="Open Sans" panose="020B06060305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37DF86-BB9D-41C3-8794-B840C650A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9" r="10296"/>
          <a:stretch/>
        </p:blipFill>
        <p:spPr>
          <a:xfrm>
            <a:off x="5252225" y="2521352"/>
            <a:ext cx="6824546" cy="38631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82F9FF-795E-4EAF-90DF-C2E8852BC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34" y="2709862"/>
            <a:ext cx="3401122" cy="38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9728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Scuola sec. di II grado e Formazione Professionale</a:t>
            </a:r>
            <a:b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</a:br>
            <a:r>
              <a:rPr lang="it-IT" altLang="it-IT" sz="2000" b="1">
                <a:solidFill>
                  <a:srgbClr val="666D70"/>
                </a:solidFill>
                <a:latin typeface="+mj-lt"/>
              </a:rPr>
              <a:t>Ammissioni</a:t>
            </a:r>
            <a:r>
              <a:rPr lang="it-IT" altLang="it-IT" sz="2000" b="1">
                <a:solidFill>
                  <a:srgbClr val="666D70"/>
                </a:solidFill>
                <a:latin typeface="+mj-lt"/>
                <a:cs typeface="Open Sans" panose="020B0606030504020204" pitchFamily="34" charset="0"/>
              </a:rPr>
              <a:t>  alla classe successiva o all’esame di Stato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AAC403C-11D2-42C2-B420-AD9CB6E2D045}"/>
              </a:ext>
            </a:extLst>
          </p:cNvPr>
          <p:cNvGrpSpPr/>
          <p:nvPr/>
        </p:nvGrpSpPr>
        <p:grpSpPr>
          <a:xfrm>
            <a:off x="10463133" y="2963635"/>
            <a:ext cx="1528999" cy="3332233"/>
            <a:chOff x="10463133" y="2963635"/>
            <a:chExt cx="1528999" cy="3332233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E80D063-76C7-46CD-8660-969559E86567}"/>
                </a:ext>
              </a:extLst>
            </p:cNvPr>
            <p:cNvSpPr txBox="1"/>
            <p:nvPr/>
          </p:nvSpPr>
          <p:spPr>
            <a:xfrm>
              <a:off x="10463135" y="5486399"/>
              <a:ext cx="1528997" cy="809469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de-DE" sz="3200" b="1">
                  <a:solidFill>
                    <a:srgbClr val="666D70"/>
                  </a:solidFill>
                  <a:latin typeface="Calibri" panose="020F0502020204030204" pitchFamily="34" charset="0"/>
                </a:rPr>
                <a:t>6.703</a:t>
              </a:r>
              <a:endParaRPr lang="it-IT" sz="3200" b="1">
                <a:solidFill>
                  <a:srgbClr val="666D7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51A241F-31D2-4CE6-931A-279611683C2A}"/>
                </a:ext>
              </a:extLst>
            </p:cNvPr>
            <p:cNvSpPr txBox="1"/>
            <p:nvPr/>
          </p:nvSpPr>
          <p:spPr>
            <a:xfrm>
              <a:off x="10463134" y="4225017"/>
              <a:ext cx="1528997" cy="809469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de-DE" sz="3200" b="1">
                  <a:solidFill>
                    <a:srgbClr val="666D70"/>
                  </a:solidFill>
                  <a:latin typeface="Calibri" panose="020F0502020204030204" pitchFamily="34" charset="0"/>
                </a:rPr>
                <a:t>898</a:t>
              </a:r>
              <a:endParaRPr lang="it-IT" sz="3200" b="1">
                <a:solidFill>
                  <a:srgbClr val="666D7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5475369-4C43-42ED-AF44-FE82933E05C5}"/>
                </a:ext>
              </a:extLst>
            </p:cNvPr>
            <p:cNvSpPr txBox="1"/>
            <p:nvPr/>
          </p:nvSpPr>
          <p:spPr>
            <a:xfrm>
              <a:off x="10463133" y="2963635"/>
              <a:ext cx="1528997" cy="809469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de-DE" sz="3200" b="1">
                  <a:solidFill>
                    <a:srgbClr val="666D70"/>
                  </a:solidFill>
                  <a:latin typeface="Calibri" panose="020F0502020204030204" pitchFamily="34" charset="0"/>
                </a:rPr>
                <a:t>400</a:t>
              </a:r>
              <a:endParaRPr lang="it-IT" sz="3200" b="1">
                <a:solidFill>
                  <a:srgbClr val="666D7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CD68909B-4ECA-4C6F-849E-FBC6671DD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25"/>
          <a:stretch/>
        </p:blipFill>
        <p:spPr>
          <a:xfrm>
            <a:off x="402208" y="2694480"/>
            <a:ext cx="10446320" cy="37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290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latin typeface="Arial"/>
                <a:cs typeface="Open Sans"/>
              </a:rPr>
              <a:t>Evaluation Schule unter Corona-Bedingungen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099009"/>
            <a:ext cx="10374312" cy="44874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Erhebung</a:t>
            </a:r>
            <a:r>
              <a:rPr lang="de-DE" sz="2000" kern="0">
                <a:latin typeface="Arial"/>
                <a:cs typeface="Arial"/>
              </a:rPr>
              <a:t> durch die Evaluationsstelle der Deutschen Bildungsdirektion 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5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Befragung </a:t>
            </a:r>
            <a:r>
              <a:rPr lang="de-DE" sz="2000" kern="0">
                <a:latin typeface="Arial"/>
                <a:cs typeface="Arial"/>
              </a:rPr>
              <a:t>an insgesamt 12.717 Personen, im Rahmen des externen Evaluationszyklus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5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Zielgruppe</a:t>
            </a:r>
            <a:r>
              <a:rPr lang="de-DE" sz="2000" kern="0">
                <a:latin typeface="Arial"/>
                <a:cs typeface="Arial"/>
              </a:rPr>
              <a:t>: Schüler/-innen der Grund-, Mittel-, Oberschulen und der Berufs- und Fachschulen sowie Lehrpersonen, Eltern, Erziehungsberechtige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5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Kernthemen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b="1" kern="0">
                <a:latin typeface="Arial"/>
                <a:cs typeface="Arial"/>
              </a:rPr>
              <a:t>der Evaluation zu diesem Bereich</a:t>
            </a:r>
            <a:r>
              <a:rPr lang="de-DE" sz="2000" kern="0">
                <a:latin typeface="Arial"/>
                <a:cs typeface="Arial"/>
              </a:rPr>
              <a:t>: 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kern="0">
                <a:latin typeface="Arial"/>
                <a:cs typeface="Arial"/>
              </a:rPr>
              <a:t>Handhabe Hygienemaßnahmen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b="1" kern="0">
                <a:latin typeface="Arial"/>
                <a:cs typeface="Arial"/>
              </a:rPr>
              <a:t>Organisation Präsenz- und Fernunterricht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kern="0">
                <a:latin typeface="Arial"/>
                <a:cs typeface="Arial"/>
              </a:rPr>
              <a:t>Nachmittagsangebote 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kern="0">
                <a:latin typeface="Arial"/>
                <a:cs typeface="Arial"/>
              </a:rPr>
              <a:t>Selbstorganisiertes und eigenverantwortliches Lernen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b="1" kern="0">
                <a:latin typeface="Arial"/>
                <a:cs typeface="Arial"/>
              </a:rPr>
              <a:t>Selbstorganisiertes Lernen und Einsatz digitaler Medien</a:t>
            </a:r>
            <a:endParaRPr lang="de-DE" sz="1900" b="1" kern="0"/>
          </a:p>
        </p:txBody>
      </p:sp>
    </p:spTree>
    <p:extLst>
      <p:ext uri="{BB962C8B-B14F-4D97-AF65-F5344CB8AC3E}">
        <p14:creationId xmlns:p14="http://schemas.microsoft.com/office/powerpoint/2010/main" val="28423630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13875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</a:rPr>
              <a:t>Esami conclusivi (di qualifica e diploma professionale) nelle scuole della Formazione Professionale</a:t>
            </a:r>
          </a:p>
          <a:p>
            <a:pPr eaLnBrk="1" hangingPunct="1">
              <a:defRPr/>
            </a:pPr>
            <a:r>
              <a:rPr lang="it-IT" altLang="it-IT" sz="3200" b="1">
                <a:solidFill>
                  <a:srgbClr val="FF3300"/>
                </a:solidFill>
                <a:latin typeface="Open Sans" pitchFamily="34" charset="0"/>
              </a:rPr>
              <a:t> </a:t>
            </a:r>
            <a:r>
              <a:rPr lang="de-DE" altLang="it-IT" sz="2000" b="1">
                <a:solidFill>
                  <a:srgbClr val="666D70"/>
                </a:solidFill>
                <a:latin typeface="+mj-lt"/>
              </a:rPr>
              <a:t>(% sul totale </a:t>
            </a:r>
            <a:r>
              <a:rPr lang="de-DE" altLang="it-IT" sz="2000" b="1" err="1">
                <a:solidFill>
                  <a:srgbClr val="666D70"/>
                </a:solidFill>
                <a:latin typeface="+mj-lt"/>
              </a:rPr>
              <a:t>degli</a:t>
            </a:r>
            <a:r>
              <a:rPr lang="de-DE" altLang="it-IT" sz="2000" b="1">
                <a:solidFill>
                  <a:srgbClr val="666D70"/>
                </a:solidFill>
                <a:latin typeface="+mj-lt"/>
              </a:rPr>
              <a:t> </a:t>
            </a:r>
            <a:r>
              <a:rPr lang="de-DE" altLang="it-IT" sz="2000" b="1" err="1">
                <a:solidFill>
                  <a:srgbClr val="666D70"/>
                </a:solidFill>
                <a:latin typeface="+mj-lt"/>
              </a:rPr>
              <a:t>ammessi</a:t>
            </a:r>
            <a:r>
              <a:rPr lang="de-DE" altLang="it-IT" sz="2000" b="1">
                <a:solidFill>
                  <a:srgbClr val="666D70"/>
                </a:solidFill>
                <a:latin typeface="+mj-lt"/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28AEB3-25BF-4737-904E-6E6AB6949BE4}"/>
              </a:ext>
            </a:extLst>
          </p:cNvPr>
          <p:cNvSpPr/>
          <p:nvPr/>
        </p:nvSpPr>
        <p:spPr>
          <a:xfrm>
            <a:off x="402208" y="3429000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387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scrutinati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327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ammessi (84,5%)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solidFill>
                  <a:srgbClr val="666D70"/>
                </a:solidFill>
                <a:latin typeface="+mn-lt"/>
              </a:rPr>
              <a:t>60 </a:t>
            </a:r>
            <a:r>
              <a:rPr lang="de-DE" sz="2000" kern="0">
                <a:solidFill>
                  <a:srgbClr val="666D70"/>
                </a:solidFill>
                <a:latin typeface="+mn-lt"/>
              </a:rPr>
              <a:t>non </a:t>
            </a:r>
            <a:r>
              <a:rPr lang="de-DE" sz="2000" kern="0" err="1">
                <a:solidFill>
                  <a:srgbClr val="666D70"/>
                </a:solidFill>
                <a:latin typeface="+mn-lt"/>
              </a:rPr>
              <a:t>ammessi</a:t>
            </a:r>
            <a:r>
              <a:rPr lang="de-DE" sz="2000" kern="0">
                <a:solidFill>
                  <a:srgbClr val="666D70"/>
                </a:solidFill>
                <a:latin typeface="+mn-lt"/>
              </a:rPr>
              <a:t> (15,5%) 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327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candidati/e hanno </a:t>
            </a:r>
            <a:r>
              <a:rPr lang="it-IT" sz="2000" b="1" kern="0">
                <a:solidFill>
                  <a:srgbClr val="666D70"/>
                </a:solidFill>
                <a:latin typeface="+mn-lt"/>
              </a:rPr>
              <a:t>superato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l’Esame (96%)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13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candidati non hanno superato l’Esame (4%) </a:t>
            </a:r>
            <a:endParaRPr lang="de-DE" sz="2000" kern="0">
              <a:solidFill>
                <a:srgbClr val="666D70"/>
              </a:solidFill>
              <a:latin typeface="+mn-l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0B2D4F0-B161-4A7B-A1A6-BF6AB0458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4" b="10748"/>
          <a:stretch/>
        </p:blipFill>
        <p:spPr>
          <a:xfrm>
            <a:off x="7717135" y="1949439"/>
            <a:ext cx="4282034" cy="4662377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09C577F-D8E4-41B0-AACA-6B05944CA19D}"/>
              </a:ext>
            </a:extLst>
          </p:cNvPr>
          <p:cNvSpPr/>
          <p:nvPr/>
        </p:nvSpPr>
        <p:spPr>
          <a:xfrm>
            <a:off x="638175" y="6334810"/>
            <a:ext cx="11151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kern="0">
                <a:solidFill>
                  <a:srgbClr val="666D70"/>
                </a:solidFill>
                <a:latin typeface="+mn-lt"/>
              </a:rPr>
              <a:t>Alcune scuole hanno posticipato gli esami di qualifica al mese di agosto o al prossimo anno formativo.</a:t>
            </a:r>
          </a:p>
        </p:txBody>
      </p:sp>
    </p:spTree>
    <p:extLst>
      <p:ext uri="{BB962C8B-B14F-4D97-AF65-F5344CB8AC3E}">
        <p14:creationId xmlns:p14="http://schemas.microsoft.com/office/powerpoint/2010/main" val="135074748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Esame di Stato conclusivo della scuola secondaria di II grado e della Formazione Professionale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28AEB3-25BF-4737-904E-6E6AB6949BE4}"/>
              </a:ext>
            </a:extLst>
          </p:cNvPr>
          <p:cNvSpPr/>
          <p:nvPr/>
        </p:nvSpPr>
        <p:spPr>
          <a:xfrm>
            <a:off x="402208" y="285293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1.242 scrutinati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1.217 ammessi </a:t>
            </a:r>
            <a:r>
              <a:rPr lang="it-IT" sz="2000" kern="0" dirty="0">
                <a:solidFill>
                  <a:srgbClr val="666D70"/>
                </a:solidFill>
                <a:latin typeface="+mn-lt"/>
              </a:rPr>
              <a:t>(98% degli scrutinati)</a:t>
            </a:r>
            <a:endParaRPr lang="de-DE" sz="2000" kern="0" dirty="0">
              <a:solidFill>
                <a:srgbClr val="666D70"/>
              </a:solidFill>
              <a:latin typeface="+mn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25</a:t>
            </a:r>
            <a:r>
              <a:rPr lang="it-IT" sz="2000" kern="0" dirty="0">
                <a:solidFill>
                  <a:srgbClr val="666D70"/>
                </a:solidFill>
                <a:latin typeface="+mn-lt"/>
              </a:rPr>
              <a:t> alunni/e </a:t>
            </a: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NON ammessi </a:t>
            </a:r>
            <a:r>
              <a:rPr lang="de-DE" sz="2000" kern="0" dirty="0">
                <a:solidFill>
                  <a:srgbClr val="666D70"/>
                </a:solidFill>
                <a:latin typeface="+mn-lt"/>
              </a:rPr>
              <a:t>(2% </a:t>
            </a:r>
            <a:r>
              <a:rPr lang="de-DE" sz="2000" kern="0" dirty="0" err="1">
                <a:solidFill>
                  <a:srgbClr val="666D70"/>
                </a:solidFill>
                <a:latin typeface="+mn-lt"/>
              </a:rPr>
              <a:t>degli</a:t>
            </a:r>
            <a:r>
              <a:rPr lang="de-DE" sz="2000" kern="0" dirty="0">
                <a:solidFill>
                  <a:srgbClr val="666D70"/>
                </a:solidFill>
                <a:latin typeface="+mn-lt"/>
              </a:rPr>
              <a:t> </a:t>
            </a:r>
            <a:r>
              <a:rPr lang="de-DE" sz="2000" kern="0" dirty="0" err="1">
                <a:solidFill>
                  <a:srgbClr val="666D70"/>
                </a:solidFill>
                <a:latin typeface="+mn-lt"/>
              </a:rPr>
              <a:t>scrutinati</a:t>
            </a:r>
            <a:r>
              <a:rPr lang="de-DE" sz="2000" kern="0" dirty="0">
                <a:solidFill>
                  <a:srgbClr val="666D70"/>
                </a:solidFill>
                <a:latin typeface="+mn-lt"/>
              </a:rPr>
              <a:t>) 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1.216</a:t>
            </a:r>
            <a:r>
              <a:rPr lang="it-IT" sz="2000" kern="0" dirty="0">
                <a:solidFill>
                  <a:srgbClr val="666D70"/>
                </a:solidFill>
                <a:latin typeface="+mn-lt"/>
              </a:rPr>
              <a:t> candidati/e hanno superato l’Esame (99,9</a:t>
            </a:r>
            <a:r>
              <a:rPr lang="it-IT" sz="2000" kern="0" dirty="0">
                <a:solidFill>
                  <a:srgbClr val="666D70"/>
                </a:solidFill>
              </a:rPr>
              <a:t>% degli ammessi</a:t>
            </a:r>
            <a:r>
              <a:rPr lang="it-IT" sz="2000" kern="0" dirty="0">
                <a:solidFill>
                  <a:srgbClr val="666D70"/>
                </a:solidFill>
                <a:latin typeface="+mn-lt"/>
              </a:rPr>
              <a:t>) 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 dirty="0">
                <a:solidFill>
                  <a:srgbClr val="666D70"/>
                </a:solidFill>
                <a:latin typeface="+mn-lt"/>
              </a:rPr>
              <a:t>Nei dati sono compresi gli studenti della Formazione Professionale che hanno sostenuto l‘Esame di maturità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3E8873-F017-43FB-BEC6-D6ACF809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64" y="2167408"/>
            <a:ext cx="5662897" cy="44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156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Esame di Stato conclusivo della scuola secondaria di II grado e della Formazione Professionale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FEA779-497F-4427-BD49-81264F968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3" r="13273"/>
          <a:stretch/>
        </p:blipFill>
        <p:spPr>
          <a:xfrm>
            <a:off x="4715019" y="2625235"/>
            <a:ext cx="7214716" cy="41883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A343E7-10C1-44B1-94C9-56C284B0B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08" y="2828925"/>
            <a:ext cx="3741781" cy="34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165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9271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08221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Ergebnisse Abschlussprüfungen</a:t>
            </a:r>
          </a:p>
          <a:p>
            <a:pPr algn="ctr"/>
            <a:endParaRPr lang="de-DE" altLang="de-DE" sz="2000" i="1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Risultati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degli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esami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finali</a:t>
            </a:r>
            <a:endParaRPr lang="de-DE" altLang="de-DE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Resultac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di 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ejams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de conclujiun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Promoziuns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scora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primara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y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mesana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ann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2021/22</a:t>
            </a:r>
            <a:endParaRPr lang="de-DE" altLang="it-IT" sz="14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5F2DB16-BB92-4840-BC06-D2C9F6EB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2" y="1975572"/>
            <a:ext cx="5187174" cy="4365807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C0BC523-C5C8-404F-8458-E21A6CB33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694" y="1974003"/>
            <a:ext cx="5187174" cy="45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228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Promoziuns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scora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primara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y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mesana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scora 2020/21</a:t>
            </a:r>
            <a:endParaRPr lang="de-DE" altLang="it-IT" sz="14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3161348-2CB8-430A-8A67-A504068A1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2" t="17732" r="-5853"/>
          <a:stretch/>
        </p:blipFill>
        <p:spPr>
          <a:xfrm>
            <a:off x="1073623" y="2193059"/>
            <a:ext cx="10480811" cy="45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228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Ejams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Stat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scora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mesana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scora 2020/2021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818962-ABAF-43BE-BD7C-F817B7B9E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1" t="15902" r="15346" b="8139"/>
          <a:stretch/>
        </p:blipFill>
        <p:spPr>
          <a:xfrm>
            <a:off x="3996267" y="2314387"/>
            <a:ext cx="8097917" cy="4188014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8F2241D-BE19-42DD-941D-995749F5E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26436"/>
              </p:ext>
            </p:extLst>
          </p:nvPr>
        </p:nvGraphicFramePr>
        <p:xfrm>
          <a:off x="319488" y="3429000"/>
          <a:ext cx="3448948" cy="2914653"/>
        </p:xfrm>
        <a:graphic>
          <a:graphicData uri="http://schemas.openxmlformats.org/drawingml/2006/table">
            <a:tbl>
              <a:tblPr/>
              <a:tblGrid>
                <a:gridCol w="2073088">
                  <a:extLst>
                    <a:ext uri="{9D8B030D-6E8A-4147-A177-3AD203B41FA5}">
                      <a16:colId xmlns:a16="http://schemas.microsoft.com/office/drawing/2014/main" val="889589412"/>
                    </a:ext>
                  </a:extLst>
                </a:gridCol>
                <a:gridCol w="729314">
                  <a:extLst>
                    <a:ext uri="{9D8B030D-6E8A-4147-A177-3AD203B41FA5}">
                      <a16:colId xmlns:a16="http://schemas.microsoft.com/office/drawing/2014/main" val="4050938946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2655599323"/>
                    </a:ext>
                  </a:extLst>
                </a:gridCol>
              </a:tblGrid>
              <a:tr h="556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Calibri" panose="020F0502020204030204" pitchFamily="34" charset="0"/>
                        </a:rPr>
                        <a:t>Candidate e candidati interne/i ed esterne/i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 2020/21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682472"/>
                  </a:ext>
                </a:extLst>
              </a:tr>
              <a:tr h="37428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Totale candidate e candidati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352512"/>
                  </a:ext>
                </a:extLst>
              </a:tr>
              <a:tr h="3677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Calibri" panose="020F0502020204030204" pitchFamily="34" charset="0"/>
                        </a:rPr>
                        <a:t>ammesse/i all'Esame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99,16%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158191"/>
                  </a:ext>
                </a:extLst>
              </a:tr>
              <a:tr h="47206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non ammesse/i all'Esame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67866"/>
                  </a:ext>
                </a:extLst>
              </a:tr>
              <a:tr h="36945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err="1">
                          <a:effectLst/>
                          <a:latin typeface="Calibri" panose="020F0502020204030204" pitchFamily="34" charset="0"/>
                        </a:rPr>
                        <a:t>superato</a:t>
                      </a:r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err="1">
                          <a:effectLst/>
                          <a:latin typeface="Calibri" panose="020F0502020204030204" pitchFamily="34" charset="0"/>
                        </a:rPr>
                        <a:t>l'Esame</a:t>
                      </a:r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de-DE" sz="1200" b="1" i="0" u="none" strike="noStrike" err="1">
                          <a:effectLst/>
                          <a:latin typeface="Calibri" panose="020F0502020204030204" pitchFamily="34" charset="0"/>
                        </a:rPr>
                        <a:t>Stato</a:t>
                      </a:r>
                      <a:endParaRPr lang="de-DE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99,58%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064555"/>
                  </a:ext>
                </a:extLst>
              </a:tr>
              <a:tr h="3769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non superato l'Esame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537402"/>
                  </a:ext>
                </a:extLst>
              </a:tr>
              <a:tr h="39816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non presenti all'Esame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3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213628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Resultac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dl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Ejam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Stat dla scora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mesana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scora 2020/2021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8F2DF2-218A-42F6-9359-ECB08632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00" y="2092751"/>
            <a:ext cx="7668520" cy="4338835"/>
          </a:xfrm>
          <a:prstGeom prst="rect">
            <a:avLst/>
          </a:prstGeom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B9EAD6D2-42F9-466D-BF8F-8D2B218A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362" y="5772677"/>
            <a:ext cx="123825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DE" sz="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Quelle: Deutsches Schulamt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B9EAD6D2-42F9-466D-BF8F-8D2B218A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0" y="7347327"/>
            <a:ext cx="12382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DE" sz="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Quelle: Deutsches Schulamt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952066E7-8D9E-412C-A671-45D8E39FF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87405"/>
              </p:ext>
            </p:extLst>
          </p:nvPr>
        </p:nvGraphicFramePr>
        <p:xfrm>
          <a:off x="402208" y="3799003"/>
          <a:ext cx="3717346" cy="2632583"/>
        </p:xfrm>
        <a:graphic>
          <a:graphicData uri="http://schemas.openxmlformats.org/drawingml/2006/table">
            <a:tbl>
              <a:tblPr/>
              <a:tblGrid>
                <a:gridCol w="1170859">
                  <a:extLst>
                    <a:ext uri="{9D8B030D-6E8A-4147-A177-3AD203B41FA5}">
                      <a16:colId xmlns:a16="http://schemas.microsoft.com/office/drawing/2014/main" val="4151218794"/>
                    </a:ext>
                  </a:extLst>
                </a:gridCol>
                <a:gridCol w="1014310">
                  <a:extLst>
                    <a:ext uri="{9D8B030D-6E8A-4147-A177-3AD203B41FA5}">
                      <a16:colId xmlns:a16="http://schemas.microsoft.com/office/drawing/2014/main" val="4267407550"/>
                    </a:ext>
                  </a:extLst>
                </a:gridCol>
                <a:gridCol w="1532177">
                  <a:extLst>
                    <a:ext uri="{9D8B030D-6E8A-4147-A177-3AD203B41FA5}">
                      <a16:colId xmlns:a16="http://schemas.microsoft.com/office/drawing/2014/main" val="1366645946"/>
                    </a:ext>
                  </a:extLst>
                </a:gridCol>
              </a:tblGrid>
              <a:tr h="44710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VOTAZIONI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740148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4,24%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672478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SETTE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20,34%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07818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OTTO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30,93%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160469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NOVE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26,27%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857574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DIECI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14,41%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18701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DIECI E LODE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3,81%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819623"/>
                  </a:ext>
                </a:extLst>
              </a:tr>
              <a:tr h="2341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078540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30270"/>
                  </a:ext>
                </a:extLst>
              </a:tr>
            </a:tbl>
          </a:graphicData>
        </a:graphic>
      </p:graphicFrame>
      <p:sp>
        <p:nvSpPr>
          <p:cNvPr id="15" name="Textfeld 4">
            <a:extLst>
              <a:ext uri="{FF2B5EF4-FFF2-40B4-BE49-F238E27FC236}">
                <a16:creationId xmlns:a16="http://schemas.microsoft.com/office/drawing/2014/main" id="{B9EAD6D2-42F9-466D-BF8F-8D2B218A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0" y="7347327"/>
            <a:ext cx="12382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DE" sz="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Quelle: Deutsches Schulamt</a:t>
            </a:r>
          </a:p>
        </p:txBody>
      </p:sp>
    </p:spTree>
    <p:extLst>
      <p:ext uri="{BB962C8B-B14F-4D97-AF65-F5344CB8AC3E}">
        <p14:creationId xmlns:p14="http://schemas.microsoft.com/office/powerpoint/2010/main" val="246701283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Promoziuns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alta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y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profescionala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ann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2020/21</a:t>
            </a:r>
            <a:endParaRPr lang="it-IT" altLang="it-IT" sz="2000" b="1">
              <a:solidFill>
                <a:srgbClr val="C00000"/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E313F8-FBC9-45AD-8F43-90F1511B9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55" r="5978" b="11459"/>
          <a:stretch/>
        </p:blipFill>
        <p:spPr>
          <a:xfrm>
            <a:off x="523691" y="2043289"/>
            <a:ext cx="10661046" cy="47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204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1136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Ejam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Stat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dles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scores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altes y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profescionales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ann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2020/2021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4D4C47-8BD1-4034-ADEF-0AE91E038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4" t="16108" r="13450" b="3837"/>
          <a:stretch/>
        </p:blipFill>
        <p:spPr>
          <a:xfrm>
            <a:off x="4472923" y="2787267"/>
            <a:ext cx="7566633" cy="3403983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1D5B4CD-004B-4F99-A93D-EE7DEA00B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75397"/>
              </p:ext>
            </p:extLst>
          </p:nvPr>
        </p:nvGraphicFramePr>
        <p:xfrm>
          <a:off x="216262" y="3362692"/>
          <a:ext cx="3734849" cy="3103884"/>
        </p:xfrm>
        <a:graphic>
          <a:graphicData uri="http://schemas.openxmlformats.org/drawingml/2006/table">
            <a:tbl>
              <a:tblPr/>
              <a:tblGrid>
                <a:gridCol w="2425338">
                  <a:extLst>
                    <a:ext uri="{9D8B030D-6E8A-4147-A177-3AD203B41FA5}">
                      <a16:colId xmlns:a16="http://schemas.microsoft.com/office/drawing/2014/main" val="362410338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9065446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770283901"/>
                    </a:ext>
                  </a:extLst>
                </a:gridCol>
              </a:tblGrid>
              <a:tr h="47401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 UND EXTERNE KANDIDATINNEN UND KANDIDATEN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2020/21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88438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Kandidaten/Kadidatinnen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17832"/>
                  </a:ext>
                </a:extLst>
              </a:tr>
              <a:tr h="417689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zur Abschlussprüfung zugelassen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013556"/>
                  </a:ext>
                </a:extLst>
              </a:tr>
              <a:tr h="375372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zur Abschlussprüfung nicht zugelassen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253642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Abschlussprüfung bestanden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220657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Abschlussprüfung nicht bestanden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22226"/>
                  </a:ext>
                </a:extLst>
              </a:tr>
              <a:tr h="542852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 der Abschlussprüfung nicht anwesend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93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98982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cs typeface="Open Sans" panose="020B0606030504020204" pitchFamily="34" charset="0"/>
              </a:rPr>
              <a:t>Evaluation Schule unter Corona-Bedingungen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41273D73-725C-4C7F-BEE0-F66A43A57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15122"/>
              </p:ext>
            </p:extLst>
          </p:nvPr>
        </p:nvGraphicFramePr>
        <p:xfrm>
          <a:off x="377190" y="2060848"/>
          <a:ext cx="9553558" cy="4708778"/>
        </p:xfrm>
        <a:graphic>
          <a:graphicData uri="http://schemas.openxmlformats.org/drawingml/2006/table">
            <a:tbl>
              <a:tblPr/>
              <a:tblGrid>
                <a:gridCol w="2014871">
                  <a:extLst>
                    <a:ext uri="{9D8B030D-6E8A-4147-A177-3AD203B41FA5}">
                      <a16:colId xmlns:a16="http://schemas.microsoft.com/office/drawing/2014/main" val="4052417273"/>
                    </a:ext>
                  </a:extLst>
                </a:gridCol>
                <a:gridCol w="5002190">
                  <a:extLst>
                    <a:ext uri="{9D8B030D-6E8A-4147-A177-3AD203B41FA5}">
                      <a16:colId xmlns:a16="http://schemas.microsoft.com/office/drawing/2014/main" val="3908053519"/>
                    </a:ext>
                  </a:extLst>
                </a:gridCol>
                <a:gridCol w="2536497">
                  <a:extLst>
                    <a:ext uri="{9D8B030D-6E8A-4147-A177-3AD203B41FA5}">
                      <a16:colId xmlns:a16="http://schemas.microsoft.com/office/drawing/2014/main" val="2717256938"/>
                    </a:ext>
                  </a:extLst>
                </a:gridCol>
              </a:tblGrid>
              <a:tr h="787114">
                <a:tc gridSpan="3">
                  <a:txBody>
                    <a:bodyPr/>
                    <a:lstStyle/>
                    <a:p>
                      <a:r>
                        <a:rPr lang="de-DE" sz="2600">
                          <a:solidFill>
                            <a:srgbClr val="000000"/>
                          </a:solidFill>
                          <a:latin typeface="+mn-lt"/>
                        </a:rPr>
                        <a:t>Beim selbstorganisierten Lernen nutze ich digitale Medien</a:t>
                      </a:r>
                      <a:endParaRPr lang="de-DE" sz="2600"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4877791"/>
                  </a:ext>
                </a:extLst>
              </a:tr>
              <a:tr h="83087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Schüler*innen                 GS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830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580783"/>
                  </a:ext>
                </a:extLst>
              </a:tr>
              <a:tr h="813875">
                <a:tc>
                  <a:txBody>
                    <a:bodyPr/>
                    <a:lstStyle/>
                    <a:p>
                      <a:r>
                        <a:rPr lang="de-DE" sz="1800"/>
                        <a:t>Schüler*innen MS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1461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957162"/>
                  </a:ext>
                </a:extLst>
              </a:tr>
              <a:tr h="813875">
                <a:tc>
                  <a:txBody>
                    <a:bodyPr/>
                    <a:lstStyle/>
                    <a:p>
                      <a:r>
                        <a:rPr lang="de-DE"/>
                        <a:t>Schüler*innen OS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919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5581864"/>
                  </a:ext>
                </a:extLst>
              </a:tr>
              <a:tr h="1218758"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Schüler*innen FS</a:t>
                      </a:r>
                    </a:p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545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091383"/>
                  </a:ext>
                </a:extLst>
              </a:tr>
            </a:tbl>
          </a:graphicData>
        </a:graphic>
      </p:graphicFrame>
      <p:graphicFrame>
        <p:nvGraphicFramePr>
          <p:cNvPr id="18" name="Tabelle 4">
            <a:extLst>
              <a:ext uri="{FF2B5EF4-FFF2-40B4-BE49-F238E27FC236}">
                <a16:creationId xmlns:a16="http://schemas.microsoft.com/office/drawing/2014/main" id="{1974B724-5AB9-4969-8745-F07C9D2B1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60902"/>
              </p:ext>
            </p:extLst>
          </p:nvPr>
        </p:nvGraphicFramePr>
        <p:xfrm>
          <a:off x="3671183" y="6010730"/>
          <a:ext cx="4868488" cy="75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22">
                  <a:extLst>
                    <a:ext uri="{9D8B030D-6E8A-4147-A177-3AD203B41FA5}">
                      <a16:colId xmlns:a16="http://schemas.microsoft.com/office/drawing/2014/main" val="690044998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324129014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2495389950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109547607"/>
                    </a:ext>
                  </a:extLst>
                </a:gridCol>
              </a:tblGrid>
              <a:tr h="753857"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500839"/>
                  </a:ext>
                </a:extLst>
              </a:tr>
            </a:tbl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C5E11132-8999-42A3-91A1-16F42D4B80E1}"/>
              </a:ext>
            </a:extLst>
          </p:cNvPr>
          <p:cNvSpPr>
            <a:spLocks noChangeAspect="1"/>
          </p:cNvSpPr>
          <p:nvPr/>
        </p:nvSpPr>
        <p:spPr>
          <a:xfrm>
            <a:off x="4182690" y="6148889"/>
            <a:ext cx="154647" cy="144000"/>
          </a:xfrm>
          <a:prstGeom prst="rect">
            <a:avLst/>
          </a:prstGeom>
          <a:solidFill>
            <a:srgbClr val="009CB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418A9C-86AC-4B00-95AE-EED8EB3DCEA6}"/>
              </a:ext>
            </a:extLst>
          </p:cNvPr>
          <p:cNvSpPr>
            <a:spLocks noChangeAspect="1"/>
          </p:cNvSpPr>
          <p:nvPr/>
        </p:nvSpPr>
        <p:spPr>
          <a:xfrm>
            <a:off x="5380629" y="6167743"/>
            <a:ext cx="154646" cy="144000"/>
          </a:xfrm>
          <a:prstGeom prst="rect">
            <a:avLst/>
          </a:prstGeom>
          <a:solidFill>
            <a:srgbClr val="009CB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CFBE774-A17B-4DBF-94A0-77093069C52B}"/>
              </a:ext>
            </a:extLst>
          </p:cNvPr>
          <p:cNvSpPr>
            <a:spLocks noChangeAspect="1"/>
          </p:cNvSpPr>
          <p:nvPr/>
        </p:nvSpPr>
        <p:spPr>
          <a:xfrm>
            <a:off x="6590661" y="6167743"/>
            <a:ext cx="132131" cy="123035"/>
          </a:xfrm>
          <a:prstGeom prst="rect">
            <a:avLst/>
          </a:prstGeom>
          <a:solidFill>
            <a:srgbClr val="009CB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078297-CD53-4519-80DE-EFB77EA4E0B2}"/>
              </a:ext>
            </a:extLst>
          </p:cNvPr>
          <p:cNvSpPr>
            <a:spLocks noChangeAspect="1"/>
          </p:cNvSpPr>
          <p:nvPr/>
        </p:nvSpPr>
        <p:spPr>
          <a:xfrm>
            <a:off x="7854665" y="6167743"/>
            <a:ext cx="154646" cy="144000"/>
          </a:xfrm>
          <a:prstGeom prst="rect">
            <a:avLst/>
          </a:prstGeom>
          <a:solidFill>
            <a:srgbClr val="009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C1DD3925-6C31-4DB3-BBBA-5046C94D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76" y="2837769"/>
            <a:ext cx="4066384" cy="573074"/>
          </a:xfrm>
          <a:prstGeom prst="rect">
            <a:avLst/>
          </a:prstGeom>
        </p:spPr>
      </p:pic>
      <p:sp>
        <p:nvSpPr>
          <p:cNvPr id="36" name="Geschweifte Klammer rechts 35">
            <a:extLst>
              <a:ext uri="{FF2B5EF4-FFF2-40B4-BE49-F238E27FC236}">
                <a16:creationId xmlns:a16="http://schemas.microsoft.com/office/drawing/2014/main" id="{93B3582B-A47D-45AE-8BB8-CAE5C841008D}"/>
              </a:ext>
            </a:extLst>
          </p:cNvPr>
          <p:cNvSpPr/>
          <p:nvPr/>
        </p:nvSpPr>
        <p:spPr>
          <a:xfrm rot="5400000">
            <a:off x="7255749" y="2349624"/>
            <a:ext cx="169840" cy="183525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8C7195D-AB88-4D24-A658-CD3C9FD06579}"/>
              </a:ext>
            </a:extLst>
          </p:cNvPr>
          <p:cNvSpPr txBox="1"/>
          <p:nvPr/>
        </p:nvSpPr>
        <p:spPr>
          <a:xfrm>
            <a:off x="7167498" y="330380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49%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0A663873-0760-429A-BF17-0AD5EB4B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316" y="3803939"/>
            <a:ext cx="4072481" cy="579170"/>
          </a:xfrm>
          <a:prstGeom prst="rect">
            <a:avLst/>
          </a:prstGeom>
        </p:spPr>
      </p:pic>
      <p:sp>
        <p:nvSpPr>
          <p:cNvPr id="39" name="Geschweifte Klammer rechts 38">
            <a:extLst>
              <a:ext uri="{FF2B5EF4-FFF2-40B4-BE49-F238E27FC236}">
                <a16:creationId xmlns:a16="http://schemas.microsoft.com/office/drawing/2014/main" id="{3B925339-323E-4E56-8969-1D8C7C8561A4}"/>
              </a:ext>
            </a:extLst>
          </p:cNvPr>
          <p:cNvSpPr/>
          <p:nvPr/>
        </p:nvSpPr>
        <p:spPr>
          <a:xfrm rot="5400000">
            <a:off x="6855749" y="2953441"/>
            <a:ext cx="169840" cy="2578596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1869727-2F78-475F-B914-822C623C74F8}"/>
              </a:ext>
            </a:extLst>
          </p:cNvPr>
          <p:cNvSpPr txBox="1"/>
          <p:nvPr/>
        </p:nvSpPr>
        <p:spPr>
          <a:xfrm>
            <a:off x="6771813" y="426120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69%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E86D22C-061E-463F-8559-EFBDF6FC3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635" y="4538207"/>
            <a:ext cx="4066384" cy="573074"/>
          </a:xfrm>
          <a:prstGeom prst="rect">
            <a:avLst/>
          </a:prstGeom>
        </p:spPr>
      </p:pic>
      <p:sp>
        <p:nvSpPr>
          <p:cNvPr id="42" name="Geschweifte Klammer rechts 41">
            <a:extLst>
              <a:ext uri="{FF2B5EF4-FFF2-40B4-BE49-F238E27FC236}">
                <a16:creationId xmlns:a16="http://schemas.microsoft.com/office/drawing/2014/main" id="{772D9496-AE5F-496F-9625-0717A179F496}"/>
              </a:ext>
            </a:extLst>
          </p:cNvPr>
          <p:cNvSpPr/>
          <p:nvPr/>
        </p:nvSpPr>
        <p:spPr>
          <a:xfrm rot="5400000">
            <a:off x="6305105" y="3175565"/>
            <a:ext cx="179368" cy="3670354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F7F4DE6-9C5B-4630-AD58-484FD806483F}"/>
              </a:ext>
            </a:extLst>
          </p:cNvPr>
          <p:cNvSpPr txBox="1"/>
          <p:nvPr/>
        </p:nvSpPr>
        <p:spPr>
          <a:xfrm>
            <a:off x="6224336" y="504326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96%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4A16E07-F787-429F-B26D-842A532B3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635" y="5448513"/>
            <a:ext cx="4066384" cy="579170"/>
          </a:xfrm>
          <a:prstGeom prst="rect">
            <a:avLst/>
          </a:prstGeom>
        </p:spPr>
      </p:pic>
      <p:sp>
        <p:nvSpPr>
          <p:cNvPr id="45" name="Geschweifte Klammer rechts 44">
            <a:extLst>
              <a:ext uri="{FF2B5EF4-FFF2-40B4-BE49-F238E27FC236}">
                <a16:creationId xmlns:a16="http://schemas.microsoft.com/office/drawing/2014/main" id="{C247C2C8-3AA0-43CC-9343-E32C4CDD653B}"/>
              </a:ext>
            </a:extLst>
          </p:cNvPr>
          <p:cNvSpPr/>
          <p:nvPr/>
        </p:nvSpPr>
        <p:spPr>
          <a:xfrm rot="5400000">
            <a:off x="6408184" y="4132434"/>
            <a:ext cx="158378" cy="3488199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3880CB3-A90F-4E05-A746-E13EF7111ACC}"/>
              </a:ext>
            </a:extLst>
          </p:cNvPr>
          <p:cNvSpPr txBox="1"/>
          <p:nvPr/>
        </p:nvSpPr>
        <p:spPr>
          <a:xfrm>
            <a:off x="6272213" y="589500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365464003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31" y="1631891"/>
            <a:ext cx="11670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/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Resultac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di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ejams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Stat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dla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alta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2020/2021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26EC6A-FCF3-4853-8988-C379F0337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78" t="9665" r="1678"/>
          <a:stretch/>
        </p:blipFill>
        <p:spPr>
          <a:xfrm>
            <a:off x="4625279" y="2071066"/>
            <a:ext cx="7373923" cy="4400339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8D90F03-CFE5-4A4D-898F-64336FCD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49355"/>
              </p:ext>
            </p:extLst>
          </p:nvPr>
        </p:nvGraphicFramePr>
        <p:xfrm>
          <a:off x="402208" y="3852029"/>
          <a:ext cx="4223071" cy="2619375"/>
        </p:xfrm>
        <a:graphic>
          <a:graphicData uri="http://schemas.openxmlformats.org/drawingml/2006/table">
            <a:tbl>
              <a:tblPr/>
              <a:tblGrid>
                <a:gridCol w="2202200">
                  <a:extLst>
                    <a:ext uri="{9D8B030D-6E8A-4147-A177-3AD203B41FA5}">
                      <a16:colId xmlns:a16="http://schemas.microsoft.com/office/drawing/2014/main" val="1577327063"/>
                    </a:ext>
                  </a:extLst>
                </a:gridCol>
                <a:gridCol w="972899">
                  <a:extLst>
                    <a:ext uri="{9D8B030D-6E8A-4147-A177-3AD203B41FA5}">
                      <a16:colId xmlns:a16="http://schemas.microsoft.com/office/drawing/2014/main" val="3648883120"/>
                    </a:ext>
                  </a:extLst>
                </a:gridCol>
                <a:gridCol w="1047972">
                  <a:extLst>
                    <a:ext uri="{9D8B030D-6E8A-4147-A177-3AD203B41FA5}">
                      <a16:colId xmlns:a16="http://schemas.microsoft.com/office/drawing/2014/main" val="11178313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BEWERTUNG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943667"/>
                  </a:ext>
                </a:extLst>
              </a:tr>
              <a:tr h="2381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61462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730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61 - 70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3366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71 - 80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695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81 - 90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14656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91 - 99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3136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1230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mit Auszeichnung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529006"/>
                  </a:ext>
                </a:extLst>
              </a:tr>
              <a:tr h="2381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41751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8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72182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Na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odlada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sön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la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formaziun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profescionala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2020/21</a:t>
            </a:r>
            <a:endParaRPr lang="it-IT" altLang="it-IT" sz="2000" b="1">
              <a:solidFill>
                <a:srgbClr val="C00000"/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69CF2E1-596C-4CE1-82EE-3A05C3D54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7180"/>
              </p:ext>
            </p:extLst>
          </p:nvPr>
        </p:nvGraphicFramePr>
        <p:xfrm>
          <a:off x="402208" y="4617422"/>
          <a:ext cx="3848444" cy="1746250"/>
        </p:xfrm>
        <a:graphic>
          <a:graphicData uri="http://schemas.openxmlformats.org/drawingml/2006/table">
            <a:tbl>
              <a:tblPr/>
              <a:tblGrid>
                <a:gridCol w="1655647">
                  <a:extLst>
                    <a:ext uri="{9D8B030D-6E8A-4147-A177-3AD203B41FA5}">
                      <a16:colId xmlns:a16="http://schemas.microsoft.com/office/drawing/2014/main" val="2595819928"/>
                    </a:ext>
                  </a:extLst>
                </a:gridCol>
                <a:gridCol w="443019">
                  <a:extLst>
                    <a:ext uri="{9D8B030D-6E8A-4147-A177-3AD203B41FA5}">
                      <a16:colId xmlns:a16="http://schemas.microsoft.com/office/drawing/2014/main" val="1221538581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4049978437"/>
                    </a:ext>
                  </a:extLst>
                </a:gridCol>
                <a:gridCol w="474133">
                  <a:extLst>
                    <a:ext uri="{9D8B030D-6E8A-4147-A177-3AD203B41FA5}">
                      <a16:colId xmlns:a16="http://schemas.microsoft.com/office/drawing/2014/main" val="561759308"/>
                    </a:ext>
                  </a:extLst>
                </a:gridCol>
                <a:gridCol w="417689">
                  <a:extLst>
                    <a:ext uri="{9D8B030D-6E8A-4147-A177-3AD203B41FA5}">
                      <a16:colId xmlns:a16="http://schemas.microsoft.com/office/drawing/2014/main" val="2627728390"/>
                    </a:ext>
                  </a:extLst>
                </a:gridCol>
                <a:gridCol w="417689">
                  <a:extLst>
                    <a:ext uri="{9D8B030D-6E8A-4147-A177-3AD203B41FA5}">
                      <a16:colId xmlns:a16="http://schemas.microsoft.com/office/drawing/2014/main" val="222696767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19889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 Juni mit Erfolg bestanden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6628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aufgeschobene Gesamtbewertung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8593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 Juni nicht bestanden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1321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762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6D260039-2978-42DD-B635-22D813B5D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" t="3866" r="2493" b="5869"/>
          <a:stretch/>
        </p:blipFill>
        <p:spPr>
          <a:xfrm>
            <a:off x="4477677" y="2099733"/>
            <a:ext cx="7312115" cy="43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9366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4521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" y="1591967"/>
            <a:ext cx="1202533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2021/2022</a:t>
            </a: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Gemeinsamer Ausblick Schulstart Herbst</a:t>
            </a:r>
            <a:endParaRPr lang="de-DE">
              <a:solidFill>
                <a:schemeClr val="bg1"/>
              </a:solidFill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it-IT" altLang="de-DE" sz="4800">
                <a:solidFill>
                  <a:schemeClr val="bg1"/>
                </a:solidFill>
                <a:latin typeface="+mj-lt"/>
                <a:cs typeface="Arial"/>
              </a:rPr>
              <a:t>Prospettive per la scuola in autunno</a:t>
            </a:r>
            <a:r>
              <a:rPr lang="it-IT" altLang="de-DE" sz="4800">
                <a:solidFill>
                  <a:schemeClr val="bg1"/>
                </a:solidFill>
                <a:latin typeface="Open Sans" panose="020B0606030504020204"/>
                <a:cs typeface="Arial"/>
              </a:rPr>
              <a:t> </a:t>
            </a:r>
            <a:endParaRPr lang="it-IT" altLang="de-DE" sz="4800">
              <a:solidFill>
                <a:schemeClr val="bg1"/>
              </a:solidFill>
              <a:latin typeface="Open Sans" panose="020B0606030504020204"/>
            </a:endParaRPr>
          </a:p>
          <a:p>
            <a:pPr algn="ctr"/>
            <a:endParaRPr lang="it-IT" altLang="de-DE" sz="2000">
              <a:solidFill>
                <a:schemeClr val="bg1"/>
              </a:solidFill>
              <a:latin typeface="Open Sans"/>
              <a:ea typeface="Open Sans"/>
              <a:cs typeface="Arial"/>
            </a:endParaRPr>
          </a:p>
          <a:p>
            <a:pPr algn="ctr"/>
            <a:r>
              <a:rPr lang="it-IT" sz="480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Previjiuns</a:t>
            </a:r>
            <a:r>
              <a:rPr lang="it-IT" sz="480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por </a:t>
            </a:r>
            <a:r>
              <a:rPr lang="it-IT" sz="480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l’ann</a:t>
            </a:r>
            <a:r>
              <a:rPr lang="it-IT" sz="480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de scora </a:t>
            </a:r>
            <a:r>
              <a:rPr lang="it-IT" sz="480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nü</a:t>
            </a:r>
            <a:endParaRPr lang="it-IT" sz="4800">
              <a:solidFill>
                <a:schemeClr val="bg1"/>
              </a:solidFill>
              <a:latin typeface="Arial"/>
              <a:ea typeface="Open Sans"/>
              <a:cs typeface="Arial"/>
            </a:endParaRPr>
          </a:p>
          <a:p>
            <a:pPr algn="ctr"/>
            <a:endParaRPr lang="it-IT" altLang="de-DE" sz="4800">
              <a:solidFill>
                <a:schemeClr val="bg1"/>
              </a:solidFill>
              <a:latin typeface="Open Sans" panose="020B0606030504020204"/>
              <a:ea typeface="Open Sans"/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8741792" cy="588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Rahmenbedingungen Schule </a:t>
            </a:r>
            <a:endParaRPr lang="de-DE" altLang="it-IT" sz="3200" b="1">
              <a:solidFill>
                <a:srgbClr val="CD0E16"/>
              </a:solidFill>
              <a:latin typeface="+mj-lt"/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Für alle Schulstufen </a:t>
            </a:r>
            <a:r>
              <a:rPr lang="de-DE" sz="2000" b="1">
                <a:latin typeface="+mn-lt"/>
                <a:cs typeface="Arial"/>
              </a:rPr>
              <a:t>Präsenzunterricht</a:t>
            </a:r>
            <a:r>
              <a:rPr lang="de-DE" sz="2000">
                <a:latin typeface="+mn-lt"/>
                <a:cs typeface="Arial"/>
              </a:rPr>
              <a:t> </a:t>
            </a:r>
            <a:endParaRPr lang="de-DE" sz="2000">
              <a:latin typeface="+mn-lt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>
                <a:latin typeface="+mn-lt"/>
                <a:cs typeface="Arial"/>
              </a:rPr>
              <a:t>Rückkehr</a:t>
            </a:r>
            <a:r>
              <a:rPr lang="de-DE" sz="2000">
                <a:latin typeface="+mn-lt"/>
                <a:cs typeface="Arial"/>
              </a:rPr>
              <a:t> zur Stundentafel laut Rahmenrichtlinien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Verteilung der </a:t>
            </a:r>
            <a:r>
              <a:rPr lang="de-DE" sz="2000" b="1">
                <a:latin typeface="+mn-lt"/>
                <a:cs typeface="Arial"/>
              </a:rPr>
              <a:t>Unterrichtszeit</a:t>
            </a:r>
            <a:r>
              <a:rPr lang="de-DE" sz="2000">
                <a:latin typeface="+mn-lt"/>
                <a:cs typeface="Arial"/>
              </a:rPr>
              <a:t> auf Vormittage und Nachmittage </a:t>
            </a:r>
            <a:endParaRPr lang="de-DE" sz="2000">
              <a:latin typeface="+mn-lt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Geregelter </a:t>
            </a:r>
            <a:r>
              <a:rPr lang="de-DE" sz="2000" b="1">
                <a:latin typeface="+mn-lt"/>
                <a:cs typeface="Arial"/>
              </a:rPr>
              <a:t>Ein- und Austritt </a:t>
            </a:r>
            <a:r>
              <a:rPr lang="de-DE" sz="2000">
                <a:latin typeface="+mn-lt"/>
                <a:cs typeface="Arial"/>
              </a:rPr>
              <a:t>zum Vermeiden von Menschenansammlungen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>
                <a:latin typeface="+mn-lt"/>
                <a:cs typeface="Arial"/>
              </a:rPr>
              <a:t>Hygienemaßnahmen</a:t>
            </a:r>
            <a:r>
              <a:rPr lang="de-DE" sz="2000">
                <a:latin typeface="+mn-lt"/>
                <a:cs typeface="Arial"/>
              </a:rPr>
              <a:t> (Hände waschen, regelmäßiges Lüften usw.)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Nach Möglichkeit 1 Meter </a:t>
            </a:r>
            <a:r>
              <a:rPr lang="de-DE" sz="2000" b="1">
                <a:latin typeface="+mn-lt"/>
                <a:cs typeface="Arial"/>
              </a:rPr>
              <a:t>Abstand</a:t>
            </a:r>
            <a:endParaRPr lang="de-DE" sz="2000">
              <a:latin typeface="+mn-lt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>
                <a:latin typeface="+mn-lt"/>
                <a:cs typeface="Arial"/>
              </a:rPr>
              <a:t>Mund-Nasen-Schutz</a:t>
            </a:r>
            <a:r>
              <a:rPr lang="de-DE" sz="2000">
                <a:latin typeface="+mn-lt"/>
                <a:cs typeface="Arial"/>
              </a:rPr>
              <a:t> analog zu den geltenden Bestimmungen laut Verordnung in öffentlichen Räumlichkeiten </a:t>
            </a:r>
            <a:endParaRPr lang="de-DE" sz="2000">
              <a:latin typeface="+mn-lt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Flächendeckendes </a:t>
            </a:r>
            <a:r>
              <a:rPr lang="de-DE" sz="2000" b="1">
                <a:latin typeface="+mn-lt"/>
                <a:cs typeface="Arial"/>
              </a:rPr>
              <a:t>Screening</a:t>
            </a:r>
            <a:r>
              <a:rPr lang="de-DE" sz="2000">
                <a:latin typeface="+mn-lt"/>
                <a:cs typeface="Arial"/>
              </a:rPr>
              <a:t> ist wahrscheinlich (Selbsttests)</a:t>
            </a:r>
          </a:p>
          <a:p>
            <a:pPr lvl="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altLang="it-IT" sz="2000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b="1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70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8741792" cy="49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Rahmenbedingungen Kindergarten </a:t>
            </a:r>
            <a:endParaRPr lang="de-DE" altLang="it-IT" sz="3200" b="1">
              <a:solidFill>
                <a:srgbClr val="CD0E16"/>
              </a:solidFill>
              <a:latin typeface="+mj-lt"/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Möglichst gleichbleibende </a:t>
            </a:r>
            <a:r>
              <a:rPr lang="de-DE" sz="2000" b="1">
                <a:latin typeface="+mn-lt"/>
                <a:cs typeface="Arial"/>
              </a:rPr>
              <a:t>stabile Gruppen 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>
                <a:latin typeface="+mn-lt"/>
                <a:cs typeface="Arial"/>
              </a:rPr>
              <a:t>Hygienemaßnahmen</a:t>
            </a:r>
            <a:r>
              <a:rPr lang="de-DE" sz="2000">
                <a:latin typeface="+mn-lt"/>
                <a:cs typeface="Arial"/>
              </a:rPr>
              <a:t> (Hände waschen, regelmäßiges Lüften usw.)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Geregelte </a:t>
            </a:r>
            <a:r>
              <a:rPr lang="de-DE" sz="2000" b="1">
                <a:latin typeface="+mn-lt"/>
                <a:cs typeface="Arial"/>
              </a:rPr>
              <a:t>Ein- und Austritte </a:t>
            </a:r>
            <a:r>
              <a:rPr lang="de-DE" sz="2000">
                <a:latin typeface="+mn-lt"/>
                <a:cs typeface="Arial"/>
              </a:rPr>
              <a:t>zum Vermeiden von Menschenansammlungen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Pädagogische Fachkräfte tragen </a:t>
            </a:r>
            <a:r>
              <a:rPr lang="de-DE" sz="2000" b="1">
                <a:latin typeface="+mn-lt"/>
                <a:cs typeface="Arial"/>
              </a:rPr>
              <a:t>Mund-Nasen-Schutz</a:t>
            </a:r>
            <a:r>
              <a:rPr lang="de-DE" sz="2000">
                <a:latin typeface="+mn-lt"/>
                <a:cs typeface="Arial"/>
              </a:rPr>
              <a:t>; Regelung analog zu den geltenden Bestimmungen laut Verordnung in öffentlichen Räumlichkeiten </a:t>
            </a:r>
            <a:endParaRPr lang="de-DE" sz="2000">
              <a:latin typeface="+mn-lt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Kindergartenkinder tragen keinen Mund-Nasen-Schutz</a:t>
            </a:r>
          </a:p>
          <a:p>
            <a:pPr lvl="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altLang="it-IT" sz="2000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b="1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68586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5E0AE7E-52A1-46CF-B7F4-B60B2FA18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7" y="1628800"/>
            <a:ext cx="11154253" cy="359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Linee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guida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provvisorie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per la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riapertura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delle scuole </a:t>
            </a:r>
            <a:endParaRPr lang="de-DE" altLang="it-IT" sz="3200" b="1">
              <a:solidFill>
                <a:srgbClr val="CD0E16"/>
              </a:solidFill>
              <a:latin typeface="+mj-lt"/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>
                <a:latin typeface="+mn-lt"/>
                <a:cs typeface="Arial"/>
              </a:rPr>
              <a:t>Tutti i gradi in </a:t>
            </a:r>
            <a:r>
              <a:rPr lang="it-IT" sz="2000" b="1">
                <a:latin typeface="+mn-lt"/>
                <a:cs typeface="Arial"/>
              </a:rPr>
              <a:t>presenza</a:t>
            </a:r>
            <a:endParaRPr lang="it-IT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Orario </a:t>
            </a:r>
            <a:r>
              <a:rPr lang="it-IT" sz="2000">
                <a:latin typeface="+mn-lt"/>
                <a:cs typeface="Arial"/>
              </a:rPr>
              <a:t>secondo l’offerta formativa dei singoli istituti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Entrate e uscite scaglionati</a:t>
            </a:r>
            <a:r>
              <a:rPr lang="it-IT" sz="2000">
                <a:latin typeface="+mn-lt"/>
                <a:cs typeface="Arial"/>
              </a:rPr>
              <a:t> per evitare gli assembramenti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Misure igienico-sanitarie</a:t>
            </a:r>
            <a:r>
              <a:rPr lang="it-IT" sz="2000">
                <a:latin typeface="+mn-lt"/>
                <a:cs typeface="Arial"/>
              </a:rPr>
              <a:t> (disinfezione delle mani, arieggiare frequentemente, ecc.)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Distanza minima </a:t>
            </a:r>
            <a:r>
              <a:rPr lang="it-IT" sz="2000">
                <a:latin typeface="+mn-lt"/>
                <a:cs typeface="Arial"/>
              </a:rPr>
              <a:t>(1 m) da protocolli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Mascherina </a:t>
            </a:r>
            <a:r>
              <a:rPr lang="it-IT" sz="2000">
                <a:latin typeface="+mn-lt"/>
                <a:cs typeface="Arial"/>
              </a:rPr>
              <a:t>secondo le indicazioni vigenti</a:t>
            </a:r>
            <a:endParaRPr lang="it-IT" sz="2000">
              <a:highlight>
                <a:srgbClr val="FFFF00"/>
              </a:highlight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>
                <a:latin typeface="+mn-lt"/>
                <a:cs typeface="Arial"/>
              </a:rPr>
              <a:t>Probabile</a:t>
            </a:r>
            <a:r>
              <a:rPr lang="it-IT" sz="2000" b="1">
                <a:latin typeface="+mn-lt"/>
                <a:cs typeface="Arial"/>
              </a:rPr>
              <a:t> screening</a:t>
            </a:r>
            <a:r>
              <a:rPr lang="it-IT" sz="2000">
                <a:latin typeface="+mn-lt"/>
                <a:cs typeface="Arial"/>
              </a:rPr>
              <a:t> diffuso (test autosomministrati)</a:t>
            </a:r>
            <a:endParaRPr lang="it-IT" altLang="it-IT" sz="2000" b="1">
              <a:latin typeface="Open Sans" panose="020B0606030504020204" pitchFamily="34" charset="0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161263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7" y="1628800"/>
            <a:ext cx="11173707" cy="36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Linee</a:t>
            </a:r>
            <a:r>
              <a:rPr lang="de-DE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guida</a:t>
            </a:r>
            <a:r>
              <a:rPr lang="de-DE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provvisorie</a:t>
            </a:r>
            <a:r>
              <a:rPr lang="de-DE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 per la 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riapertura</a:t>
            </a:r>
            <a:r>
              <a:rPr lang="de-DE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 delle scuole 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dell</a:t>
            </a:r>
            <a:r>
              <a:rPr lang="it-IT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’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infanzia</a:t>
            </a:r>
            <a:endParaRPr lang="de-DE" altLang="it-IT" sz="3200" b="1">
              <a:solidFill>
                <a:srgbClr val="CD0E16"/>
              </a:solidFill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Gruppi </a:t>
            </a:r>
            <a:r>
              <a:rPr lang="it-IT" sz="2000">
                <a:latin typeface="+mn-lt"/>
                <a:cs typeface="Arial"/>
              </a:rPr>
              <a:t>quanto più possibile </a:t>
            </a:r>
            <a:r>
              <a:rPr lang="it-IT" sz="2000" b="1">
                <a:latin typeface="+mn-lt"/>
                <a:cs typeface="Arial"/>
              </a:rPr>
              <a:t>stabili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Misure igienico-sanitarie </a:t>
            </a:r>
            <a:r>
              <a:rPr lang="it-IT" sz="2000">
                <a:latin typeface="Arial"/>
                <a:cs typeface="Arial"/>
              </a:rPr>
              <a:t>(disinfezione delle mani, arieggiare frequentemente, ecc.)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Arial"/>
                <a:cs typeface="Arial"/>
              </a:rPr>
              <a:t>Entrate e uscite scaglionati</a:t>
            </a:r>
            <a:r>
              <a:rPr lang="it-IT" sz="2000">
                <a:latin typeface="Arial"/>
                <a:cs typeface="Arial"/>
              </a:rPr>
              <a:t> per evitare gli assembramenti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Protezione</a:t>
            </a:r>
            <a:r>
              <a:rPr lang="it-IT" sz="2000">
                <a:latin typeface="+mn-lt"/>
                <a:cs typeface="Arial"/>
              </a:rPr>
              <a:t> naso-bocca per il </a:t>
            </a:r>
            <a:r>
              <a:rPr lang="it-IT" sz="2000" b="1">
                <a:latin typeface="+mn-lt"/>
                <a:cs typeface="Arial"/>
              </a:rPr>
              <a:t>personale</a:t>
            </a:r>
            <a:r>
              <a:rPr lang="it-IT" sz="2000">
                <a:latin typeface="+mn-lt"/>
                <a:cs typeface="Arial"/>
              </a:rPr>
              <a:t> pedagogico; regolamentazione </a:t>
            </a:r>
            <a:r>
              <a:rPr lang="it-IT" sz="2000">
                <a:latin typeface="Arial"/>
                <a:cs typeface="Arial"/>
              </a:rPr>
              <a:t>secondo le indicazioni e la normativa vigenti</a:t>
            </a:r>
            <a:endParaRPr lang="it-IT" sz="2000">
              <a:highlight>
                <a:srgbClr val="FFFF00"/>
              </a:highlight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Bambine</a:t>
            </a:r>
            <a:r>
              <a:rPr lang="it-IT" sz="2000">
                <a:latin typeface="+mn-lt"/>
                <a:cs typeface="Arial"/>
              </a:rPr>
              <a:t> e </a:t>
            </a:r>
            <a:r>
              <a:rPr lang="it-IT" sz="2000" b="1">
                <a:latin typeface="+mn-lt"/>
                <a:cs typeface="Arial"/>
              </a:rPr>
              <a:t>bambini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b="1">
                <a:latin typeface="+mn-lt"/>
                <a:cs typeface="Arial"/>
              </a:rPr>
              <a:t>senza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b="1">
                <a:latin typeface="+mn-lt"/>
                <a:cs typeface="Arial"/>
              </a:rPr>
              <a:t>mascherina</a:t>
            </a:r>
            <a:endParaRPr lang="de-DE" altLang="it-IT" sz="2000" b="1">
              <a:latin typeface="Open Sans" panose="020B0606030504020204" pitchFamily="34" charset="0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062208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8741792" cy="38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Previjiuns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por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le mëteman dla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scolina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 </a:t>
            </a:r>
            <a:endParaRPr lang="de-DE" altLang="it-IT" sz="3200" b="1">
              <a:solidFill>
                <a:srgbClr val="CD0E16"/>
              </a:solidFill>
              <a:latin typeface="+mj-lt"/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err="1">
                <a:latin typeface="+mn-lt"/>
                <a:cs typeface="Arial"/>
              </a:rPr>
              <a:t>Poscibilmënter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b="1" err="1">
                <a:latin typeface="+mn-lt"/>
                <a:cs typeface="Arial"/>
              </a:rPr>
              <a:t>grups</a:t>
            </a:r>
            <a:r>
              <a:rPr lang="de-DE" sz="2000" b="1">
                <a:latin typeface="+mn-lt"/>
                <a:cs typeface="Arial"/>
              </a:rPr>
              <a:t> </a:t>
            </a:r>
            <a:r>
              <a:rPr lang="de-DE" sz="2000" b="1" err="1">
                <a:latin typeface="+mn-lt"/>
                <a:cs typeface="Arial"/>
              </a:rPr>
              <a:t>stabils</a:t>
            </a:r>
            <a:r>
              <a:rPr lang="de-DE" sz="2000" b="1">
                <a:latin typeface="+mn-lt"/>
                <a:cs typeface="Arial"/>
              </a:rPr>
              <a:t> </a:t>
            </a:r>
            <a:r>
              <a:rPr lang="de-DE" sz="2000">
                <a:latin typeface="+mn-lt"/>
                <a:cs typeface="Arial"/>
              </a:rPr>
              <a:t>y </a:t>
            </a:r>
            <a:r>
              <a:rPr lang="de-DE" sz="2000" err="1">
                <a:latin typeface="+mn-lt"/>
                <a:cs typeface="Arial"/>
              </a:rPr>
              <a:t>che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resta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tres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anfat</a:t>
            </a:r>
            <a:endParaRPr lang="de-DE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err="1">
                <a:latin typeface="+mn-lt"/>
                <a:cs typeface="Arial"/>
              </a:rPr>
              <a:t>Mosöres</a:t>
            </a:r>
            <a:r>
              <a:rPr lang="de-DE" sz="2000" b="1">
                <a:latin typeface="+mn-lt"/>
                <a:cs typeface="Arial"/>
              </a:rPr>
              <a:t> de </a:t>
            </a:r>
            <a:r>
              <a:rPr lang="de-DE" sz="2000" b="1" err="1">
                <a:latin typeface="+mn-lt"/>
                <a:cs typeface="Arial"/>
              </a:rPr>
              <a:t>igiena</a:t>
            </a:r>
            <a:r>
              <a:rPr lang="de-DE" sz="2000" b="1">
                <a:latin typeface="+mn-lt"/>
                <a:cs typeface="Arial"/>
              </a:rPr>
              <a:t> </a:t>
            </a:r>
            <a:r>
              <a:rPr lang="de-DE" sz="2000">
                <a:latin typeface="+mn-lt"/>
                <a:cs typeface="Arial"/>
              </a:rPr>
              <a:t>(</a:t>
            </a:r>
            <a:r>
              <a:rPr lang="de-DE" sz="2000" err="1">
                <a:latin typeface="+mn-lt"/>
                <a:cs typeface="Arial"/>
              </a:rPr>
              <a:t>lavé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les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mans</a:t>
            </a:r>
            <a:r>
              <a:rPr lang="de-DE" sz="2000">
                <a:latin typeface="+mn-lt"/>
                <a:cs typeface="Arial"/>
              </a:rPr>
              <a:t>, </a:t>
            </a:r>
            <a:r>
              <a:rPr lang="de-DE" sz="2000" err="1">
                <a:latin typeface="+mn-lt"/>
                <a:cs typeface="Arial"/>
              </a:rPr>
              <a:t>aieré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regolarmënter</a:t>
            </a:r>
            <a:r>
              <a:rPr lang="de-DE" sz="2000">
                <a:latin typeface="+mn-lt"/>
                <a:cs typeface="Arial"/>
              </a:rPr>
              <a:t> y </a:t>
            </a:r>
            <a:r>
              <a:rPr lang="de-DE" sz="2000" err="1">
                <a:latin typeface="+mn-lt"/>
                <a:cs typeface="Arial"/>
              </a:rPr>
              <a:t>i.i</a:t>
            </a:r>
            <a:r>
              <a:rPr lang="de-DE" sz="2000">
                <a:latin typeface="+mn-lt"/>
                <a:cs typeface="Arial"/>
              </a:rPr>
              <a:t>.)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err="1">
                <a:latin typeface="+mn-lt"/>
                <a:cs typeface="Arial"/>
              </a:rPr>
              <a:t>Entrades</a:t>
            </a:r>
            <a:r>
              <a:rPr lang="de-DE" sz="2000" b="1">
                <a:latin typeface="+mn-lt"/>
                <a:cs typeface="Arial"/>
              </a:rPr>
              <a:t> y </a:t>
            </a:r>
            <a:r>
              <a:rPr lang="de-DE" sz="2000" b="1" err="1">
                <a:latin typeface="+mn-lt"/>
                <a:cs typeface="Arial"/>
              </a:rPr>
              <a:t>sortides</a:t>
            </a:r>
            <a:r>
              <a:rPr lang="de-DE" sz="2000" b="1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regolamentades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por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evité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mejes</a:t>
            </a:r>
            <a:r>
              <a:rPr lang="de-DE" sz="2000">
                <a:latin typeface="+mn-lt"/>
                <a:cs typeface="Arial"/>
              </a:rPr>
              <a:t> de </a:t>
            </a:r>
            <a:r>
              <a:rPr lang="de-DE" sz="2000" err="1">
                <a:latin typeface="+mn-lt"/>
                <a:cs typeface="Arial"/>
              </a:rPr>
              <a:t>jënt</a:t>
            </a:r>
            <a:endParaRPr lang="de-DE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Le personal </a:t>
            </a:r>
            <a:r>
              <a:rPr lang="de-DE" sz="2000" err="1">
                <a:latin typeface="+mn-lt"/>
                <a:cs typeface="Arial"/>
              </a:rPr>
              <a:t>pedagogich</a:t>
            </a:r>
            <a:r>
              <a:rPr lang="de-DE" sz="2000">
                <a:latin typeface="+mn-lt"/>
                <a:cs typeface="Arial"/>
              </a:rPr>
              <a:t> se </a:t>
            </a:r>
            <a:r>
              <a:rPr lang="de-DE" sz="2000" err="1">
                <a:latin typeface="+mn-lt"/>
                <a:cs typeface="Arial"/>
              </a:rPr>
              <a:t>cür</a:t>
            </a:r>
            <a:r>
              <a:rPr lang="de-DE" sz="2000">
                <a:latin typeface="+mn-lt"/>
                <a:cs typeface="Arial"/>
              </a:rPr>
              <a:t> la </a:t>
            </a:r>
            <a:r>
              <a:rPr lang="de-DE" sz="2000" err="1">
                <a:latin typeface="+mn-lt"/>
                <a:cs typeface="Arial"/>
              </a:rPr>
              <a:t>bocia</a:t>
            </a:r>
            <a:r>
              <a:rPr lang="de-DE" sz="2000">
                <a:latin typeface="+mn-lt"/>
                <a:cs typeface="Arial"/>
              </a:rPr>
              <a:t> y le </a:t>
            </a:r>
            <a:r>
              <a:rPr lang="de-DE" sz="2000" err="1">
                <a:latin typeface="+mn-lt"/>
                <a:cs typeface="Arial"/>
              </a:rPr>
              <a:t>nes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cun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b="1" err="1">
                <a:latin typeface="+mn-lt"/>
                <a:cs typeface="Arial"/>
              </a:rPr>
              <a:t>mascheroc</a:t>
            </a:r>
            <a:r>
              <a:rPr lang="de-DE" sz="2000">
                <a:latin typeface="+mn-lt"/>
                <a:cs typeface="Arial"/>
              </a:rPr>
              <a:t>; </a:t>
            </a:r>
            <a:r>
              <a:rPr lang="de-DE" sz="2000" err="1">
                <a:latin typeface="+mn-lt"/>
                <a:cs typeface="Arial"/>
              </a:rPr>
              <a:t>regolamënt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analogh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ales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desposiziuns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alado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dles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ordinanzes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ti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locai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publics</a:t>
            </a:r>
            <a:endParaRPr lang="de-DE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I </a:t>
            </a:r>
            <a:r>
              <a:rPr lang="de-DE" sz="2000" err="1">
                <a:latin typeface="+mn-lt"/>
                <a:cs typeface="Arial"/>
              </a:rPr>
              <a:t>mituns</a:t>
            </a:r>
            <a:r>
              <a:rPr lang="de-DE" sz="2000">
                <a:latin typeface="+mn-lt"/>
                <a:cs typeface="Arial"/>
              </a:rPr>
              <a:t> y </a:t>
            </a:r>
            <a:r>
              <a:rPr lang="de-DE" sz="2000" err="1">
                <a:latin typeface="+mn-lt"/>
                <a:cs typeface="Arial"/>
              </a:rPr>
              <a:t>les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mitans</a:t>
            </a:r>
            <a:r>
              <a:rPr lang="de-DE" sz="2000">
                <a:latin typeface="+mn-lt"/>
                <a:cs typeface="Arial"/>
              </a:rPr>
              <a:t> ne se </a:t>
            </a:r>
            <a:r>
              <a:rPr lang="de-DE" sz="2000" err="1">
                <a:latin typeface="+mn-lt"/>
                <a:cs typeface="Arial"/>
              </a:rPr>
              <a:t>cür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nia</a:t>
            </a:r>
            <a:r>
              <a:rPr lang="de-DE" sz="2000">
                <a:latin typeface="+mn-lt"/>
                <a:cs typeface="Arial"/>
              </a:rPr>
              <a:t> la </a:t>
            </a:r>
            <a:r>
              <a:rPr lang="de-DE" sz="2000" err="1">
                <a:latin typeface="+mn-lt"/>
                <a:cs typeface="Arial"/>
              </a:rPr>
              <a:t>bocia</a:t>
            </a:r>
            <a:r>
              <a:rPr lang="de-DE" sz="2000">
                <a:latin typeface="+mn-lt"/>
                <a:cs typeface="Arial"/>
              </a:rPr>
              <a:t> y le </a:t>
            </a:r>
            <a:r>
              <a:rPr lang="de-DE" sz="2000" err="1">
                <a:latin typeface="+mn-lt"/>
                <a:cs typeface="Arial"/>
              </a:rPr>
              <a:t>nes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cun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mascheroc</a:t>
            </a:r>
            <a:endParaRPr lang="de-DE" altLang="it-IT" sz="200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b="1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77751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8741792" cy="477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 err="1">
                <a:solidFill>
                  <a:srgbClr val="CD0E16"/>
                </a:solidFill>
                <a:latin typeface="Arial"/>
                <a:cs typeface="Open Sans"/>
              </a:rPr>
              <a:t>Previjiuns</a:t>
            </a:r>
            <a:r>
              <a:rPr lang="it-IT" altLang="it-IT" sz="3200" b="1">
                <a:solidFill>
                  <a:srgbClr val="CD0E16"/>
                </a:solidFill>
                <a:latin typeface="Arial"/>
                <a:cs typeface="Open Sans"/>
              </a:rPr>
              <a:t> por le </a:t>
            </a:r>
            <a:r>
              <a:rPr lang="it-IT" altLang="it-IT" sz="3200" b="1" err="1">
                <a:solidFill>
                  <a:srgbClr val="CD0E16"/>
                </a:solidFill>
                <a:latin typeface="Arial"/>
                <a:cs typeface="Open Sans"/>
              </a:rPr>
              <a:t>mëteman</a:t>
            </a:r>
            <a:r>
              <a:rPr lang="it-IT" altLang="it-IT" sz="3200" b="1">
                <a:solidFill>
                  <a:srgbClr val="CD0E16"/>
                </a:solidFill>
                <a:latin typeface="Arial"/>
                <a:cs typeface="Open Sans"/>
              </a:rPr>
              <a:t> dla scora </a:t>
            </a:r>
            <a:endParaRPr lang="it-IT" altLang="it-IT" sz="3200" b="1">
              <a:solidFill>
                <a:srgbClr val="CD0E16"/>
              </a:solidFill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it-IT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err="1">
                <a:latin typeface="+mn-lt"/>
                <a:cs typeface="Arial"/>
              </a:rPr>
              <a:t>Düc</a:t>
            </a:r>
            <a:r>
              <a:rPr lang="it-IT" sz="2000">
                <a:latin typeface="+mn-lt"/>
                <a:cs typeface="Arial"/>
              </a:rPr>
              <a:t> i </a:t>
            </a:r>
            <a:r>
              <a:rPr lang="it-IT" sz="2000" err="1">
                <a:latin typeface="+mn-lt"/>
                <a:cs typeface="Arial"/>
              </a:rPr>
              <a:t>liví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scolastics</a:t>
            </a:r>
            <a:r>
              <a:rPr lang="it-IT" sz="2000">
                <a:latin typeface="+mn-lt"/>
                <a:cs typeface="Arial"/>
              </a:rPr>
              <a:t>: </a:t>
            </a:r>
            <a:r>
              <a:rPr lang="it-IT" sz="2000" b="1" err="1">
                <a:latin typeface="+mn-lt"/>
                <a:cs typeface="Arial"/>
              </a:rPr>
              <a:t>insegnamënt</a:t>
            </a:r>
            <a:r>
              <a:rPr lang="it-IT" sz="2000" b="1">
                <a:latin typeface="+mn-lt"/>
                <a:cs typeface="Arial"/>
              </a:rPr>
              <a:t> en </a:t>
            </a:r>
            <a:r>
              <a:rPr lang="it-IT" sz="2000" b="1" err="1">
                <a:latin typeface="+mn-lt"/>
                <a:cs typeface="Arial"/>
              </a:rPr>
              <a:t>presënza</a:t>
            </a:r>
            <a:r>
              <a:rPr lang="it-IT" sz="2000" b="1">
                <a:latin typeface="+mn-lt"/>
                <a:cs typeface="Arial"/>
              </a:rPr>
              <a:t> al 100%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err="1">
                <a:latin typeface="+mn-lt"/>
                <a:cs typeface="Arial"/>
              </a:rPr>
              <a:t>Insegnamënt</a:t>
            </a:r>
            <a:r>
              <a:rPr lang="it-IT" sz="2000" b="1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danmisdé</a:t>
            </a:r>
            <a:r>
              <a:rPr lang="it-IT" sz="2000">
                <a:latin typeface="+mn-lt"/>
                <a:cs typeface="Arial"/>
              </a:rPr>
              <a:t> y </a:t>
            </a:r>
            <a:r>
              <a:rPr lang="it-IT" sz="2000" err="1">
                <a:latin typeface="+mn-lt"/>
                <a:cs typeface="Arial"/>
              </a:rPr>
              <a:t>domisdé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sciöche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l’ann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passé</a:t>
            </a:r>
            <a:endParaRPr lang="it-IT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err="1">
                <a:latin typeface="Arial"/>
                <a:cs typeface="Arial"/>
              </a:rPr>
              <a:t>Entrades</a:t>
            </a:r>
            <a:r>
              <a:rPr lang="it-IT" sz="2000" b="1">
                <a:latin typeface="Arial"/>
                <a:cs typeface="Arial"/>
              </a:rPr>
              <a:t> y </a:t>
            </a:r>
            <a:r>
              <a:rPr lang="it-IT" sz="2000" b="1" err="1">
                <a:latin typeface="Arial"/>
                <a:cs typeface="Arial"/>
              </a:rPr>
              <a:t>sortides</a:t>
            </a:r>
            <a:r>
              <a:rPr lang="it-IT" sz="2000" b="1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regolamentades</a:t>
            </a:r>
            <a:r>
              <a:rPr lang="it-IT" sz="2000">
                <a:latin typeface="Arial"/>
                <a:cs typeface="Arial"/>
              </a:rPr>
              <a:t> por </a:t>
            </a:r>
            <a:r>
              <a:rPr lang="it-IT" sz="2000" err="1">
                <a:latin typeface="Arial"/>
                <a:cs typeface="Arial"/>
              </a:rPr>
              <a:t>evité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mejes</a:t>
            </a:r>
            <a:r>
              <a:rPr lang="it-IT" sz="2000">
                <a:latin typeface="Arial"/>
                <a:cs typeface="Arial"/>
              </a:rPr>
              <a:t> de </a:t>
            </a:r>
            <a:r>
              <a:rPr lang="it-IT" sz="2000" err="1">
                <a:latin typeface="Arial"/>
                <a:cs typeface="Arial"/>
              </a:rPr>
              <a:t>jënt</a:t>
            </a:r>
            <a:endParaRPr lang="it-IT" sz="2000">
              <a:latin typeface="Arial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err="1">
                <a:latin typeface="Arial"/>
                <a:cs typeface="Arial"/>
              </a:rPr>
              <a:t>Mosöres</a:t>
            </a:r>
            <a:r>
              <a:rPr lang="it-IT" sz="2000" b="1">
                <a:latin typeface="Arial"/>
                <a:cs typeface="Arial"/>
              </a:rPr>
              <a:t> de </a:t>
            </a:r>
            <a:r>
              <a:rPr lang="it-IT" sz="2000" b="1" err="1">
                <a:latin typeface="Arial"/>
                <a:cs typeface="Arial"/>
              </a:rPr>
              <a:t>igiena</a:t>
            </a:r>
            <a:r>
              <a:rPr lang="it-IT" sz="2000" b="1">
                <a:latin typeface="Arial"/>
                <a:cs typeface="Arial"/>
              </a:rPr>
              <a:t> </a:t>
            </a:r>
            <a:r>
              <a:rPr lang="it-IT" sz="2000">
                <a:latin typeface="Arial"/>
                <a:cs typeface="Arial"/>
              </a:rPr>
              <a:t>(</a:t>
            </a:r>
            <a:r>
              <a:rPr lang="it-IT" sz="2000" err="1">
                <a:latin typeface="Arial"/>
                <a:cs typeface="Arial"/>
              </a:rPr>
              <a:t>lavé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les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mans</a:t>
            </a:r>
            <a:r>
              <a:rPr lang="it-IT" sz="2000">
                <a:latin typeface="Arial"/>
                <a:cs typeface="Arial"/>
              </a:rPr>
              <a:t>, </a:t>
            </a:r>
            <a:r>
              <a:rPr lang="it-IT" sz="2000" err="1">
                <a:latin typeface="Arial"/>
                <a:cs typeface="Arial"/>
              </a:rPr>
              <a:t>aieré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regolarmënter</a:t>
            </a:r>
            <a:r>
              <a:rPr lang="it-IT" sz="2000">
                <a:latin typeface="Arial"/>
                <a:cs typeface="Arial"/>
              </a:rPr>
              <a:t> y </a:t>
            </a:r>
            <a:r>
              <a:rPr lang="it-IT" sz="2000" err="1">
                <a:latin typeface="Arial"/>
                <a:cs typeface="Arial"/>
              </a:rPr>
              <a:t>i.i</a:t>
            </a:r>
            <a:r>
              <a:rPr lang="it-IT" sz="2000">
                <a:latin typeface="Arial"/>
                <a:cs typeface="Arial"/>
              </a:rPr>
              <a:t>.)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>
                <a:latin typeface="+mn-lt"/>
                <a:cs typeface="Arial"/>
              </a:rPr>
              <a:t>Can che al </a:t>
            </a:r>
            <a:r>
              <a:rPr lang="it-IT" sz="2000" err="1">
                <a:latin typeface="+mn-lt"/>
                <a:cs typeface="Arial"/>
              </a:rPr>
              <a:t>é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poscibl</a:t>
            </a:r>
            <a:r>
              <a:rPr lang="it-IT" sz="2000">
                <a:latin typeface="+mn-lt"/>
                <a:cs typeface="Arial"/>
              </a:rPr>
              <a:t> n </a:t>
            </a:r>
            <a:r>
              <a:rPr lang="it-IT" sz="2000" err="1">
                <a:latin typeface="+mn-lt"/>
                <a:cs typeface="Arial"/>
              </a:rPr>
              <a:t>meter</a:t>
            </a:r>
            <a:r>
              <a:rPr lang="it-IT" sz="2000">
                <a:latin typeface="+mn-lt"/>
                <a:cs typeface="Arial"/>
              </a:rPr>
              <a:t> de </a:t>
            </a:r>
            <a:r>
              <a:rPr lang="it-IT" sz="2000" err="1">
                <a:latin typeface="+mn-lt"/>
                <a:cs typeface="Arial"/>
              </a:rPr>
              <a:t>destanza</a:t>
            </a:r>
            <a:r>
              <a:rPr lang="it-IT" sz="2000">
                <a:latin typeface="+mn-lt"/>
                <a:cs typeface="Arial"/>
              </a:rPr>
              <a:t> </a:t>
            </a:r>
            <a:endParaRPr lang="it-IT" sz="2000">
              <a:latin typeface="+mn-lt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err="1">
                <a:latin typeface="Arial"/>
                <a:cs typeface="Arial"/>
              </a:rPr>
              <a:t>Regolamënt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sura</a:t>
            </a:r>
            <a:r>
              <a:rPr lang="it-IT" sz="2000">
                <a:latin typeface="Arial"/>
                <a:cs typeface="Arial"/>
              </a:rPr>
              <a:t> i </a:t>
            </a:r>
            <a:r>
              <a:rPr lang="it-IT" sz="2000" b="1" err="1">
                <a:latin typeface="Arial"/>
                <a:cs typeface="Arial"/>
              </a:rPr>
              <a:t>mascheroc</a:t>
            </a:r>
            <a:r>
              <a:rPr lang="it-IT" sz="2000">
                <a:latin typeface="Arial"/>
                <a:cs typeface="Arial"/>
              </a:rPr>
              <a:t> da </a:t>
            </a:r>
            <a:r>
              <a:rPr lang="it-IT" sz="2000" err="1">
                <a:latin typeface="Arial"/>
                <a:cs typeface="Arial"/>
              </a:rPr>
              <a:t>definí</a:t>
            </a:r>
            <a:endParaRPr lang="it-IT" sz="2000">
              <a:latin typeface="Arial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>
                <a:latin typeface="+mn-lt"/>
                <a:cs typeface="Arial"/>
              </a:rPr>
              <a:t>Por le </a:t>
            </a:r>
            <a:r>
              <a:rPr lang="it-IT" sz="2000" err="1">
                <a:latin typeface="+mn-lt"/>
                <a:cs typeface="Arial"/>
              </a:rPr>
              <a:t>mëteman</a:t>
            </a:r>
            <a:r>
              <a:rPr lang="it-IT" sz="2000">
                <a:latin typeface="+mn-lt"/>
                <a:cs typeface="Arial"/>
              </a:rPr>
              <a:t> dla scora:</a:t>
            </a:r>
            <a:r>
              <a:rPr lang="it-IT" sz="2000" b="1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probabilmënter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b="1">
                <a:latin typeface="+mn-lt"/>
                <a:cs typeface="Arial"/>
              </a:rPr>
              <a:t>screening </a:t>
            </a:r>
            <a:r>
              <a:rPr lang="it-IT" sz="2000">
                <a:latin typeface="+mn-lt"/>
                <a:cs typeface="Arial"/>
              </a:rPr>
              <a:t>general (</a:t>
            </a:r>
            <a:r>
              <a:rPr lang="it-IT" sz="2000" err="1">
                <a:latin typeface="+mn-lt"/>
                <a:cs typeface="Arial"/>
              </a:rPr>
              <a:t>tesć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autosoministrá</a:t>
            </a:r>
            <a:r>
              <a:rPr lang="it-IT" sz="2000">
                <a:latin typeface="+mn-lt"/>
                <a:cs typeface="Arial"/>
              </a:rPr>
              <a:t>)</a:t>
            </a:r>
            <a:endParaRPr lang="it-IT" sz="2000" kern="0">
              <a:latin typeface="Open Sans" panose="020B0606030504020204"/>
              <a:ea typeface="Open Sans"/>
              <a:cs typeface="Arial"/>
            </a:endParaRP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it-IT" altLang="it-IT" sz="2000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it-IT" altLang="it-IT" sz="2000" b="1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29956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23905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Schülertransport - Trasporto </a:t>
            </a:r>
            <a:r>
              <a:rPr lang="de-DE" altLang="it-IT" sz="3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scolastico</a:t>
            </a:r>
            <a:r>
              <a:rPr lang="de-DE" altLang="it-IT" sz="3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altLang="it-IT" sz="3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Trasport</a:t>
            </a:r>
            <a:r>
              <a:rPr lang="de-DE" altLang="it-IT" sz="3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3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scolastich</a:t>
            </a:r>
            <a:r>
              <a:rPr lang="de-DE" altLang="it-IT" sz="3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6FF12B3-E8E1-4051-B271-2D9C0CA885B4}"/>
              </a:ext>
            </a:extLst>
          </p:cNvPr>
          <p:cNvSpPr/>
          <p:nvPr/>
        </p:nvSpPr>
        <p:spPr>
          <a:xfrm>
            <a:off x="402208" y="1982158"/>
            <a:ext cx="11094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it-IT" sz="2000" kern="0">
              <a:solidFill>
                <a:srgbClr val="666D70"/>
              </a:solidFill>
              <a:latin typeface="+mn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it-IT" sz="2000" kern="0">
              <a:solidFill>
                <a:srgbClr val="666D7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91DA0-4D5D-40E8-9A54-722EAD39DE75}"/>
              </a:ext>
            </a:extLst>
          </p:cNvPr>
          <p:cNvSpPr txBox="1"/>
          <p:nvPr/>
        </p:nvSpPr>
        <p:spPr>
          <a:xfrm>
            <a:off x="698740" y="2740325"/>
            <a:ext cx="991750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Im </a:t>
            </a:r>
            <a:r>
              <a:rPr lang="en-US" sz="2000" err="1">
                <a:latin typeface="Arial"/>
                <a:cs typeface="Arial"/>
              </a:rPr>
              <a:t>Schuljahr</a:t>
            </a:r>
            <a:r>
              <a:rPr lang="en-US" sz="2000">
                <a:latin typeface="Arial"/>
                <a:cs typeface="Arial"/>
              </a:rPr>
              <a:t> 2020/21 </a:t>
            </a:r>
            <a:r>
              <a:rPr lang="en-US" sz="2000" err="1">
                <a:latin typeface="Arial"/>
                <a:cs typeface="Arial"/>
              </a:rPr>
              <a:t>wurden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zirka</a:t>
            </a:r>
            <a:r>
              <a:rPr lang="en-US" sz="2000">
                <a:latin typeface="Arial"/>
                <a:cs typeface="Arial"/>
              </a:rPr>
              <a:t> 4.399 </a:t>
            </a:r>
            <a:r>
              <a:rPr lang="en-US" sz="2000" err="1">
                <a:latin typeface="Arial"/>
                <a:cs typeface="Arial"/>
              </a:rPr>
              <a:t>Schüler</a:t>
            </a:r>
            <a:r>
              <a:rPr lang="en-US" sz="2000">
                <a:latin typeface="Arial"/>
                <a:cs typeface="Arial"/>
              </a:rPr>
              <a:t> auf fast 400 </a:t>
            </a:r>
            <a:r>
              <a:rPr lang="en-US" sz="2000" err="1">
                <a:latin typeface="Arial"/>
                <a:cs typeface="Arial"/>
              </a:rPr>
              <a:t>Schülerverkehrsdiensten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befördert</a:t>
            </a:r>
            <a:r>
              <a:rPr lang="en-US" sz="2000">
                <a:latin typeface="Arial"/>
                <a:cs typeface="Arial"/>
              </a:rPr>
              <a:t>.</a:t>
            </a:r>
            <a:endParaRPr lang="en-US" sz="2000"/>
          </a:p>
          <a:p>
            <a:endParaRPr lang="en-US" sz="200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Um die </a:t>
            </a:r>
            <a:r>
              <a:rPr lang="en-US" sz="2000" err="1">
                <a:latin typeface="Arial"/>
                <a:cs typeface="Arial"/>
              </a:rPr>
              <a:t>Zusatzfahrten</a:t>
            </a:r>
            <a:r>
              <a:rPr lang="en-US" sz="2000">
                <a:latin typeface="Arial"/>
                <a:cs typeface="Arial"/>
              </a:rPr>
              <a:t> für </a:t>
            </a:r>
            <a:r>
              <a:rPr lang="en-US" sz="2000" err="1">
                <a:latin typeface="Arial"/>
                <a:cs typeface="Arial"/>
              </a:rPr>
              <a:t>Oberschüler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im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Schuljahr</a:t>
            </a:r>
            <a:r>
              <a:rPr lang="en-US" sz="2000">
                <a:latin typeface="Arial"/>
                <a:cs typeface="Arial"/>
              </a:rPr>
              <a:t> 2020/21 </a:t>
            </a:r>
            <a:r>
              <a:rPr lang="en-US" sz="2000" err="1">
                <a:latin typeface="Arial"/>
                <a:cs typeface="Arial"/>
              </a:rPr>
              <a:t>mit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einem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Befüllgrad</a:t>
            </a:r>
            <a:r>
              <a:rPr lang="en-US" sz="2000">
                <a:latin typeface="Arial"/>
                <a:cs typeface="Arial"/>
              </a:rPr>
              <a:t> von 50% </a:t>
            </a:r>
            <a:r>
              <a:rPr lang="en-US" sz="2000" err="1">
                <a:latin typeface="Arial"/>
                <a:cs typeface="Arial"/>
              </a:rPr>
              <a:t>sicherstellen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zu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können</a:t>
            </a:r>
            <a:r>
              <a:rPr lang="en-US" sz="2000">
                <a:latin typeface="Arial"/>
                <a:cs typeface="Arial"/>
              </a:rPr>
              <a:t>, </a:t>
            </a:r>
            <a:r>
              <a:rPr lang="en-US" sz="2000" err="1">
                <a:latin typeface="Arial"/>
                <a:cs typeface="Arial"/>
              </a:rPr>
              <a:t>wurden</a:t>
            </a:r>
            <a:r>
              <a:rPr lang="en-US" sz="2000">
                <a:latin typeface="Arial"/>
                <a:cs typeface="Arial"/>
              </a:rPr>
              <a:t> 78 </a:t>
            </a:r>
            <a:r>
              <a:rPr lang="en-US" sz="2000" err="1">
                <a:latin typeface="Arial"/>
                <a:cs typeface="Arial"/>
              </a:rPr>
              <a:t>zusätzliche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Mietbusse</a:t>
            </a:r>
            <a:r>
              <a:rPr lang="en-US" sz="2000">
                <a:latin typeface="Arial"/>
                <a:cs typeface="Arial"/>
              </a:rPr>
              <a:t> auf </a:t>
            </a:r>
            <a:r>
              <a:rPr lang="en-US" sz="2000" err="1">
                <a:latin typeface="Arial"/>
                <a:cs typeface="Arial"/>
              </a:rPr>
              <a:t>Südtirols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Straßen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eingesetzt</a:t>
            </a:r>
            <a:r>
              <a:rPr lang="en-US" sz="2000">
                <a:latin typeface="Arial"/>
                <a:cs typeface="Arial"/>
              </a:rPr>
              <a:t>.</a:t>
            </a:r>
            <a:endParaRPr lang="en-US" sz="2000"/>
          </a:p>
          <a:p>
            <a:endParaRPr lang="en-US" sz="200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Adaption der </a:t>
            </a:r>
            <a:r>
              <a:rPr lang="en-US" sz="2000" err="1">
                <a:latin typeface="Arial"/>
                <a:cs typeface="Arial"/>
              </a:rPr>
              <a:t>Schülerfahrten</a:t>
            </a:r>
            <a:r>
              <a:rPr lang="en-US" sz="2000">
                <a:latin typeface="Arial"/>
                <a:cs typeface="Arial"/>
              </a:rPr>
              <a:t> sei es auf den </a:t>
            </a:r>
            <a:r>
              <a:rPr lang="en-US" sz="2000" err="1">
                <a:latin typeface="Arial"/>
                <a:cs typeface="Arial"/>
              </a:rPr>
              <a:t>Befüllgrad</a:t>
            </a:r>
            <a:r>
              <a:rPr lang="en-US" sz="2000">
                <a:latin typeface="Arial"/>
                <a:cs typeface="Arial"/>
              </a:rPr>
              <a:t> der </a:t>
            </a:r>
            <a:r>
              <a:rPr lang="en-US" sz="2000" err="1">
                <a:latin typeface="Arial"/>
                <a:cs typeface="Arial"/>
              </a:rPr>
              <a:t>Busse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als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auch</a:t>
            </a:r>
            <a:r>
              <a:rPr lang="en-US" sz="2000">
                <a:latin typeface="Arial"/>
                <a:cs typeface="Arial"/>
              </a:rPr>
              <a:t> auf die </a:t>
            </a:r>
            <a:r>
              <a:rPr lang="en-US" sz="2000" err="1">
                <a:latin typeface="Arial"/>
                <a:cs typeface="Arial"/>
              </a:rPr>
              <a:t>Anzahl</a:t>
            </a:r>
            <a:r>
              <a:rPr lang="en-US" sz="2000">
                <a:latin typeface="Arial"/>
                <a:cs typeface="Arial"/>
              </a:rPr>
              <a:t> der </a:t>
            </a:r>
            <a:r>
              <a:rPr lang="en-US" sz="2000" err="1">
                <a:latin typeface="Arial"/>
                <a:cs typeface="Arial"/>
              </a:rPr>
              <a:t>Schüler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im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Präsenzunterricht</a:t>
            </a:r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2778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cs typeface="Open Sans" panose="020B0606030504020204" pitchFamily="34" charset="0"/>
              </a:rPr>
              <a:t>Evaluation Schule unter Corona-Bedingungen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8" name="Tabelle 4">
            <a:extLst>
              <a:ext uri="{FF2B5EF4-FFF2-40B4-BE49-F238E27FC236}">
                <a16:creationId xmlns:a16="http://schemas.microsoft.com/office/drawing/2014/main" id="{1974B724-5AB9-4969-8745-F07C9D2B1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19527"/>
              </p:ext>
            </p:extLst>
          </p:nvPr>
        </p:nvGraphicFramePr>
        <p:xfrm>
          <a:off x="3891808" y="5860008"/>
          <a:ext cx="4868488" cy="75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22">
                  <a:extLst>
                    <a:ext uri="{9D8B030D-6E8A-4147-A177-3AD203B41FA5}">
                      <a16:colId xmlns:a16="http://schemas.microsoft.com/office/drawing/2014/main" val="690044998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324129014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2495389950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109547607"/>
                    </a:ext>
                  </a:extLst>
                </a:gridCol>
              </a:tblGrid>
              <a:tr h="753857"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500839"/>
                  </a:ext>
                </a:extLst>
              </a:tr>
            </a:tbl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C5E11132-8999-42A3-91A1-16F42D4B80E1}"/>
              </a:ext>
            </a:extLst>
          </p:cNvPr>
          <p:cNvSpPr>
            <a:spLocks noChangeAspect="1"/>
          </p:cNvSpPr>
          <p:nvPr/>
        </p:nvSpPr>
        <p:spPr>
          <a:xfrm>
            <a:off x="4398104" y="6013542"/>
            <a:ext cx="154647" cy="144000"/>
          </a:xfrm>
          <a:prstGeom prst="rect">
            <a:avLst/>
          </a:prstGeom>
          <a:solidFill>
            <a:srgbClr val="009CB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418A9C-86AC-4B00-95AE-EED8EB3DCEA6}"/>
              </a:ext>
            </a:extLst>
          </p:cNvPr>
          <p:cNvSpPr>
            <a:spLocks noChangeAspect="1"/>
          </p:cNvSpPr>
          <p:nvPr/>
        </p:nvSpPr>
        <p:spPr>
          <a:xfrm>
            <a:off x="5612852" y="6000232"/>
            <a:ext cx="154646" cy="144000"/>
          </a:xfrm>
          <a:prstGeom prst="rect">
            <a:avLst/>
          </a:prstGeom>
          <a:solidFill>
            <a:srgbClr val="009CB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CFBE774-A17B-4DBF-94A0-77093069C52B}"/>
              </a:ext>
            </a:extLst>
          </p:cNvPr>
          <p:cNvSpPr>
            <a:spLocks noChangeAspect="1"/>
          </p:cNvSpPr>
          <p:nvPr/>
        </p:nvSpPr>
        <p:spPr>
          <a:xfrm>
            <a:off x="6799978" y="6004336"/>
            <a:ext cx="132131" cy="123035"/>
          </a:xfrm>
          <a:prstGeom prst="rect">
            <a:avLst/>
          </a:prstGeom>
          <a:solidFill>
            <a:srgbClr val="009CB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078297-CD53-4519-80DE-EFB77EA4E0B2}"/>
              </a:ext>
            </a:extLst>
          </p:cNvPr>
          <p:cNvSpPr>
            <a:spLocks noChangeAspect="1"/>
          </p:cNvSpPr>
          <p:nvPr/>
        </p:nvSpPr>
        <p:spPr>
          <a:xfrm>
            <a:off x="8040216" y="6000232"/>
            <a:ext cx="154646" cy="144000"/>
          </a:xfrm>
          <a:prstGeom prst="rect">
            <a:avLst/>
          </a:prstGeom>
          <a:solidFill>
            <a:srgbClr val="009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712E8732-F5F4-490E-A3A3-A99433650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53194"/>
              </p:ext>
            </p:extLst>
          </p:nvPr>
        </p:nvGraphicFramePr>
        <p:xfrm>
          <a:off x="402208" y="2132856"/>
          <a:ext cx="10810623" cy="3943424"/>
        </p:xfrm>
        <a:graphic>
          <a:graphicData uri="http://schemas.openxmlformats.org/drawingml/2006/table">
            <a:tbl>
              <a:tblPr/>
              <a:tblGrid>
                <a:gridCol w="2279989">
                  <a:extLst>
                    <a:ext uri="{9D8B030D-6E8A-4147-A177-3AD203B41FA5}">
                      <a16:colId xmlns:a16="http://schemas.microsoft.com/office/drawing/2014/main" val="4052417273"/>
                    </a:ext>
                  </a:extLst>
                </a:gridCol>
                <a:gridCol w="5660380">
                  <a:extLst>
                    <a:ext uri="{9D8B030D-6E8A-4147-A177-3AD203B41FA5}">
                      <a16:colId xmlns:a16="http://schemas.microsoft.com/office/drawing/2014/main" val="3908053519"/>
                    </a:ext>
                  </a:extLst>
                </a:gridCol>
                <a:gridCol w="2870254">
                  <a:extLst>
                    <a:ext uri="{9D8B030D-6E8A-4147-A177-3AD203B41FA5}">
                      <a16:colId xmlns:a16="http://schemas.microsoft.com/office/drawing/2014/main" val="2717256938"/>
                    </a:ext>
                  </a:extLst>
                </a:gridCol>
              </a:tblGrid>
              <a:tr h="586107">
                <a:tc gridSpan="3">
                  <a:txBody>
                    <a:bodyPr/>
                    <a:lstStyle/>
                    <a:p>
                      <a:r>
                        <a:rPr lang="de-DE" sz="2600">
                          <a:solidFill>
                            <a:srgbClr val="000000"/>
                          </a:solidFill>
                          <a:latin typeface="+mn-lt"/>
                        </a:rPr>
                        <a:t>Präsenz- und Fernunterricht an der Oberschule sind gut organisiert</a:t>
                      </a:r>
                      <a:endParaRPr lang="de-DE" sz="2600"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4877791"/>
                  </a:ext>
                </a:extLst>
              </a:tr>
              <a:tr h="614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Lehrpersonen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197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580783"/>
                  </a:ext>
                </a:extLst>
              </a:tr>
              <a:tr h="614117">
                <a:tc>
                  <a:txBody>
                    <a:bodyPr/>
                    <a:lstStyle/>
                    <a:p>
                      <a:endParaRPr lang="de-DE" sz="1800"/>
                    </a:p>
                    <a:p>
                      <a:r>
                        <a:rPr lang="de-DE" sz="1800"/>
                        <a:t>Schüler*innen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919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957162"/>
                  </a:ext>
                </a:extLst>
              </a:tr>
              <a:tr h="614117">
                <a:tc>
                  <a:txBody>
                    <a:bodyPr/>
                    <a:lstStyle/>
                    <a:p>
                      <a:r>
                        <a:rPr lang="de-DE"/>
                        <a:t> </a:t>
                      </a:r>
                    </a:p>
                    <a:p>
                      <a:endParaRPr lang="de-DE"/>
                    </a:p>
                    <a:p>
                      <a:r>
                        <a:rPr lang="de-DE"/>
                        <a:t>Eltern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931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5581864"/>
                  </a:ext>
                </a:extLst>
              </a:tr>
              <a:tr h="1083156">
                <a:tc>
                  <a:txBody>
                    <a:bodyPr/>
                    <a:lstStyle/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091383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BF8A7D48-177B-431D-8431-61140D8D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732" y="2781204"/>
            <a:ext cx="4072481" cy="579170"/>
          </a:xfrm>
          <a:prstGeom prst="rect">
            <a:avLst/>
          </a:prstGeom>
        </p:spPr>
      </p:pic>
      <p:sp>
        <p:nvSpPr>
          <p:cNvPr id="25" name="Geschweifte Klammer rechts 24">
            <a:extLst>
              <a:ext uri="{FF2B5EF4-FFF2-40B4-BE49-F238E27FC236}">
                <a16:creationId xmlns:a16="http://schemas.microsoft.com/office/drawing/2014/main" id="{2E2B4B08-BA14-48A1-A3C9-3278254D8447}"/>
              </a:ext>
            </a:extLst>
          </p:cNvPr>
          <p:cNvSpPr/>
          <p:nvPr/>
        </p:nvSpPr>
        <p:spPr>
          <a:xfrm rot="5400000">
            <a:off x="6534977" y="1436830"/>
            <a:ext cx="169840" cy="358900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34C8E1D-3CB3-46EC-962B-5030B2B610F1}"/>
              </a:ext>
            </a:extLst>
          </p:cNvPr>
          <p:cNvSpPr txBox="1"/>
          <p:nvPr/>
        </p:nvSpPr>
        <p:spPr>
          <a:xfrm>
            <a:off x="6458897" y="330601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95%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A133B38-630C-4BC8-A326-0EDE4B59E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980" y="3596556"/>
            <a:ext cx="4066384" cy="579170"/>
          </a:xfrm>
          <a:prstGeom prst="rect">
            <a:avLst/>
          </a:prstGeom>
        </p:spPr>
      </p:pic>
      <p:sp>
        <p:nvSpPr>
          <p:cNvPr id="28" name="Geschweifte Klammer rechts 27">
            <a:extLst>
              <a:ext uri="{FF2B5EF4-FFF2-40B4-BE49-F238E27FC236}">
                <a16:creationId xmlns:a16="http://schemas.microsoft.com/office/drawing/2014/main" id="{E5985AEB-5FD4-4D99-A399-5652F638AC3C}"/>
              </a:ext>
            </a:extLst>
          </p:cNvPr>
          <p:cNvSpPr/>
          <p:nvPr/>
        </p:nvSpPr>
        <p:spPr>
          <a:xfrm rot="5400000">
            <a:off x="7113442" y="2748358"/>
            <a:ext cx="157332" cy="258972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E66CE25-CF29-4515-AD29-86022E136A84}"/>
              </a:ext>
            </a:extLst>
          </p:cNvPr>
          <p:cNvSpPr txBox="1"/>
          <p:nvPr/>
        </p:nvSpPr>
        <p:spPr>
          <a:xfrm>
            <a:off x="7081872" y="411153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68%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C60D364-B22C-4ED3-BFBD-3E52A58AC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294" y="4383615"/>
            <a:ext cx="4072481" cy="579170"/>
          </a:xfrm>
          <a:prstGeom prst="rect">
            <a:avLst/>
          </a:prstGeom>
        </p:spPr>
      </p:pic>
      <p:sp>
        <p:nvSpPr>
          <p:cNvPr id="31" name="Geschweifte Klammer rechts 30">
            <a:extLst>
              <a:ext uri="{FF2B5EF4-FFF2-40B4-BE49-F238E27FC236}">
                <a16:creationId xmlns:a16="http://schemas.microsoft.com/office/drawing/2014/main" id="{8CA76D9B-736C-4AC6-A3CF-03E0DF35D782}"/>
              </a:ext>
            </a:extLst>
          </p:cNvPr>
          <p:cNvSpPr/>
          <p:nvPr/>
        </p:nvSpPr>
        <p:spPr>
          <a:xfrm rot="5400000">
            <a:off x="6818519" y="3212280"/>
            <a:ext cx="169840" cy="320477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2596F5F-3981-4000-81A0-1793517E2787}"/>
              </a:ext>
            </a:extLst>
          </p:cNvPr>
          <p:cNvSpPr txBox="1"/>
          <p:nvPr/>
        </p:nvSpPr>
        <p:spPr>
          <a:xfrm>
            <a:off x="6714163" y="485244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074645892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18BDFFCA-9324-4A62-8AF8-0DEB0EB41C9E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0232D6D5-C75F-436F-A76E-DE1F7FC2A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2596" y="4931920"/>
            <a:ext cx="5402262" cy="1063513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Danke für Ihre Aufmerksamkeit.</a:t>
            </a:r>
            <a:br>
              <a:rPr lang="de-DE" altLang="de-DE" sz="2000">
                <a:latin typeface="+mn-lt"/>
              </a:rPr>
            </a:br>
            <a:br>
              <a:rPr lang="de-DE" altLang="de-DE" sz="2000">
                <a:latin typeface="+mn-lt"/>
                <a:ea typeface="Open Sans"/>
                <a:cs typeface="Open Sans"/>
              </a:rPr>
            </a:b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Grazie per la Sua </a:t>
            </a: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attenzione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.</a:t>
            </a:r>
            <a:br>
              <a:rPr lang="de-DE" altLang="de-DE" sz="2000">
                <a:latin typeface="+mn-lt"/>
              </a:rPr>
            </a:br>
            <a:br>
              <a:rPr lang="de-DE" altLang="de-DE" sz="2000">
                <a:latin typeface="+mn-lt"/>
                <a:ea typeface="Open Sans"/>
                <a:cs typeface="Open Sans"/>
              </a:rPr>
            </a:b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Dilan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 </a:t>
            </a: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por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 </a:t>
            </a: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Osta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 </a:t>
            </a: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atenziun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.</a:t>
            </a:r>
            <a:b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</a:br>
            <a:endParaRPr lang="de-DE" altLang="de-DE" sz="2000">
              <a:solidFill>
                <a:srgbClr val="CD0E16"/>
              </a:solidFill>
              <a:latin typeface="+mn-lt"/>
              <a:ea typeface="Open Sans"/>
              <a:cs typeface="Open Sans"/>
            </a:endParaRPr>
          </a:p>
        </p:txBody>
      </p:sp>
      <p:sp>
        <p:nvSpPr>
          <p:cNvPr id="9220" name="Textplatzhalter 2">
            <a:extLst>
              <a:ext uri="{FF2B5EF4-FFF2-40B4-BE49-F238E27FC236}">
                <a16:creationId xmlns:a16="http://schemas.microsoft.com/office/drawing/2014/main" id="{D699064D-EAB0-4C91-BFA1-D3F410C1F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813300" y="6075202"/>
            <a:ext cx="2591438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12.07.2021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cs typeface="Open Sans" panose="020B0606030504020204" pitchFamily="34" charset="0"/>
              </a:rPr>
              <a:t>Evaluation Schule unter Corona-Bedingungen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8" name="Tabelle 4">
            <a:extLst>
              <a:ext uri="{FF2B5EF4-FFF2-40B4-BE49-F238E27FC236}">
                <a16:creationId xmlns:a16="http://schemas.microsoft.com/office/drawing/2014/main" id="{1974B724-5AB9-4969-8745-F07C9D2B1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2066"/>
              </p:ext>
            </p:extLst>
          </p:nvPr>
        </p:nvGraphicFramePr>
        <p:xfrm>
          <a:off x="3819800" y="5860008"/>
          <a:ext cx="4868488" cy="75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22">
                  <a:extLst>
                    <a:ext uri="{9D8B030D-6E8A-4147-A177-3AD203B41FA5}">
                      <a16:colId xmlns:a16="http://schemas.microsoft.com/office/drawing/2014/main" val="690044998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324129014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2495389950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109547607"/>
                    </a:ext>
                  </a:extLst>
                </a:gridCol>
              </a:tblGrid>
              <a:tr h="753857"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500839"/>
                  </a:ext>
                </a:extLst>
              </a:tr>
            </a:tbl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C5E11132-8999-42A3-91A1-16F42D4B80E1}"/>
              </a:ext>
            </a:extLst>
          </p:cNvPr>
          <p:cNvSpPr>
            <a:spLocks noChangeAspect="1"/>
          </p:cNvSpPr>
          <p:nvPr/>
        </p:nvSpPr>
        <p:spPr>
          <a:xfrm>
            <a:off x="4275517" y="5996889"/>
            <a:ext cx="154647" cy="144000"/>
          </a:xfrm>
          <a:prstGeom prst="rect">
            <a:avLst/>
          </a:prstGeom>
          <a:solidFill>
            <a:srgbClr val="009CB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418A9C-86AC-4B00-95AE-EED8EB3DCEA6}"/>
              </a:ext>
            </a:extLst>
          </p:cNvPr>
          <p:cNvSpPr>
            <a:spLocks noChangeAspect="1"/>
          </p:cNvSpPr>
          <p:nvPr/>
        </p:nvSpPr>
        <p:spPr>
          <a:xfrm>
            <a:off x="5453254" y="5999733"/>
            <a:ext cx="154646" cy="144000"/>
          </a:xfrm>
          <a:prstGeom prst="rect">
            <a:avLst/>
          </a:prstGeom>
          <a:solidFill>
            <a:srgbClr val="009CB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CFBE774-A17B-4DBF-94A0-77093069C52B}"/>
              </a:ext>
            </a:extLst>
          </p:cNvPr>
          <p:cNvSpPr>
            <a:spLocks noChangeAspect="1"/>
          </p:cNvSpPr>
          <p:nvPr/>
        </p:nvSpPr>
        <p:spPr>
          <a:xfrm>
            <a:off x="6744072" y="5996889"/>
            <a:ext cx="132131" cy="123035"/>
          </a:xfrm>
          <a:prstGeom prst="rect">
            <a:avLst/>
          </a:prstGeom>
          <a:solidFill>
            <a:srgbClr val="009CB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078297-CD53-4519-80DE-EFB77EA4E0B2}"/>
              </a:ext>
            </a:extLst>
          </p:cNvPr>
          <p:cNvSpPr>
            <a:spLocks noChangeAspect="1"/>
          </p:cNvSpPr>
          <p:nvPr/>
        </p:nvSpPr>
        <p:spPr>
          <a:xfrm>
            <a:off x="7936745" y="5975924"/>
            <a:ext cx="154646" cy="144000"/>
          </a:xfrm>
          <a:prstGeom prst="rect">
            <a:avLst/>
          </a:prstGeom>
          <a:solidFill>
            <a:srgbClr val="009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8D96ED07-6831-40FF-8FF6-89553B937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98003"/>
              </p:ext>
            </p:extLst>
          </p:nvPr>
        </p:nvGraphicFramePr>
        <p:xfrm>
          <a:off x="411480" y="2103386"/>
          <a:ext cx="9788976" cy="4150636"/>
        </p:xfrm>
        <a:graphic>
          <a:graphicData uri="http://schemas.openxmlformats.org/drawingml/2006/table">
            <a:tbl>
              <a:tblPr/>
              <a:tblGrid>
                <a:gridCol w="2064521">
                  <a:extLst>
                    <a:ext uri="{9D8B030D-6E8A-4147-A177-3AD203B41FA5}">
                      <a16:colId xmlns:a16="http://schemas.microsoft.com/office/drawing/2014/main" val="4052417273"/>
                    </a:ext>
                  </a:extLst>
                </a:gridCol>
                <a:gridCol w="5125453">
                  <a:extLst>
                    <a:ext uri="{9D8B030D-6E8A-4147-A177-3AD203B41FA5}">
                      <a16:colId xmlns:a16="http://schemas.microsoft.com/office/drawing/2014/main" val="3908053519"/>
                    </a:ext>
                  </a:extLst>
                </a:gridCol>
                <a:gridCol w="2599002">
                  <a:extLst>
                    <a:ext uri="{9D8B030D-6E8A-4147-A177-3AD203B41FA5}">
                      <a16:colId xmlns:a16="http://schemas.microsoft.com/office/drawing/2014/main" val="2717256938"/>
                    </a:ext>
                  </a:extLst>
                </a:gridCol>
              </a:tblGrid>
              <a:tr h="520277">
                <a:tc gridSpan="3">
                  <a:txBody>
                    <a:bodyPr/>
                    <a:lstStyle/>
                    <a:p>
                      <a:r>
                        <a:rPr lang="de-DE" sz="2600">
                          <a:solidFill>
                            <a:srgbClr val="000000"/>
                          </a:solidFill>
                          <a:latin typeface="+mn-lt"/>
                        </a:rPr>
                        <a:t>Präsenz- und Fernunterricht an den Fach- und Berufsschulen sind gut organisiert</a:t>
                      </a:r>
                      <a:endParaRPr lang="de-DE" sz="2600"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4877791"/>
                  </a:ext>
                </a:extLst>
              </a:tr>
              <a:tr h="518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Lehrpersonen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181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580783"/>
                  </a:ext>
                </a:extLst>
              </a:tr>
              <a:tr h="518659">
                <a:tc>
                  <a:txBody>
                    <a:bodyPr/>
                    <a:lstStyle/>
                    <a:p>
                      <a:endParaRPr lang="de-DE" sz="1800"/>
                    </a:p>
                    <a:p>
                      <a:r>
                        <a:rPr lang="de-DE" sz="1800"/>
                        <a:t>Schüler*innen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545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957162"/>
                  </a:ext>
                </a:extLst>
              </a:tr>
              <a:tr h="518659">
                <a:tc>
                  <a:txBody>
                    <a:bodyPr/>
                    <a:lstStyle/>
                    <a:p>
                      <a:r>
                        <a:rPr lang="de-DE"/>
                        <a:t> </a:t>
                      </a:r>
                    </a:p>
                    <a:p>
                      <a:endParaRPr lang="de-DE"/>
                    </a:p>
                    <a:p>
                      <a:r>
                        <a:rPr lang="de-DE"/>
                        <a:t>Eltern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869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5581864"/>
                  </a:ext>
                </a:extLst>
              </a:tr>
              <a:tr h="1193577">
                <a:tc>
                  <a:txBody>
                    <a:bodyPr/>
                    <a:lstStyle/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091383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20C8CB60-78AB-495B-9114-288062807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16" y="2988596"/>
            <a:ext cx="4072481" cy="573074"/>
          </a:xfrm>
          <a:prstGeom prst="rect">
            <a:avLst/>
          </a:prstGeom>
        </p:spPr>
      </p:pic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2CE4392E-1EDB-4080-9D57-762D892CB3FD}"/>
              </a:ext>
            </a:extLst>
          </p:cNvPr>
          <p:cNvSpPr/>
          <p:nvPr/>
        </p:nvSpPr>
        <p:spPr>
          <a:xfrm rot="5400000">
            <a:off x="6470135" y="1778093"/>
            <a:ext cx="169840" cy="3283549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6E6A6D-2811-4451-9CF8-7834A7F3936B}"/>
              </a:ext>
            </a:extLst>
          </p:cNvPr>
          <p:cNvSpPr txBox="1"/>
          <p:nvPr/>
        </p:nvSpPr>
        <p:spPr>
          <a:xfrm>
            <a:off x="6389718" y="344755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88%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675A07D-74F7-422B-93BA-0B68E82C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758" y="3756803"/>
            <a:ext cx="4066384" cy="57307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8353510D-B144-434C-9586-022C68135FDF}"/>
              </a:ext>
            </a:extLst>
          </p:cNvPr>
          <p:cNvSpPr txBox="1"/>
          <p:nvPr/>
        </p:nvSpPr>
        <p:spPr>
          <a:xfrm>
            <a:off x="6687155" y="42261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70%</a:t>
            </a:r>
          </a:p>
        </p:txBody>
      </p:sp>
      <p:sp>
        <p:nvSpPr>
          <p:cNvPr id="26" name="Geschweifte Klammer rechts 25">
            <a:extLst>
              <a:ext uri="{FF2B5EF4-FFF2-40B4-BE49-F238E27FC236}">
                <a16:creationId xmlns:a16="http://schemas.microsoft.com/office/drawing/2014/main" id="{B5950C01-7AB7-4602-9008-3C76FDD8BB53}"/>
              </a:ext>
            </a:extLst>
          </p:cNvPr>
          <p:cNvSpPr/>
          <p:nvPr/>
        </p:nvSpPr>
        <p:spPr>
          <a:xfrm rot="5400000">
            <a:off x="6779297" y="2895276"/>
            <a:ext cx="169840" cy="2605096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E27D64AA-DF55-4C9B-B18B-0468D030C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065" y="4619525"/>
            <a:ext cx="4072481" cy="573074"/>
          </a:xfrm>
          <a:prstGeom prst="rect">
            <a:avLst/>
          </a:prstGeom>
        </p:spPr>
      </p:pic>
      <p:sp>
        <p:nvSpPr>
          <p:cNvPr id="28" name="Geschweifte Klammer rechts 27">
            <a:extLst>
              <a:ext uri="{FF2B5EF4-FFF2-40B4-BE49-F238E27FC236}">
                <a16:creationId xmlns:a16="http://schemas.microsoft.com/office/drawing/2014/main" id="{69301472-9AB2-4D47-BCFD-4256272CC913}"/>
              </a:ext>
            </a:extLst>
          </p:cNvPr>
          <p:cNvSpPr/>
          <p:nvPr/>
        </p:nvSpPr>
        <p:spPr>
          <a:xfrm rot="5400000">
            <a:off x="6591971" y="3573125"/>
            <a:ext cx="169840" cy="297180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82322B9-3BC6-490E-9EA5-8D1380CD8988}"/>
              </a:ext>
            </a:extLst>
          </p:cNvPr>
          <p:cNvSpPr txBox="1"/>
          <p:nvPr/>
        </p:nvSpPr>
        <p:spPr>
          <a:xfrm>
            <a:off x="6490358" y="508526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82206529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>
            <a:extLst>
              <a:ext uri="{FF2B5EF4-FFF2-40B4-BE49-F238E27FC236}">
                <a16:creationId xmlns:a16="http://schemas.microsoft.com/office/drawing/2014/main" id="{75F1A248-D6F2-4458-A4F4-6F7F40E2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-315913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Textfeld 4">
            <a:extLst>
              <a:ext uri="{FF2B5EF4-FFF2-40B4-BE49-F238E27FC236}">
                <a16:creationId xmlns:a16="http://schemas.microsoft.com/office/drawing/2014/main" id="{B8670ACC-145D-4E6C-B920-CF034EEF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93" y="1538613"/>
            <a:ext cx="10082213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4800">
                <a:solidFill>
                  <a:schemeClr val="bg1"/>
                </a:solidFill>
                <a:latin typeface="+mj-lt"/>
                <a:cs typeface="Arial"/>
              </a:rPr>
              <a:t>2020/2021</a:t>
            </a:r>
            <a:endParaRPr lang="en-US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Rückblick Bildungsjahr </a:t>
            </a:r>
            <a:endParaRPr lang="de-DE">
              <a:solidFill>
                <a:schemeClr val="bg1"/>
              </a:solidFill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u="sng" err="1">
                <a:solidFill>
                  <a:schemeClr val="bg1"/>
                </a:solidFill>
                <a:latin typeface="+mj-lt"/>
                <a:cs typeface="Arial"/>
              </a:rPr>
              <a:t>Riassunto</a:t>
            </a:r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u="sng" err="1">
                <a:solidFill>
                  <a:schemeClr val="bg1"/>
                </a:solidFill>
                <a:latin typeface="+mj-lt"/>
                <a:cs typeface="Arial"/>
              </a:rPr>
              <a:t>dell'anno</a:t>
            </a:r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u="sng" err="1">
                <a:solidFill>
                  <a:schemeClr val="bg1"/>
                </a:solidFill>
                <a:latin typeface="+mj-lt"/>
                <a:cs typeface="Arial"/>
              </a:rPr>
              <a:t>scolastico</a:t>
            </a:r>
            <a:endParaRPr lang="de-DE" altLang="de-DE" sz="4800" u="sng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 u="sng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Odlada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zoruch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sön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de-DE" altLang="de-DE" sz="4800" err="1">
                <a:solidFill>
                  <a:schemeClr val="bg1"/>
                </a:solidFill>
                <a:cs typeface="Arial"/>
              </a:rPr>
              <a:t>'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de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scora</a:t>
            </a:r>
            <a:endParaRPr lang="de-DE" sz="48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altLang="de-DE" sz="4800" u="sng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53DEBF5F-AB41-4241-807B-F9321040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Open Sans" panose="020B0606030504020204" pitchFamily="34" charset="0"/>
              </a:rPr>
              <a:t>Istruzione e Formazione italiana: </a:t>
            </a:r>
            <a:r>
              <a:rPr kumimoji="0" lang="de-DE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Open Sans" panose="020B0606030504020204" pitchFamily="34" charset="0"/>
              </a:rPr>
              <a:t>21.798</a:t>
            </a:r>
            <a:r>
              <a:rPr kumimoji="0" lang="de-DE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Open Sans" panose="020B0606030504020204" pitchFamily="34" charset="0"/>
              </a:rPr>
              <a:t> </a:t>
            </a:r>
            <a:r>
              <a:rPr kumimoji="0" lang="de-DE" altLang="it-IT" sz="3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Open Sans" panose="020B0606030504020204" pitchFamily="34" charset="0"/>
              </a:rPr>
              <a:t>studenti</a:t>
            </a:r>
            <a:endParaRPr kumimoji="0" lang="de-DE" altLang="it-IT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it-IT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Open Sans" panose="020B0606030504020204" pitchFamily="34" charset="0"/>
            </a:endParaRP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D9EDDFC-2911-4982-B34C-60FA1154B3E8}"/>
              </a:ext>
            </a:extLst>
          </p:cNvPr>
          <p:cNvGraphicFramePr>
            <a:graphicFrameLocks noGrp="1"/>
          </p:cNvGraphicFramePr>
          <p:nvPr/>
        </p:nvGraphicFramePr>
        <p:xfrm>
          <a:off x="6579220" y="2953354"/>
          <a:ext cx="4999462" cy="269145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26505">
                  <a:extLst>
                    <a:ext uri="{9D8B030D-6E8A-4147-A177-3AD203B41FA5}">
                      <a16:colId xmlns:a16="http://schemas.microsoft.com/office/drawing/2014/main" val="294569382"/>
                    </a:ext>
                  </a:extLst>
                </a:gridCol>
                <a:gridCol w="772957">
                  <a:extLst>
                    <a:ext uri="{9D8B030D-6E8A-4147-A177-3AD203B41FA5}">
                      <a16:colId xmlns:a16="http://schemas.microsoft.com/office/drawing/2014/main" val="2473658739"/>
                    </a:ext>
                  </a:extLst>
                </a:gridCol>
              </a:tblGrid>
              <a:tr h="490462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kern="0" cap="all" baseline="0">
                          <a:solidFill>
                            <a:srgbClr val="666D7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di scuola in presenza</a:t>
                      </a:r>
                      <a:endParaRPr lang="it-IT" sz="2000" kern="0" cap="all" baseline="0">
                        <a:solidFill>
                          <a:srgbClr val="666D7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20554"/>
                  </a:ext>
                </a:extLst>
              </a:tr>
              <a:tr h="73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cap="all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Primaria</a:t>
                      </a:r>
                      <a:endParaRPr lang="it-IT" b="1" cap="all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  <a:endParaRPr lang="it-IT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462483"/>
                  </a:ext>
                </a:extLst>
              </a:tr>
              <a:tr h="73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cap="all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Secondaria di I grado</a:t>
                      </a:r>
                      <a:endParaRPr lang="it-IT" b="1" cap="all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it-IT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983632"/>
                  </a:ext>
                </a:extLst>
              </a:tr>
              <a:tr h="73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cap="all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Secondaria di II grado e FP</a:t>
                      </a:r>
                      <a:endParaRPr lang="it-IT" b="1" cap="all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  <a:endParaRPr lang="it-IT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17336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4FD99239-DBF9-40BD-8477-14FDD9AA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37" y="2257728"/>
            <a:ext cx="5079638" cy="47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01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4CEE89E-F139-46E5-82BD-53E6616ADAC8}"/>
              </a:ext>
            </a:extLst>
          </p:cNvPr>
          <p:cNvSpPr/>
          <p:nvPr/>
        </p:nvSpPr>
        <p:spPr>
          <a:xfrm>
            <a:off x="379905" y="2640716"/>
            <a:ext cx="11151617" cy="328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C2C30"/>
              </a:buClr>
              <a:buSzPct val="50000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OBIETTIVO: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individuare elementi positivi e innovativi introdotti dall’emergenza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C2C30"/>
              </a:buClr>
              <a:buSzPct val="50000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PERIODO: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dal 04 al 23 maggio 2021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C2C30"/>
              </a:buClr>
              <a:buSzPct val="50000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RISPONDENTI: </a:t>
            </a:r>
            <a:r>
              <a:rPr lang="it-IT" sz="2800" b="1" kern="0">
                <a:solidFill>
                  <a:srgbClr val="666D70"/>
                </a:solidFill>
                <a:latin typeface="+mn-lt"/>
              </a:rPr>
              <a:t>6.832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2.573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studenti del secondo ciclo (33%)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2.610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genitori del I ciclo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1.615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docenti (60%)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34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dirigenti (100%)</a:t>
            </a:r>
            <a:endParaRPr lang="it-IT" sz="2000" kern="0">
              <a:solidFill>
                <a:srgbClr val="666D70"/>
              </a:solidFill>
            </a:endParaRP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999E9FA5-FDE4-4984-BD83-659DC39BC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Questionario</a:t>
            </a:r>
            <a:r>
              <a:rPr lang="de-DE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32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sulla</a:t>
            </a:r>
            <a:r>
              <a:rPr lang="de-DE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scuola </a:t>
            </a:r>
          </a:p>
          <a:p>
            <a:pPr eaLnBrk="1" hangingPunct="1">
              <a:defRPr/>
            </a:pP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(Servizio Provinciale di Valutazione)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3E061E9-9399-4B90-9BA1-7CAD2310C0E4}"/>
              </a:ext>
            </a:extLst>
          </p:cNvPr>
          <p:cNvSpPr/>
          <p:nvPr/>
        </p:nvSpPr>
        <p:spPr>
          <a:xfrm>
            <a:off x="638175" y="6334810"/>
            <a:ext cx="11151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kern="0">
                <a:solidFill>
                  <a:srgbClr val="666D70"/>
                </a:solidFill>
                <a:latin typeface="+mn-lt"/>
              </a:rPr>
              <a:t>Tutti i dati sono pubblicati sul sito del Servizio Provinciale di Valutazione</a:t>
            </a:r>
          </a:p>
        </p:txBody>
      </p:sp>
    </p:spTree>
    <p:extLst>
      <p:ext uri="{BB962C8B-B14F-4D97-AF65-F5344CB8AC3E}">
        <p14:creationId xmlns:p14="http://schemas.microsoft.com/office/powerpoint/2010/main" val="33002024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9E9DAB361EB741B60A479A2D8D8150" ma:contentTypeVersion="13" ma:contentTypeDescription="Ein neues Dokument erstellen." ma:contentTypeScope="" ma:versionID="4dfc75d21a11173f2a4ce964bda95deb">
  <xsd:schema xmlns:xsd="http://www.w3.org/2001/XMLSchema" xmlns:xs="http://www.w3.org/2001/XMLSchema" xmlns:p="http://schemas.microsoft.com/office/2006/metadata/properties" xmlns:ns2="9251f95f-e64c-4a0f-b1b3-e21831db74bd" xmlns:ns3="bfd8c72c-ec45-474d-aa0b-0a668a3a9c26" targetNamespace="http://schemas.microsoft.com/office/2006/metadata/properties" ma:root="true" ma:fieldsID="b5e648a9ccaad1609ed68b0f47824e0c" ns2:_="" ns3:_="">
    <xsd:import namespace="9251f95f-e64c-4a0f-b1b3-e21831db74bd"/>
    <xsd:import namespace="bfd8c72c-ec45-474d-aa0b-0a668a3a9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1f95f-e64c-4a0f-b1b3-e21831db7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8c72c-ec45-474d-aa0b-0a668a3a9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fd8c72c-ec45-474d-aa0b-0a668a3a9c26">
      <UserInfo>
        <DisplayName>Benischek, Edith</DisplayName>
        <AccountId>20</AccountId>
        <AccountType/>
      </UserInfo>
      <UserInfo>
        <DisplayName>Pattis, Dietmar</DisplayName>
        <AccountId>17</AccountId>
        <AccountType/>
      </UserInfo>
      <UserInfo>
        <DisplayName>Hilber, Verena</DisplayName>
        <AccountId>66</AccountId>
        <AccountType/>
      </UserInfo>
      <UserInfo>
        <DisplayName>Summerer, Thomas</DisplayName>
        <AccountId>67</AccountId>
        <AccountType/>
      </UserInfo>
      <UserInfo>
        <DisplayName>Dal Bianco, Stefano</DisplayName>
        <AccountId>65</AccountId>
        <AccountType/>
      </UserInfo>
      <UserInfo>
        <DisplayName>Bonora, Laura</DisplayName>
        <AccountId>68</AccountId>
        <AccountType/>
      </UserInfo>
      <UserInfo>
        <DisplayName>Valentin, Emanuel</DisplayName>
        <AccountId>23</AccountId>
        <AccountType/>
      </UserInfo>
      <UserInfo>
        <DisplayName>Ploner, Edith</DisplayName>
        <AccountId>63</AccountId>
        <AccountType/>
      </UserInfo>
      <UserInfo>
        <DisplayName>Clara, Roman</DisplayName>
        <AccountId>72</AccountId>
        <AccountType/>
      </UserInfo>
      <UserInfo>
        <DisplayName>Falkensteiner, Sigrun</DisplayName>
        <AccountId>47</AccountId>
        <AccountType/>
      </UserInfo>
      <UserInfo>
        <DisplayName>Tschenett, Gustav</DisplayName>
        <AccountId>45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592F169-6499-4175-B59A-6B70B29D95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F6DAE4-F683-46AD-A8BF-53E4CFD351B6}">
  <ds:schemaRefs>
    <ds:schemaRef ds:uri="9251f95f-e64c-4a0f-b1b3-e21831db74bd"/>
    <ds:schemaRef ds:uri="bfd8c72c-ec45-474d-aa0b-0a668a3a9c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DA3EC2-DD1F-4D9D-8480-29D1C96A3A41}">
  <ds:schemaRefs>
    <ds:schemaRef ds:uri="9251f95f-e64c-4a0f-b1b3-e21831db74bd"/>
    <ds:schemaRef ds:uri="bfd8c72c-ec45-474d-aa0b-0a668a3a9c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2859</Words>
  <Application>Microsoft Office PowerPoint</Application>
  <PresentationFormat>Widescreen</PresentationFormat>
  <Paragraphs>636</Paragraphs>
  <Slides>50</Slides>
  <Notes>43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50</vt:i4>
      </vt:variant>
    </vt:vector>
  </HeadingPairs>
  <TitlesOfParts>
    <vt:vector size="57" baseType="lpstr">
      <vt:lpstr>Arial</vt:lpstr>
      <vt:lpstr>Calibri</vt:lpstr>
      <vt:lpstr>Open Sans</vt:lpstr>
      <vt:lpstr>Verdana</vt:lpstr>
      <vt:lpstr>Wingdings</vt:lpstr>
      <vt:lpstr>Struttura predefinita</vt:lpstr>
      <vt:lpstr>Benutzerdefiniertes Design</vt:lpstr>
      <vt:lpstr>Pressekonferenz  Abschluss Bildungsjahr  2020/21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Staatliche Abschlussprüfung der Unterstufe
an den deutschsprachigen Mittelschulen – 2020/2021 </vt:lpstr>
      <vt:lpstr>Bewertungen der staatlichen Abschlussprüfung der Unterstufe an den deutschsprachigen Mittelschulen</vt:lpstr>
      <vt:lpstr>Presentazione standard di PowerPoint</vt:lpstr>
      <vt:lpstr>Deutsche Berufsbildung</vt:lpstr>
      <vt:lpstr>Staatliche Abschlussprüfungen an den deutschsprachigen Ober- und Berufsschulen - 2020/2021 </vt:lpstr>
      <vt:lpstr>Bewertungen der staatlichen Abschlussprüfung an den deutschsprachigen Ober- und Berufsschulen - 2020/2021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Danke für Ihre Aufmerksamkeit.  Grazie per la Sua attenzione.  Dilan por Osta atenziun. 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Presseagentur_LG</dc:creator>
  <cp:lastModifiedBy>Bonora, Laura</cp:lastModifiedBy>
  <cp:revision>1</cp:revision>
  <cp:lastPrinted>2021-07-12T08:14:28Z</cp:lastPrinted>
  <dcterms:created xsi:type="dcterms:W3CDTF">2015-08-05T14:20:00Z</dcterms:created>
  <dcterms:modified xsi:type="dcterms:W3CDTF">2021-07-12T08:17:18Z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0x010100619E9DAB361EB741B60A479A2D8D8150</vt:lpwstr>
  </property>
</Properties>
</file>