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  <p:sldMasterId id="2147483667" r:id="rId2"/>
    <p:sldMasterId id="2147483678" r:id="rId3"/>
    <p:sldMasterId id="2147483689" r:id="rId4"/>
    <p:sldMasterId id="2147483700" r:id="rId5"/>
  </p:sldMasterIdLst>
  <p:notesMasterIdLst>
    <p:notesMasterId r:id="rId12"/>
  </p:notesMasterIdLst>
  <p:handoutMasterIdLst>
    <p:handoutMasterId r:id="rId13"/>
  </p:handoutMasterIdLst>
  <p:sldIdLst>
    <p:sldId id="422" r:id="rId6"/>
    <p:sldId id="447" r:id="rId7"/>
    <p:sldId id="453" r:id="rId8"/>
    <p:sldId id="452" r:id="rId9"/>
    <p:sldId id="449" r:id="rId10"/>
    <p:sldId id="454" r:id="rId11"/>
  </p:sldIdLst>
  <p:sldSz cx="12192000" cy="6858000"/>
  <p:notesSz cx="6808788" cy="99409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FF6600"/>
    <a:srgbClr val="4F81BD"/>
    <a:srgbClr val="B9CDE5"/>
    <a:srgbClr val="E0E8F4"/>
    <a:srgbClr val="9AB7DA"/>
    <a:srgbClr val="ECF1F8"/>
    <a:srgbClr val="D8E3F0"/>
    <a:srgbClr val="2C5D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9" autoAdjust="0"/>
    <p:restoredTop sz="97263" autoAdjust="0"/>
  </p:normalViewPr>
  <p:slideViewPr>
    <p:cSldViewPr snapToGrid="0">
      <p:cViewPr>
        <p:scale>
          <a:sx n="100" d="100"/>
          <a:sy n="100" d="100"/>
        </p:scale>
        <p:origin x="-972" y="-324"/>
      </p:cViewPr>
      <p:guideLst>
        <p:guide orient="horz" pos="3794"/>
        <p:guide orient="horz" pos="722"/>
        <p:guide orient="horz"/>
        <p:guide pos="5133"/>
        <p:guide pos="925"/>
        <p:guide pos="76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234" y="-84"/>
      </p:cViewPr>
      <p:guideLst>
        <p:guide orient="horz" pos="3132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9" tIns="46539" rIns="93079" bIns="4653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9" tIns="46539" rIns="93079" bIns="4653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1EAEB6B3-1817-4311-802C-BC9BC52850F5}" type="datetimeFigureOut">
              <a:rPr lang="de-DE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9" tIns="46539" rIns="93079" bIns="4653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9" tIns="46539" rIns="93079" bIns="4653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40DBCE7-2353-4A99-99D2-CA38282A1F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t" anchorCtr="0" compatLnSpc="1">
            <a:prstTxWarp prst="textNoShape">
              <a:avLst/>
            </a:prstTxWarp>
          </a:bodyPr>
          <a:lstStyle>
            <a:lvl1pPr defTabSz="938213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t" anchorCtr="0" compatLnSpc="1">
            <a:prstTxWarp prst="textNoShape">
              <a:avLst/>
            </a:prstTxWarp>
          </a:bodyPr>
          <a:lstStyle>
            <a:lvl1pPr algn="r" defTabSz="938213">
              <a:defRPr sz="1300"/>
            </a:lvl1pPr>
          </a:lstStyle>
          <a:p>
            <a:pPr>
              <a:defRPr/>
            </a:pPr>
            <a:fld id="{6540C2D9-458D-4092-BE9F-58893D1889A1}" type="datetimeFigureOut">
              <a:rPr lang="de-DE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747713"/>
            <a:ext cx="662305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9638"/>
            <a:ext cx="544671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b" anchorCtr="0" compatLnSpc="1">
            <a:prstTxWarp prst="textNoShape">
              <a:avLst/>
            </a:prstTxWarp>
          </a:bodyPr>
          <a:lstStyle>
            <a:lvl1pPr defTabSz="938213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b" anchorCtr="0" compatLnSpc="1">
            <a:prstTxWarp prst="textNoShape">
              <a:avLst/>
            </a:prstTxWarp>
          </a:bodyPr>
          <a:lstStyle>
            <a:lvl1pPr algn="r" defTabSz="938213">
              <a:defRPr sz="1300"/>
            </a:lvl1pPr>
          </a:lstStyle>
          <a:p>
            <a:pPr>
              <a:defRPr/>
            </a:pPr>
            <a:fld id="{B0B1EFC4-479A-4C1D-9CBA-3E8B774B3B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890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de-DE" sz="1400" smtClean="0">
              <a:solidFill>
                <a:schemeClr val="bg1"/>
              </a:solidFill>
            </a:endParaRPr>
          </a:p>
        </p:txBody>
      </p:sp>
      <p:sp>
        <p:nvSpPr>
          <p:cNvPr id="75779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E62BAA38-A1F8-42E9-8AEC-D7AA00422AA1}" type="slidenum">
              <a:rPr lang="de-DE" sz="1300">
                <a:solidFill>
                  <a:srgbClr val="000000"/>
                </a:solidFill>
              </a:rPr>
              <a:pPr algn="r" defTabSz="938213"/>
              <a:t>1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66700" indent="-266700" defTabSz="889000">
              <a:lnSpc>
                <a:spcPct val="90000"/>
              </a:lnSpc>
              <a:buFontTx/>
              <a:buChar char="•"/>
            </a:pPr>
            <a:endParaRPr lang="de-DE" sz="2800" b="1" smtClean="0">
              <a:solidFill>
                <a:schemeClr val="bg1"/>
              </a:solidFill>
            </a:endParaRPr>
          </a:p>
        </p:txBody>
      </p:sp>
      <p:sp>
        <p:nvSpPr>
          <p:cNvPr id="77827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D04A997F-EAB2-48ED-8FA2-A662FFC74492}" type="slidenum">
              <a:rPr lang="de-DE" sz="1300">
                <a:solidFill>
                  <a:srgbClr val="000000"/>
                </a:solidFill>
              </a:rPr>
              <a:pPr algn="r" defTabSz="938213"/>
              <a:t>2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66700" indent="-266700" defTabSz="889000">
              <a:lnSpc>
                <a:spcPct val="90000"/>
              </a:lnSpc>
              <a:buFontTx/>
              <a:buChar char="•"/>
            </a:pPr>
            <a:endParaRPr lang="en-US" sz="1600" smtClean="0"/>
          </a:p>
        </p:txBody>
      </p:sp>
      <p:sp>
        <p:nvSpPr>
          <p:cNvPr id="79875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AD447B1D-B604-450A-8471-CD232CA78EDA}" type="slidenum">
              <a:rPr lang="de-DE" sz="1300">
                <a:solidFill>
                  <a:srgbClr val="000000"/>
                </a:solidFill>
              </a:rPr>
              <a:pPr algn="r" defTabSz="938213"/>
              <a:t>3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7800" indent="-177800" defTabSz="889000" eaLnBrk="1" hangingPunct="1">
              <a:lnSpc>
                <a:spcPct val="90000"/>
              </a:lnSpc>
            </a:pPr>
            <a:endParaRPr lang="en-US" sz="1600" smtClean="0"/>
          </a:p>
        </p:txBody>
      </p:sp>
      <p:sp>
        <p:nvSpPr>
          <p:cNvPr id="81923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F2589045-55BF-4BCE-A621-2C11AAA898B8}" type="slidenum">
              <a:rPr lang="de-DE" sz="1300">
                <a:solidFill>
                  <a:srgbClr val="000000"/>
                </a:solidFill>
              </a:rPr>
              <a:pPr algn="r" defTabSz="938213"/>
              <a:t>4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66700" indent="-266700" defTabSz="889000"/>
            <a:endParaRPr lang="de-DE" sz="2800" b="1" smtClean="0">
              <a:solidFill>
                <a:schemeClr val="bg1"/>
              </a:solidFill>
            </a:endParaRPr>
          </a:p>
        </p:txBody>
      </p:sp>
      <p:sp>
        <p:nvSpPr>
          <p:cNvPr id="83971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33CAB8B0-404A-4049-B632-E50759FA5CD1}" type="slidenum">
              <a:rPr lang="de-DE" sz="1300">
                <a:solidFill>
                  <a:srgbClr val="000000"/>
                </a:solidFill>
              </a:rPr>
              <a:pPr algn="r" defTabSz="938213"/>
              <a:t>5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853" y="1006475"/>
            <a:ext cx="10315852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9075" y="2808549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DC58-84F9-441A-86DB-B63D25382E16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13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4013" y="28940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F657-C481-4D0B-B847-56EB15357C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EFC2-7EAF-4B47-AD8A-D995BA1145D6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65300" y="1600200"/>
            <a:ext cx="4711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81800" y="1600200"/>
            <a:ext cx="4800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E7A36-D4DB-4062-95A9-2104142B02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F8679-F7F4-4197-A6E6-8B3FB61A5035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43993" y="1535113"/>
            <a:ext cx="47076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43993" y="2174875"/>
            <a:ext cx="47076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908800" y="1535113"/>
            <a:ext cx="47103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908800" y="2174875"/>
            <a:ext cx="47103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9C1AD-D270-44C4-A5BF-AF2B64C38245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7884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810A0-0130-4B29-8644-476BC89E32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8C50E-B6BB-4876-9059-16C44EE367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ED0E-9688-4B5D-AA72-FFEE9D322D79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B5E6-A24B-491C-98DE-2AD8789582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762E-C755-464C-BF5A-4DB9C4B40B65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53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22963" y="273050"/>
            <a:ext cx="56594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653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579C-8DED-469A-9019-5EECFE54F9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A0CB-ED77-4B73-A955-C35BFC3E2739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0A4A2-9C2A-402E-A23D-ED7D302DE6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4744-ED14-4594-BF00-8653B6D329CC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97284-9AF7-4F72-AC1A-8947D049A6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50EFE-6419-4FF1-9BCC-6FA08B473B37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264FB-03F8-4371-93CA-64E860A794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5695-486C-4670-8041-2665E2DD19A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lipse 2"/>
          <p:cNvSpPr/>
          <p:nvPr userDrawn="1"/>
        </p:nvSpPr>
        <p:spPr>
          <a:xfrm>
            <a:off x="1803400" y="1531938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Ellipse 3"/>
          <p:cNvSpPr/>
          <p:nvPr userDrawn="1"/>
        </p:nvSpPr>
        <p:spPr>
          <a:xfrm>
            <a:off x="1803400" y="2486025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Ellipse 4"/>
          <p:cNvSpPr/>
          <p:nvPr userDrawn="1"/>
        </p:nvSpPr>
        <p:spPr>
          <a:xfrm>
            <a:off x="1803400" y="3441700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Ellipse 5"/>
          <p:cNvSpPr/>
          <p:nvPr userDrawn="1"/>
        </p:nvSpPr>
        <p:spPr>
          <a:xfrm>
            <a:off x="1804988" y="4460875"/>
            <a:ext cx="614362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Ellipse 10"/>
          <p:cNvSpPr/>
          <p:nvPr userDrawn="1"/>
        </p:nvSpPr>
        <p:spPr>
          <a:xfrm>
            <a:off x="1804988" y="5364163"/>
            <a:ext cx="614362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" name="Rechteck 7"/>
          <p:cNvSpPr>
            <a:spLocks noChangeArrowheads="1"/>
          </p:cNvSpPr>
          <p:nvPr userDrawn="1"/>
        </p:nvSpPr>
        <p:spPr bwMode="auto">
          <a:xfrm rot="5400000">
            <a:off x="-2679700" y="2717800"/>
            <a:ext cx="6858000" cy="1447800"/>
          </a:xfrm>
          <a:prstGeom prst="rect">
            <a:avLst/>
          </a:prstGeom>
          <a:solidFill>
            <a:srgbClr val="CBD2DF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Textfeld 8"/>
          <p:cNvSpPr txBox="1"/>
          <p:nvPr userDrawn="1"/>
        </p:nvSpPr>
        <p:spPr>
          <a:xfrm>
            <a:off x="14288" y="2684463"/>
            <a:ext cx="15097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625600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stift kompr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30175" y="5470525"/>
            <a:ext cx="11747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umsplatzhalter 3"/>
          <p:cNvSpPr txBox="1">
            <a:spLocks/>
          </p:cNvSpPr>
          <p:nvPr userDrawn="1"/>
        </p:nvSpPr>
        <p:spPr>
          <a:xfrm>
            <a:off x="649288" y="6270625"/>
            <a:ext cx="2844800" cy="47625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90DEC2D-9ACC-45B1-9EA7-F8727CF3BEBA}" type="datetime1">
              <a:rPr lang="de-DE" smtClean="0">
                <a:latin typeface="Century Gothic"/>
                <a:cs typeface="Century Gothic"/>
              </a:rPr>
              <a:pPr>
                <a:defRPr/>
              </a:pPr>
              <a:t>07.02.2017</a:t>
            </a:fld>
            <a:endParaRPr lang="de-DE" dirty="0">
              <a:latin typeface="Century Gothic"/>
              <a:cs typeface="Century Gothic"/>
            </a:endParaRPr>
          </a:p>
        </p:txBody>
      </p:sp>
      <p:sp>
        <p:nvSpPr>
          <p:cNvPr id="18" name="Foliennummernplatzhalter 5"/>
          <p:cNvSpPr txBox="1">
            <a:spLocks/>
          </p:cNvSpPr>
          <p:nvPr userDrawn="1"/>
        </p:nvSpPr>
        <p:spPr>
          <a:xfrm>
            <a:off x="8777288" y="6270625"/>
            <a:ext cx="2844800" cy="47625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0B3F955C-DF3E-4E00-9203-B8B3A8791F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98425"/>
            <a:ext cx="10515600" cy="1325563"/>
          </a:xfrm>
        </p:spPr>
        <p:txBody>
          <a:bodyPr/>
          <a:lstStyle>
            <a:lvl1pPr algn="r">
              <a:defRPr>
                <a:latin typeface="Century Gothic"/>
                <a:cs typeface="Century Gothic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 bwMode="auto">
          <a:xfrm>
            <a:off x="2794000" y="1635125"/>
            <a:ext cx="90805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 marL="685800" indent="-228600">
              <a:buClr>
                <a:schemeClr val="accent3">
                  <a:lumMod val="60000"/>
                  <a:lumOff val="40000"/>
                </a:schemeClr>
              </a:buClr>
              <a:buFont typeface="Symbol" charset="2"/>
              <a:buChar char="-"/>
              <a:defRPr>
                <a:latin typeface="Century Gothic"/>
                <a:cs typeface="Century Gothic"/>
              </a:defRPr>
            </a:lvl2pPr>
            <a:lvl3pPr marL="1143000" indent="-228600">
              <a:buFont typeface="Courier New"/>
              <a:buChar char="o"/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9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EC6E-80E7-4B88-AA7C-4E40FBB73751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2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3395C9DB-EF88-45A6-A04C-40DA9EE4E4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6"/>
          <p:cNvPicPr>
            <a:picLocks noChangeAspect="1"/>
          </p:cNvPicPr>
          <p:nvPr userDrawn="1"/>
        </p:nvPicPr>
        <p:blipFill>
          <a:blip r:embed="rId4"/>
          <a:srcRect t="-2231" b="-87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0" y="1284515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69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DC21F-5A15-4662-9DBB-B07AE3F3117B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BBFF-D9F4-42FF-885B-C81318AE33E8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DF03-A62E-4445-942B-A0820F2D927B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91DFE-3B36-46D4-9FF3-98242E39BC70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14D88-C38E-42ED-B1C4-13E883623F60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ED947-F362-433F-A896-F7EB4371323E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E6D7D-0805-4579-B0BB-480EEFC62BDD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4E7E2-FCAE-44B5-9B42-4724B9010815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83AD-F594-4BF5-84FA-5017EA9641A9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FD51B-49C3-4312-A057-E8976658ACFB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E23B6-42C0-4B4C-83BF-B6FD8CC37AB9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7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0" y="1284515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69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A78C-AC72-445B-9E72-5E5625260DF0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D84B-219A-4E26-889E-79980FDBD671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2496-6BFC-453B-A0CD-84029443C2AB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62EF-147A-4F18-BC46-7B6C24EC9069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4468B-1D25-44D3-9682-D854E7556F16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38C98-8307-4016-BA94-B09CF7C2A82A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2117-FFBC-400C-8CAA-BF0E5D7983E6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D837F-1752-44C4-BE9B-51552938E1A7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5F7E-3B7D-43C9-B345-C9415F423B1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30B7-F12F-4A81-9ED7-7D8BDA02F0D0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5C72F-7DA7-41D5-90FC-E5B92C342E48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D6F69-D487-4502-BA4E-CDC07AC74FC8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2E0-69BF-4FBE-8538-7A77527DB204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8250F-FAA0-4A2C-842F-5D3A79D06C32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D37F-6FF2-44D3-84FD-C57C66C85F00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C639-C9B0-441B-B829-B0B53C7EF782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D940-0A48-4F8F-BEF4-B89A20F40097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E588-8C51-4D1F-917A-55DE797B137B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6E76-08ED-404B-BDE4-59F35377936C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/>
          <a:srcRect b="-92"/>
          <a:stretch>
            <a:fillRect/>
          </a:stretch>
        </p:blipFill>
        <p:spPr bwMode="auto">
          <a:xfrm>
            <a:off x="0" y="-11113"/>
            <a:ext cx="12192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2CD5-29FA-4DFA-BA01-737853028231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2EBC3-8E6F-4E80-8A09-E8576FC5584F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0FFE-BDB5-4FA8-A6E4-F211AD9D3E25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C034-94F2-4A34-81EB-93B6F4AF76DA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29217-9604-4699-AC1A-0766851E75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26AF-23C4-4BF6-972C-C3DB42D290CE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F719-346E-41E0-85B4-E271262489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E91F5-EC1A-4CA0-ADFF-2AC0F2B9EFF8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170F2-804B-44F2-B888-2BF51FD478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CBD29-A0B8-42FE-B5AE-EA0E35AEFC43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38C9-60C7-47E9-AE66-2BFA2E0DCC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0C6C6-917D-43B3-992C-71BBFFB8D87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2C95-36BD-4844-A89C-B58F5DDA45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ECEB-017F-4D71-A2E0-BA2649D788DF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02A95-EFB5-45E9-9608-1FCD6B6206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F86D-3FE7-48DE-A55E-6411570C4599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5ACCC-0166-466C-9873-83780EA1DF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15D05-46B6-4573-95B0-B24FAA9B215C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A3D72-9502-4394-8385-C76FF4A154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E2ED-994A-4FAB-944A-5A492583002B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4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1F43-AFCC-4C0D-9784-E6E1EDE237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A2682-783C-42E9-B009-0F63AFE875D4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D2794-AC9A-4CD1-80EE-ED688EDB3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6EA6-6689-44C1-92A6-9BC838E54533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4C83-21A4-4C0A-BCE3-36A6BB98E2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189DC-767F-47EE-AF67-ABA0061CDE6D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53427-C305-446A-8149-F3F643D91B05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91477-FE22-4F55-BC30-0737472EDD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9FB88-C5A4-42E0-8C93-2A98EE8246FD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27586-DF06-4133-9C50-32C2A7FE0E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06410-6AA9-4AAC-978D-4FDA55410624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E7AC5-7ED3-441E-AA31-6941F6BBAB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BD6B8-F4AC-4D77-8ED2-4432C8885DF6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9C0FB-32B7-47C2-893D-0DBF7D1E5A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D35E8-8A23-4982-BBD8-B1158E597736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A9862-2414-49F5-9DBA-8ACBC41E48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AE5A6-2ECC-4C25-BB35-BF608554A870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7A3A3-4BA3-4785-A7B4-FEEF4B465B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D5BC-AA3F-4272-A681-21E89215129F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75370-69AC-41FF-B7A3-88E1F2C753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3"/>
          <p:cNvPicPr>
            <a:picLocks noChangeAspect="1"/>
          </p:cNvPicPr>
          <p:nvPr userDrawn="1"/>
        </p:nvPicPr>
        <p:blipFill>
          <a:blip r:embed="rId4"/>
          <a:srcRect l="208" t="6725" r="-208" b="13567"/>
          <a:stretch>
            <a:fillRect/>
          </a:stretch>
        </p:blipFill>
        <p:spPr bwMode="auto">
          <a:xfrm>
            <a:off x="0" y="-76200"/>
            <a:ext cx="1230471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621CC-6C71-4A62-954B-F085821B774F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9347-6187-4450-B45E-7E00D83381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093FB-D5DB-4C34-86C0-0EE8E71C2902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964BF-6CA6-4B7F-B5D4-0AAD6E7F67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EE23A-DF67-4A71-A525-D03B808E521B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CB466-8E19-45E4-B7F4-E2F9AE3089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5D6F0-C60B-4C45-B948-649B05126950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48060-776E-4AE7-9A88-FF75AB22A5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7938"/>
            <a:ext cx="97028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5"/>
          <p:cNvSpPr/>
          <p:nvPr userDrawn="1"/>
        </p:nvSpPr>
        <p:spPr>
          <a:xfrm>
            <a:off x="9677400" y="0"/>
            <a:ext cx="2514600" cy="685165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18291" y="781508"/>
            <a:ext cx="3973709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18291" y="4032705"/>
            <a:ext cx="397370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4"/>
          <p:cNvSpPr/>
          <p:nvPr userDrawn="1"/>
        </p:nvSpPr>
        <p:spPr>
          <a:xfrm>
            <a:off x="0" y="0"/>
            <a:ext cx="21986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9" name="Grafik 3"/>
          <p:cNvPicPr>
            <a:picLocks noChangeAspect="1"/>
          </p:cNvPicPr>
          <p:nvPr userDrawn="1"/>
        </p:nvPicPr>
        <p:blipFill>
          <a:blip r:embed="rId4"/>
          <a:srcRect b="8"/>
          <a:stretch>
            <a:fillRect/>
          </a:stretch>
        </p:blipFill>
        <p:spPr bwMode="auto">
          <a:xfrm>
            <a:off x="2076450" y="369888"/>
            <a:ext cx="10115550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0" y="200936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lang="de-DE" dirty="0"/>
            </a:lvl1pPr>
          </a:lstStyle>
          <a:p>
            <a:pPr lvl="0"/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8D688-C51A-4EF1-872C-18EF90F9E6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4CDF-BBE2-44AC-A2A1-CBD8A2F36F6E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595438" y="7938"/>
            <a:ext cx="101679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0424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E6BE6FA1-32DF-4DE6-8FAE-895FEE99E79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94904892-1E64-4A3B-A220-738F26F9D48E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1033" name="Picture 9" descr="stift kompr"/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  <p:sldLayoutId id="2147483781" r:id="rId18"/>
    <p:sldLayoutId id="2147483782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lang="de-DE" sz="32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8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de-DE" sz="24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2150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Grafik 6"/>
          <p:cNvPicPr>
            <a:picLocks noChangeAspect="1"/>
          </p:cNvPicPr>
          <p:nvPr userDrawn="1"/>
        </p:nvPicPr>
        <p:blipFill>
          <a:blip r:embed="rId15"/>
          <a:srcRect t="-2231" b="-87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151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D6AA5D26-9ED9-43ED-88E3-0364E77E8F9E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379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80B48646-74E4-4F88-9864-FD967EF13734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285E8311-7BF7-4595-8092-63329EE9F80A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33802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4608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77777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10ECF5A-B0DB-4CB2-904B-C458C7ABE1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4608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BD448ACE-B322-4935-BA81-8EF5C28C9917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46090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36AC22E-D34C-45AC-85D1-ECC37A239D90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47B3FE3-A629-432C-B2C1-5F0F81B3EA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2" r:id="rId2"/>
    <p:sldLayoutId id="2147483761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el 1"/>
          <p:cNvSpPr>
            <a:spLocks noGrp="1"/>
          </p:cNvSpPr>
          <p:nvPr>
            <p:ph type="ctrTitle" idx="4294967295"/>
          </p:nvPr>
        </p:nvSpPr>
        <p:spPr>
          <a:xfrm>
            <a:off x="4330700" y="2230438"/>
            <a:ext cx="7861300" cy="3516312"/>
          </a:xfrm>
        </p:spPr>
        <p:txBody>
          <a:bodyPr anchor="b"/>
          <a:lstStyle/>
          <a:p>
            <a:pPr algn="ctr" eaLnBrk="1" hangingPunct="1"/>
            <a:r>
              <a:rPr lang="de-DE" sz="2800" smtClean="0"/>
              <a:t>Gesundheitsversorgung Südtirol 2020</a:t>
            </a:r>
            <a:br>
              <a:rPr lang="de-DE" sz="2800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z="4800" smtClean="0"/>
              <a:t>Heute die Weichen </a:t>
            </a:r>
            <a:br>
              <a:rPr lang="de-DE" sz="4800" smtClean="0"/>
            </a:br>
            <a:r>
              <a:rPr lang="de-DE" sz="4800" smtClean="0"/>
              <a:t>für morgen stellen.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z="2800" smtClean="0"/>
              <a:t>Neuordnung des </a:t>
            </a:r>
            <a:br>
              <a:rPr lang="de-DE" sz="2800" smtClean="0"/>
            </a:br>
            <a:r>
              <a:rPr lang="de-DE" sz="2800" smtClean="0"/>
              <a:t>Landesgesundheitsdienstes</a:t>
            </a:r>
            <a:r>
              <a:rPr lang="de-DE" smtClean="0"/>
              <a:t/>
            </a:r>
            <a:br>
              <a:rPr lang="de-DE" smtClean="0"/>
            </a:br>
            <a:r>
              <a:rPr lang="de-DE" sz="2800" smtClean="0"/>
              <a:t/>
            </a:r>
            <a:br>
              <a:rPr lang="de-DE" sz="2800" smtClean="0"/>
            </a:br>
            <a:endParaRPr lang="de-DE" sz="2800" smtClean="0"/>
          </a:p>
        </p:txBody>
      </p:sp>
      <p:sp>
        <p:nvSpPr>
          <p:cNvPr id="72706" name="Untertitel 2"/>
          <p:cNvSpPr>
            <a:spLocks noGrp="1"/>
          </p:cNvSpPr>
          <p:nvPr>
            <p:ph type="subTitle" idx="4294967295"/>
          </p:nvPr>
        </p:nvSpPr>
        <p:spPr>
          <a:xfrm>
            <a:off x="4930775" y="5757863"/>
            <a:ext cx="7261225" cy="1100137"/>
          </a:xfrm>
        </p:spPr>
        <p:txBody>
          <a:bodyPr/>
          <a:lstStyle/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endParaRPr lang="de-DE" sz="2000" smtClean="0">
              <a:solidFill>
                <a:srgbClr val="777777"/>
              </a:solidFill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smtClean="0">
                <a:solidFill>
                  <a:srgbClr val="777777"/>
                </a:solidFill>
              </a:rPr>
              <a:t>Bozen, Februar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3" name="Rectangle 86"/>
          <p:cNvGrpSpPr>
            <a:grpSpLocks noGrp="1"/>
          </p:cNvGrpSpPr>
          <p:nvPr/>
        </p:nvGrpSpPr>
        <p:grpSpPr bwMode="auto">
          <a:xfrm>
            <a:off x="1474788" y="0"/>
            <a:ext cx="10717212" cy="1158875"/>
            <a:chOff x="933" y="0"/>
            <a:chExt cx="6751" cy="730"/>
          </a:xfrm>
        </p:grpSpPr>
        <p:pic>
          <p:nvPicPr>
            <p:cNvPr id="74758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33" y="0"/>
              <a:ext cx="6751" cy="73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4759" name="Text Box 2"/>
            <p:cNvSpPr txBox="1">
              <a:spLocks noChangeArrowheads="1"/>
            </p:cNvSpPr>
            <p:nvPr/>
          </p:nvSpPr>
          <p:spPr bwMode="auto">
            <a:xfrm>
              <a:off x="936" y="5"/>
              <a:ext cx="6744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Unser neuer Gesundheitsdienst</a:t>
              </a:r>
            </a:p>
          </p:txBody>
        </p:sp>
      </p:grp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811338" y="1857375"/>
            <a:ext cx="3178175" cy="419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DE" sz="2900" b="1">
                <a:solidFill>
                  <a:schemeClr val="bg1"/>
                </a:solidFill>
                <a:latin typeface="Century Gothic" pitchFamily="34" charset="0"/>
              </a:rPr>
              <a:t>Ein Betrieb für das Land</a:t>
            </a:r>
          </a:p>
          <a:p>
            <a:pPr algn="ctr" defTabSz="844550">
              <a:lnSpc>
                <a:spcPct val="90000"/>
              </a:lnSpc>
              <a:spcAft>
                <a:spcPts val="600"/>
              </a:spcAft>
              <a:defRPr/>
            </a:pPr>
            <a:endParaRPr lang="de-DE" sz="7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44550">
              <a:lnSpc>
                <a:spcPct val="90000"/>
              </a:lnSpc>
              <a:spcAft>
                <a:spcPts val="600"/>
              </a:spcAft>
              <a:defRPr/>
            </a:pPr>
            <a:endParaRPr lang="de-DE" sz="44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Vereinheitlichte Abläufe.</a:t>
            </a:r>
          </a:p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Verschlankte Organisation.</a:t>
            </a:r>
          </a:p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Miteinander vernetzt. </a:t>
            </a: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5267325" y="1857375"/>
            <a:ext cx="3178175" cy="419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DE" sz="2900" b="1">
                <a:solidFill>
                  <a:schemeClr val="bg1"/>
                </a:solidFill>
                <a:latin typeface="Century Gothic" pitchFamily="34" charset="0"/>
              </a:rPr>
              <a:t>Die Stärke des Miteinanders</a:t>
            </a:r>
          </a:p>
          <a:p>
            <a:pPr algn="ctr" defTabSz="889000">
              <a:defRPr/>
            </a:pPr>
            <a:endParaRPr lang="de-DE" sz="1400" b="1">
              <a:solidFill>
                <a:schemeClr val="bg1"/>
              </a:solidFill>
            </a:endParaRPr>
          </a:p>
          <a:p>
            <a:pPr algn="ctr" defTabSz="889000">
              <a:defRPr/>
            </a:pPr>
            <a:endParaRPr lang="de-DE" sz="3600" b="1">
              <a:solidFill>
                <a:schemeClr val="bg1"/>
              </a:solidFill>
            </a:endParaRPr>
          </a:p>
          <a:p>
            <a:pPr algn="ctr" defTabSz="889000">
              <a:lnSpc>
                <a:spcPct val="15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Kollegiale Führung als Grundlage einer klar strukturierten Organisation.</a:t>
            </a:r>
            <a:endParaRPr lang="de-DE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74756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18C11D-8163-472E-A265-E43C204E2FC6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" name="Rechteck 6"/>
          <p:cNvSpPr>
            <a:spLocks noChangeArrowheads="1"/>
          </p:cNvSpPr>
          <p:nvPr/>
        </p:nvSpPr>
        <p:spPr bwMode="auto">
          <a:xfrm>
            <a:off x="8750300" y="1863725"/>
            <a:ext cx="3178175" cy="419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2900" b="1">
                <a:solidFill>
                  <a:schemeClr val="bg1"/>
                </a:solidFill>
                <a:latin typeface="Century Gothic" pitchFamily="34" charset="0"/>
              </a:rPr>
              <a:t>Gestaltung durch Mitsprache</a:t>
            </a:r>
          </a:p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endParaRPr lang="de-DE" sz="9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endParaRPr lang="de-DE" sz="5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Miteinbeziehung und Beteiligung: </a:t>
            </a:r>
          </a:p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fachlich fundiert, am Patienten ausgerichtet, subsidiär organisiert.</a:t>
            </a:r>
            <a:endParaRPr lang="de-DE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76815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6816" name="Text Box 2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Ein Betrieb für das Land.</a:t>
              </a:r>
            </a:p>
          </p:txBody>
        </p:sp>
      </p:grpSp>
      <p:sp>
        <p:nvSpPr>
          <p:cNvPr id="76802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340E175-A406-464A-B16F-451B4D847C82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2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76803" name="Rectangle 87"/>
          <p:cNvSpPr>
            <a:spLocks/>
          </p:cNvSpPr>
          <p:nvPr/>
        </p:nvSpPr>
        <p:spPr bwMode="auto">
          <a:xfrm>
            <a:off x="1752600" y="1600200"/>
            <a:ext cx="102600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de-DE" sz="2000">
              <a:latin typeface="Century Gothic" pitchFamily="34" charset="0"/>
            </a:endParaRPr>
          </a:p>
        </p:txBody>
      </p:sp>
      <p:sp>
        <p:nvSpPr>
          <p:cNvPr id="76804" name="Rechteck 119"/>
          <p:cNvSpPr>
            <a:spLocks noChangeArrowheads="1"/>
          </p:cNvSpPr>
          <p:nvPr/>
        </p:nvSpPr>
        <p:spPr bwMode="auto">
          <a:xfrm>
            <a:off x="2427288" y="4872038"/>
            <a:ext cx="4064000" cy="1611312"/>
          </a:xfrm>
          <a:prstGeom prst="rect">
            <a:avLst/>
          </a:prstGeom>
          <a:solidFill>
            <a:srgbClr val="E0E8F4"/>
          </a:solidFill>
          <a:ln w="19050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Führungsgremium</a:t>
            </a:r>
            <a:endParaRPr lang="de-DE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5" name="Rechteck 119"/>
          <p:cNvSpPr>
            <a:spLocks noChangeArrowheads="1"/>
          </p:cNvSpPr>
          <p:nvPr/>
        </p:nvSpPr>
        <p:spPr bwMode="auto">
          <a:xfrm>
            <a:off x="2665413" y="5008563"/>
            <a:ext cx="3552825" cy="9223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Betriebsdirektion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6" name="Rechteck 119"/>
          <p:cNvSpPr>
            <a:spLocks noChangeArrowheads="1"/>
          </p:cNvSpPr>
          <p:nvPr/>
        </p:nvSpPr>
        <p:spPr bwMode="auto">
          <a:xfrm>
            <a:off x="2443163" y="1585913"/>
            <a:ext cx="4048125" cy="10747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Landesregierung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7" name="Rechteck 119"/>
          <p:cNvSpPr>
            <a:spLocks noChangeArrowheads="1"/>
          </p:cNvSpPr>
          <p:nvPr/>
        </p:nvSpPr>
        <p:spPr bwMode="auto">
          <a:xfrm>
            <a:off x="2449513" y="2916238"/>
            <a:ext cx="4057650" cy="10747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Landesverwaltung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8" name="Rechteck 119"/>
          <p:cNvSpPr>
            <a:spLocks noChangeArrowheads="1"/>
          </p:cNvSpPr>
          <p:nvPr/>
        </p:nvSpPr>
        <p:spPr bwMode="auto">
          <a:xfrm>
            <a:off x="7278688" y="1554163"/>
            <a:ext cx="404812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Ausrichtung, Budget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9" name="Rechteck 119"/>
          <p:cNvSpPr>
            <a:spLocks noChangeArrowheads="1"/>
          </p:cNvSpPr>
          <p:nvPr/>
        </p:nvSpPr>
        <p:spPr bwMode="auto">
          <a:xfrm>
            <a:off x="7323138" y="2932113"/>
            <a:ext cx="404812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Governance, Planung, Steuerung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10" name="Rechteck 119"/>
          <p:cNvSpPr>
            <a:spLocks noChangeArrowheads="1"/>
          </p:cNvSpPr>
          <p:nvPr/>
        </p:nvSpPr>
        <p:spPr bwMode="auto">
          <a:xfrm>
            <a:off x="7281863" y="5167313"/>
            <a:ext cx="404812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Geschäftsführung, operative Umsetzung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11" name="AutoShape 16"/>
          <p:cNvSpPr>
            <a:spLocks noChangeArrowheads="1"/>
          </p:cNvSpPr>
          <p:nvPr/>
        </p:nvSpPr>
        <p:spPr bwMode="auto">
          <a:xfrm>
            <a:off x="6934200" y="1885950"/>
            <a:ext cx="285750" cy="457200"/>
          </a:xfrm>
          <a:prstGeom prst="rightArrow">
            <a:avLst>
              <a:gd name="adj1" fmla="val 583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6812" name="AutoShape 17"/>
          <p:cNvSpPr>
            <a:spLocks noChangeArrowheads="1"/>
          </p:cNvSpPr>
          <p:nvPr/>
        </p:nvSpPr>
        <p:spPr bwMode="auto">
          <a:xfrm>
            <a:off x="6950075" y="3216275"/>
            <a:ext cx="285750" cy="457200"/>
          </a:xfrm>
          <a:prstGeom prst="rightArrow">
            <a:avLst>
              <a:gd name="adj1" fmla="val 583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6813" name="Rechteck 119"/>
          <p:cNvSpPr>
            <a:spLocks noChangeArrowheads="1"/>
          </p:cNvSpPr>
          <p:nvPr/>
        </p:nvSpPr>
        <p:spPr bwMode="auto">
          <a:xfrm>
            <a:off x="2544763" y="4402138"/>
            <a:ext cx="3752850" cy="4746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000">
                <a:solidFill>
                  <a:schemeClr val="tx2"/>
                </a:solidFill>
                <a:latin typeface="Century Gothic" pitchFamily="34" charset="0"/>
              </a:rPr>
              <a:t>Südtiroler Sanitätsbetrieb</a:t>
            </a:r>
          </a:p>
        </p:txBody>
      </p:sp>
      <p:sp>
        <p:nvSpPr>
          <p:cNvPr id="76814" name="AutoShape 19"/>
          <p:cNvSpPr>
            <a:spLocks noChangeArrowheads="1"/>
          </p:cNvSpPr>
          <p:nvPr/>
        </p:nvSpPr>
        <p:spPr bwMode="auto">
          <a:xfrm>
            <a:off x="6978650" y="5492750"/>
            <a:ext cx="285750" cy="457200"/>
          </a:xfrm>
          <a:prstGeom prst="rightArrow">
            <a:avLst>
              <a:gd name="adj1" fmla="val 583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49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78862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8863" name="Text Box 2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Die Stärke des Miteinanders.</a:t>
              </a:r>
            </a:p>
          </p:txBody>
        </p:sp>
      </p:grpSp>
      <p:sp>
        <p:nvSpPr>
          <p:cNvPr id="78850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FBE41B1-8F46-4EDA-8AA5-85DD6AF55FAB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3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78851" name="Rechteck 119"/>
          <p:cNvSpPr>
            <a:spLocks noChangeArrowheads="1"/>
          </p:cNvSpPr>
          <p:nvPr/>
        </p:nvSpPr>
        <p:spPr bwMode="auto">
          <a:xfrm>
            <a:off x="1922463" y="1528763"/>
            <a:ext cx="9864725" cy="4783137"/>
          </a:xfrm>
          <a:prstGeom prst="rect">
            <a:avLst/>
          </a:prstGeom>
          <a:solidFill>
            <a:srgbClr val="E0E8F4"/>
          </a:solidFill>
          <a:ln w="19050" algn="ctr">
            <a:noFill/>
            <a:miter lim="800000"/>
            <a:headEnd/>
            <a:tailEnd/>
          </a:ln>
        </p:spPr>
        <p:txBody>
          <a:bodyPr/>
          <a:lstStyle/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3600">
              <a:solidFill>
                <a:srgbClr val="CC0000"/>
              </a:solidFill>
              <a:latin typeface="Century Gothic" pitchFamily="34" charset="0"/>
            </a:endParaRPr>
          </a:p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Führungsgremium</a:t>
            </a:r>
            <a:endParaRPr lang="de-DE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8852" name="Rechteck 119"/>
          <p:cNvSpPr>
            <a:spLocks noChangeArrowheads="1"/>
          </p:cNvSpPr>
          <p:nvPr/>
        </p:nvSpPr>
        <p:spPr bwMode="auto">
          <a:xfrm>
            <a:off x="3798888" y="1770063"/>
            <a:ext cx="6210300" cy="23891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/>
          <a:lstStyle/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6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20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20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Betriebsdirektion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8853" name="Rechteck 115"/>
          <p:cNvSpPr>
            <a:spLocks noChangeArrowheads="1"/>
          </p:cNvSpPr>
          <p:nvPr/>
        </p:nvSpPr>
        <p:spPr bwMode="auto">
          <a:xfrm>
            <a:off x="9447213" y="4910138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Bezirksdirektor/in Bruneck </a:t>
            </a:r>
          </a:p>
        </p:txBody>
      </p:sp>
      <p:sp>
        <p:nvSpPr>
          <p:cNvPr id="78854" name="Rechteck 115"/>
          <p:cNvSpPr>
            <a:spLocks noChangeArrowheads="1"/>
          </p:cNvSpPr>
          <p:nvPr/>
        </p:nvSpPr>
        <p:spPr bwMode="auto">
          <a:xfrm>
            <a:off x="7138988" y="4916488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Bezirksdirektor/in Brixen </a:t>
            </a:r>
          </a:p>
        </p:txBody>
      </p:sp>
      <p:sp>
        <p:nvSpPr>
          <p:cNvPr id="78855" name="Rechteck 115"/>
          <p:cNvSpPr>
            <a:spLocks noChangeArrowheads="1"/>
          </p:cNvSpPr>
          <p:nvPr/>
        </p:nvSpPr>
        <p:spPr bwMode="auto">
          <a:xfrm>
            <a:off x="2459038" y="4932363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Bezirksdirektor/in Bozen </a:t>
            </a:r>
          </a:p>
        </p:txBody>
      </p:sp>
      <p:sp>
        <p:nvSpPr>
          <p:cNvPr id="78856" name="Rechteck 115"/>
          <p:cNvSpPr>
            <a:spLocks noChangeArrowheads="1"/>
          </p:cNvSpPr>
          <p:nvPr/>
        </p:nvSpPr>
        <p:spPr bwMode="auto">
          <a:xfrm>
            <a:off x="4792663" y="4922838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Bezirksdirektor/in Meran </a:t>
            </a:r>
          </a:p>
        </p:txBody>
      </p:sp>
      <p:sp>
        <p:nvSpPr>
          <p:cNvPr id="78857" name="Rechteck 115"/>
          <p:cNvSpPr>
            <a:spLocks noChangeArrowheads="1"/>
          </p:cNvSpPr>
          <p:nvPr/>
        </p:nvSpPr>
        <p:spPr bwMode="auto">
          <a:xfrm>
            <a:off x="2116138" y="3836988"/>
            <a:ext cx="1433512" cy="6858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OE für die </a:t>
            </a:r>
          </a:p>
          <a:p>
            <a:pPr algn="ctr"/>
            <a:r>
              <a:rPr lang="de-DE" sz="1400">
                <a:latin typeface="Century Gothic" pitchFamily="34" charset="0"/>
              </a:rPr>
              <a:t>klinische Führung</a:t>
            </a:r>
          </a:p>
        </p:txBody>
      </p:sp>
      <p:sp>
        <p:nvSpPr>
          <p:cNvPr id="78858" name="Rechteck 105"/>
          <p:cNvSpPr>
            <a:spLocks noChangeArrowheads="1"/>
          </p:cNvSpPr>
          <p:nvPr/>
        </p:nvSpPr>
        <p:spPr bwMode="auto">
          <a:xfrm>
            <a:off x="6030913" y="2855913"/>
            <a:ext cx="1720850" cy="6762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Pflege-</a:t>
            </a:r>
          </a:p>
          <a:p>
            <a:pPr algn="ctr"/>
            <a:r>
              <a:rPr lang="de-DE" sz="1400">
                <a:latin typeface="Century Gothic" pitchFamily="34" charset="0"/>
              </a:rPr>
              <a:t>direktor/in</a:t>
            </a:r>
          </a:p>
        </p:txBody>
      </p:sp>
      <p:sp>
        <p:nvSpPr>
          <p:cNvPr id="78859" name="Rechteck 115"/>
          <p:cNvSpPr>
            <a:spLocks noChangeArrowheads="1"/>
          </p:cNvSpPr>
          <p:nvPr/>
        </p:nvSpPr>
        <p:spPr bwMode="auto">
          <a:xfrm>
            <a:off x="3975100" y="2865438"/>
            <a:ext cx="1782763" cy="6762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Sanitäts-direktor/in</a:t>
            </a:r>
            <a:endParaRPr lang="de-DE" sz="1300">
              <a:latin typeface="Century Gothic" pitchFamily="34" charset="0"/>
            </a:endParaRPr>
          </a:p>
        </p:txBody>
      </p:sp>
      <p:sp>
        <p:nvSpPr>
          <p:cNvPr id="78860" name="Rechteck 92"/>
          <p:cNvSpPr>
            <a:spLocks noChangeArrowheads="1"/>
          </p:cNvSpPr>
          <p:nvPr/>
        </p:nvSpPr>
        <p:spPr bwMode="auto">
          <a:xfrm>
            <a:off x="8024813" y="2855913"/>
            <a:ext cx="1800225" cy="6810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Verwaltungs-direktor/in</a:t>
            </a:r>
            <a:endParaRPr lang="de-DE" sz="1300">
              <a:latin typeface="Century Gothic" pitchFamily="34" charset="0"/>
            </a:endParaRPr>
          </a:p>
        </p:txBody>
      </p:sp>
      <p:sp>
        <p:nvSpPr>
          <p:cNvPr id="78861" name="Rechteck 116"/>
          <p:cNvSpPr>
            <a:spLocks noChangeArrowheads="1"/>
          </p:cNvSpPr>
          <p:nvPr/>
        </p:nvSpPr>
        <p:spPr bwMode="auto">
          <a:xfrm>
            <a:off x="5957888" y="1939925"/>
            <a:ext cx="1862137" cy="6477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600">
                <a:latin typeface="Century Gothic" pitchFamily="34" charset="0"/>
              </a:rPr>
              <a:t>General-direktor/in</a:t>
            </a:r>
            <a:endParaRPr lang="de-DE" sz="12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7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80912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80913" name="Text Box 2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Gestaltung durch Mitsprache.</a:t>
              </a:r>
            </a:p>
          </p:txBody>
        </p:sp>
      </p:grpSp>
      <p:sp>
        <p:nvSpPr>
          <p:cNvPr id="80898" name="Foliennummernplatzhalter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EFF172-DC1B-4BD5-B6E7-B6735E786841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80899" name="Rectangle 87"/>
          <p:cNvSpPr>
            <a:spLocks/>
          </p:cNvSpPr>
          <p:nvPr/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de-DE">
              <a:latin typeface="Century Gothic" pitchFamily="34" charset="0"/>
            </a:endParaRPr>
          </a:p>
        </p:txBody>
      </p:sp>
      <p:sp>
        <p:nvSpPr>
          <p:cNvPr id="80900" name="Rechteck 119"/>
          <p:cNvSpPr>
            <a:spLocks noChangeArrowheads="1"/>
          </p:cNvSpPr>
          <p:nvPr/>
        </p:nvSpPr>
        <p:spPr bwMode="auto">
          <a:xfrm>
            <a:off x="4789488" y="1395413"/>
            <a:ext cx="4064000" cy="1878012"/>
          </a:xfrm>
          <a:prstGeom prst="rect">
            <a:avLst/>
          </a:prstGeom>
          <a:solidFill>
            <a:srgbClr val="E0E8F4"/>
          </a:solidFill>
          <a:ln w="19050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Führungsgremium</a:t>
            </a:r>
            <a:endParaRPr lang="de-DE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1" name="Rechteck 119"/>
          <p:cNvSpPr>
            <a:spLocks noChangeArrowheads="1"/>
          </p:cNvSpPr>
          <p:nvPr/>
        </p:nvSpPr>
        <p:spPr bwMode="auto">
          <a:xfrm>
            <a:off x="5046663" y="1627188"/>
            <a:ext cx="3552825" cy="10747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Betriebsdirektion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2" name="Rechteck 119"/>
          <p:cNvSpPr>
            <a:spLocks noChangeArrowheads="1"/>
          </p:cNvSpPr>
          <p:nvPr/>
        </p:nvSpPr>
        <p:spPr bwMode="auto">
          <a:xfrm>
            <a:off x="1852613" y="5614988"/>
            <a:ext cx="3105150" cy="7508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Gesundheitsfachberufe und Mitarbeiter/innen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3" name="Rechteck 119"/>
          <p:cNvSpPr>
            <a:spLocks noChangeArrowheads="1"/>
          </p:cNvSpPr>
          <p:nvPr/>
        </p:nvSpPr>
        <p:spPr bwMode="auto">
          <a:xfrm>
            <a:off x="5300663" y="5614988"/>
            <a:ext cx="3105150" cy="7508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Patienten/Patientinnen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4" name="Rechteck 119"/>
          <p:cNvSpPr>
            <a:spLocks noChangeArrowheads="1"/>
          </p:cNvSpPr>
          <p:nvPr/>
        </p:nvSpPr>
        <p:spPr bwMode="auto">
          <a:xfrm>
            <a:off x="8748713" y="5614988"/>
            <a:ext cx="3105150" cy="7508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Politisch Verantwortliche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5" name="AutoShape 12"/>
          <p:cNvSpPr>
            <a:spLocks noChangeArrowheads="1"/>
          </p:cNvSpPr>
          <p:nvPr/>
        </p:nvSpPr>
        <p:spPr bwMode="auto">
          <a:xfrm>
            <a:off x="3219450" y="5324475"/>
            <a:ext cx="304800" cy="190500"/>
          </a:xfrm>
          <a:prstGeom prst="upArrow">
            <a:avLst>
              <a:gd name="adj1" fmla="val 43750"/>
              <a:gd name="adj2" fmla="val 45333"/>
            </a:avLst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0906" name="AutoShape 13"/>
          <p:cNvSpPr>
            <a:spLocks noChangeArrowheads="1"/>
          </p:cNvSpPr>
          <p:nvPr/>
        </p:nvSpPr>
        <p:spPr bwMode="auto">
          <a:xfrm>
            <a:off x="6664325" y="5330825"/>
            <a:ext cx="304800" cy="190500"/>
          </a:xfrm>
          <a:prstGeom prst="upArrow">
            <a:avLst>
              <a:gd name="adj1" fmla="val 43750"/>
              <a:gd name="adj2" fmla="val 45333"/>
            </a:avLst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0907" name="AutoShape 14"/>
          <p:cNvSpPr>
            <a:spLocks noChangeArrowheads="1"/>
          </p:cNvSpPr>
          <p:nvPr/>
        </p:nvSpPr>
        <p:spPr bwMode="auto">
          <a:xfrm>
            <a:off x="10166350" y="5337175"/>
            <a:ext cx="304800" cy="190500"/>
          </a:xfrm>
          <a:prstGeom prst="upArrow">
            <a:avLst>
              <a:gd name="adj1" fmla="val 43750"/>
              <a:gd name="adj2" fmla="val 45333"/>
            </a:avLst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0908" name="Rechteck 119"/>
          <p:cNvSpPr>
            <a:spLocks noChangeArrowheads="1"/>
          </p:cNvSpPr>
          <p:nvPr/>
        </p:nvSpPr>
        <p:spPr bwMode="auto">
          <a:xfrm>
            <a:off x="1849438" y="4097338"/>
            <a:ext cx="3143250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Kollegium für die klinische Führung</a:t>
            </a:r>
          </a:p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Sanitätsrat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9" name="Rechteck 119"/>
          <p:cNvSpPr>
            <a:spLocks noChangeArrowheads="1"/>
          </p:cNvSpPr>
          <p:nvPr/>
        </p:nvSpPr>
        <p:spPr bwMode="auto">
          <a:xfrm>
            <a:off x="5256213" y="4122738"/>
            <a:ext cx="3143250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Landeskomitee für Gesundheitsplanung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10" name="Rechteck 119"/>
          <p:cNvSpPr>
            <a:spLocks noChangeArrowheads="1"/>
          </p:cNvSpPr>
          <p:nvPr/>
        </p:nvSpPr>
        <p:spPr bwMode="auto">
          <a:xfrm>
            <a:off x="8653463" y="4110038"/>
            <a:ext cx="326707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Landeskomitee für Gesundheitsplanung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Rat der Vorsitzenden der Bez.Gemeinschaften</a:t>
            </a:r>
          </a:p>
        </p:txBody>
      </p:sp>
      <p:sp>
        <p:nvSpPr>
          <p:cNvPr id="80911" name="AutoShape 23"/>
          <p:cNvSpPr>
            <a:spLocks noChangeArrowheads="1"/>
          </p:cNvSpPr>
          <p:nvPr/>
        </p:nvSpPr>
        <p:spPr bwMode="auto">
          <a:xfrm>
            <a:off x="3286125" y="3486150"/>
            <a:ext cx="7067550" cy="457200"/>
          </a:xfrm>
          <a:prstGeom prst="upArrow">
            <a:avLst>
              <a:gd name="adj1" fmla="val 498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5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82948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82949" name="Text Box 4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Nächste Schritte.</a:t>
              </a:r>
            </a:p>
          </p:txBody>
        </p:sp>
      </p:grpSp>
      <p:sp>
        <p:nvSpPr>
          <p:cNvPr id="82946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273487C-0266-4812-A4B4-2F5F258062CF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5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82947" name="Rectangle 87"/>
          <p:cNvSpPr>
            <a:spLocks/>
          </p:cNvSpPr>
          <p:nvPr/>
        </p:nvSpPr>
        <p:spPr bwMode="auto">
          <a:xfrm>
            <a:off x="1752600" y="1600200"/>
            <a:ext cx="100980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2400">
                <a:latin typeface="Century Gothic" pitchFamily="34" charset="0"/>
              </a:rPr>
              <a:t>Beschluss der Landesregierung erfolgt</a:t>
            </a: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2400">
                <a:latin typeface="Century Gothic" pitchFamily="34" charset="0"/>
              </a:rPr>
              <a:t>Behandlung im IV. Gesetzgebungsausschuss des Landtages</a:t>
            </a: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2400">
                <a:latin typeface="Century Gothic" pitchFamily="34" charset="0"/>
              </a:rPr>
              <a:t>Behandlung und Verabschiedung im Plenum des Südtiroler Landtages</a:t>
            </a: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de-DE" sz="20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nutzerdefiniertes Design">
  <a:themeElements>
    <a:clrScheme name="2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enutzerdefiniertes Design">
  <a:themeElements>
    <a:clrScheme name="3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enutzerdefiniertes Design">
  <a:themeElements>
    <a:clrScheme name="4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</Words>
  <Application>Microsoft Macintosh PowerPoint</Application>
  <PresentationFormat>Benutzerdefiniert</PresentationFormat>
  <Paragraphs>97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24</vt:i4>
      </vt:variant>
      <vt:variant>
        <vt:lpstr>Folientitel</vt:lpstr>
      </vt:variant>
      <vt:variant>
        <vt:i4>6</vt:i4>
      </vt:variant>
    </vt:vector>
  </HeadingPairs>
  <TitlesOfParts>
    <vt:vector size="33" baseType="lpstr">
      <vt:lpstr>Arial</vt:lpstr>
      <vt:lpstr>Century Gothic</vt:lpstr>
      <vt:lpstr>Calibri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Gesundheitsversorgung Südtirol 2020  Heute die Weichen  für morgen stellen.  Neuordnung des  Landesgesundheitsdienstes  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 Consulting</dc:creator>
  <cp:lastModifiedBy>Johanna Woerndle</cp:lastModifiedBy>
  <cp:revision>1206</cp:revision>
  <dcterms:created xsi:type="dcterms:W3CDTF">2016-09-09T07:42:28Z</dcterms:created>
  <dcterms:modified xsi:type="dcterms:W3CDTF">2017-02-07T10:16:40Z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575049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D7.0.2</vt:lpwstr>
  </property>
</Properties>
</file>