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0613"/>
    <a:srgbClr val="004899"/>
    <a:srgbClr val="F7A600"/>
    <a:srgbClr val="831F82"/>
    <a:srgbClr val="009CBC"/>
    <a:srgbClr val="D70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14" d="100"/>
          <a:sy n="114" d="100"/>
        </p:scale>
        <p:origin x="15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FD2428A5-3A13-4E4D-A44C-847C6AE81700}"/>
              </a:ext>
            </a:extLst>
          </p:cNvPr>
          <p:cNvSpPr/>
          <p:nvPr userDrawn="1"/>
        </p:nvSpPr>
        <p:spPr>
          <a:xfrm>
            <a:off x="-2" y="1"/>
            <a:ext cx="9144000" cy="10768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3602038"/>
            <a:ext cx="7772399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B107D20-9CDC-9A47-A557-EF5F7AFE06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1442" y="5598395"/>
            <a:ext cx="8187433" cy="125960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6A6F0A32-D542-B445-B382-1C75C25457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97266" y="566989"/>
            <a:ext cx="2863358" cy="114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8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928FEF3C-3571-FD43-B9E0-268C346B2A5F}"/>
              </a:ext>
            </a:extLst>
          </p:cNvPr>
          <p:cNvSpPr/>
          <p:nvPr userDrawn="1"/>
        </p:nvSpPr>
        <p:spPr>
          <a:xfrm>
            <a:off x="0" y="6423557"/>
            <a:ext cx="9144000" cy="434443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C5053EF-8BD6-CD45-A141-4AA9D5468743}"/>
              </a:ext>
            </a:extLst>
          </p:cNvPr>
          <p:cNvSpPr/>
          <p:nvPr userDrawn="1"/>
        </p:nvSpPr>
        <p:spPr>
          <a:xfrm>
            <a:off x="0" y="0"/>
            <a:ext cx="9144000" cy="1325563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783E795-AF6D-FC4D-B803-AF1FDD20B5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12883" y="6160458"/>
            <a:ext cx="1431798" cy="57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50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99600D2-6E9C-7142-A0E3-4A3903D9440F}"/>
              </a:ext>
            </a:extLst>
          </p:cNvPr>
          <p:cNvSpPr/>
          <p:nvPr userDrawn="1"/>
        </p:nvSpPr>
        <p:spPr>
          <a:xfrm>
            <a:off x="0" y="6423557"/>
            <a:ext cx="9144000" cy="434443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4C1AC9D7-5F00-D447-8AF8-DDBEBF23AD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12883" y="6160458"/>
            <a:ext cx="1431798" cy="57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29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709740"/>
            <a:ext cx="7886700" cy="43799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A4FA2FE-5CF9-BB46-ACEA-4DE1060776CA}"/>
              </a:ext>
            </a:extLst>
          </p:cNvPr>
          <p:cNvSpPr/>
          <p:nvPr userDrawn="1"/>
        </p:nvSpPr>
        <p:spPr>
          <a:xfrm>
            <a:off x="0" y="6423557"/>
            <a:ext cx="9144000" cy="434443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D245CC71-EE3A-F543-BC88-285856A8BE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12883" y="6160458"/>
            <a:ext cx="1431798" cy="57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290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0E9342F-9D6C-5846-96FD-7CBAFD246A4B}"/>
              </a:ext>
            </a:extLst>
          </p:cNvPr>
          <p:cNvSpPr/>
          <p:nvPr userDrawn="1"/>
        </p:nvSpPr>
        <p:spPr>
          <a:xfrm>
            <a:off x="0" y="6423557"/>
            <a:ext cx="9144000" cy="434443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40CBB1E9-5A64-DC4D-9729-85862EAF0D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12883" y="6160458"/>
            <a:ext cx="1431798" cy="57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023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F0F2FCB6-6CCA-F24D-A2F4-7A6D60449195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655984" y="987426"/>
            <a:ext cx="7860558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9304424-ACE1-3740-A5CD-E95E51E2C4F7}"/>
              </a:ext>
            </a:extLst>
          </p:cNvPr>
          <p:cNvSpPr/>
          <p:nvPr userDrawn="1"/>
        </p:nvSpPr>
        <p:spPr>
          <a:xfrm>
            <a:off x="0" y="6423557"/>
            <a:ext cx="9144000" cy="434443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C6413FA-950D-864D-AD35-DD0F1359E8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12883" y="6160458"/>
            <a:ext cx="1431798" cy="57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79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45A4C28-4330-8E4B-AB45-92B8DFE8B6DA}"/>
              </a:ext>
            </a:extLst>
          </p:cNvPr>
          <p:cNvSpPr/>
          <p:nvPr userDrawn="1"/>
        </p:nvSpPr>
        <p:spPr>
          <a:xfrm>
            <a:off x="0" y="6423557"/>
            <a:ext cx="9144000" cy="434443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8D3FE5DA-FC22-4D4D-BD9E-A2CDDC3329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12883" y="6160458"/>
            <a:ext cx="1431798" cy="57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72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40224-4C93-3B4B-9E4F-E59268462743}" type="datetimeFigureOut">
              <a:rPr lang="de-IT" smtClean="0"/>
              <a:t>03/08/2021</a:t>
            </a:fld>
            <a:endParaRPr lang="de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6615E-A092-A444-B086-50A31A86D546}" type="slidenum">
              <a:rPr lang="de-IT" smtClean="0"/>
              <a:t>‹Nr.›</a:t>
            </a:fld>
            <a:endParaRPr lang="de-IT"/>
          </a:p>
        </p:txBody>
      </p:sp>
    </p:spTree>
    <p:extLst>
      <p:ext uri="{BB962C8B-B14F-4D97-AF65-F5344CB8AC3E}">
        <p14:creationId xmlns:p14="http://schemas.microsoft.com/office/powerpoint/2010/main" val="3235147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0" r:id="rId4"/>
    <p:sldLayoutId id="2147483664" r:id="rId5"/>
    <p:sldLayoutId id="2147483667" r:id="rId6"/>
    <p:sldLayoutId id="214748366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AF0EB67-D052-1744-9D3F-078FE0A8D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869" y="1994818"/>
            <a:ext cx="7772400" cy="2387600"/>
          </a:xfrm>
        </p:spPr>
        <p:txBody>
          <a:bodyPr/>
          <a:lstStyle/>
          <a:p>
            <a:r>
              <a:rPr lang="de-DE" altLang="it-IT" sz="4800" dirty="0"/>
              <a:t>Staatliche Abschlussprüfung der Oberschule</a:t>
            </a:r>
            <a:br>
              <a:rPr lang="de-DE" altLang="it-IT" sz="4800" dirty="0"/>
            </a:br>
            <a:endParaRPr lang="de-IT" dirty="0"/>
          </a:p>
        </p:txBody>
      </p:sp>
      <p:sp>
        <p:nvSpPr>
          <p:cNvPr id="9" name="Untertitel 8">
            <a:extLst>
              <a:ext uri="{FF2B5EF4-FFF2-40B4-BE49-F238E27FC236}">
                <a16:creationId xmlns:a16="http://schemas.microsoft.com/office/drawing/2014/main" id="{E9C12F56-8E91-3E4C-ABBA-EAD8E05003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272" y="4382418"/>
            <a:ext cx="7772399" cy="1655762"/>
          </a:xfrm>
        </p:spPr>
        <p:txBody>
          <a:bodyPr/>
          <a:lstStyle/>
          <a:p>
            <a:r>
              <a:rPr lang="de-DE" altLang="it-IT" sz="2400" dirty="0"/>
              <a:t>Schuljahr 2020/2021</a:t>
            </a:r>
            <a:endParaRPr lang="de-IT" dirty="0"/>
          </a:p>
        </p:txBody>
      </p:sp>
    </p:spTree>
    <p:extLst>
      <p:ext uri="{BB962C8B-B14F-4D97-AF65-F5344CB8AC3E}">
        <p14:creationId xmlns:p14="http://schemas.microsoft.com/office/powerpoint/2010/main" val="1906817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371F3967-BB7D-FE4A-BF1D-CB9FA86A2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65" y="638199"/>
            <a:ext cx="7886700" cy="857292"/>
          </a:xfrm>
        </p:spPr>
        <p:txBody>
          <a:bodyPr>
            <a:normAutofit/>
          </a:bodyPr>
          <a:lstStyle/>
          <a:p>
            <a:r>
              <a:rPr lang="de-DE" altLang="de-DE" sz="3600" dirty="0">
                <a:solidFill>
                  <a:srgbClr val="C00000"/>
                </a:solidFill>
              </a:rPr>
              <a:t>Prüfungsformat 2020/21</a:t>
            </a:r>
            <a:endParaRPr lang="de-IT" sz="3600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034C59E-3F16-314C-966E-0E3B78392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1795244"/>
            <a:ext cx="7886700" cy="4294407"/>
          </a:xfrm>
        </p:spPr>
        <p:txBody>
          <a:bodyPr>
            <a:normAutofit fontScale="92500" lnSpcReduction="10000"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b="0" dirty="0"/>
              <a:t>Entspricht im Wesentlichen dem </a:t>
            </a:r>
            <a:r>
              <a:rPr lang="de-DE" altLang="de-DE" b="0" dirty="0">
                <a:solidFill>
                  <a:srgbClr val="C00000"/>
                </a:solidFill>
              </a:rPr>
              <a:t>Format des SJ 2019/20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b="0" dirty="0"/>
              <a:t>Prüfungsbeginn: </a:t>
            </a:r>
            <a:r>
              <a:rPr lang="de-DE" altLang="de-DE" b="0" dirty="0">
                <a:solidFill>
                  <a:srgbClr val="C00000"/>
                </a:solidFill>
              </a:rPr>
              <a:t>16. Juni 2021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b="0" dirty="0"/>
              <a:t>Prüfung besteht nur aus einem </a:t>
            </a:r>
            <a:r>
              <a:rPr lang="de-DE" altLang="de-DE" b="0" dirty="0">
                <a:solidFill>
                  <a:srgbClr val="C00000"/>
                </a:solidFill>
              </a:rPr>
              <a:t>mündlichen Prüfungsgespräch</a:t>
            </a:r>
            <a:r>
              <a:rPr lang="de-DE" altLang="de-DE" b="0" dirty="0"/>
              <a:t> (Kolloquium); alle schriftlichen Prüfungen entfallen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b="0" dirty="0">
                <a:solidFill>
                  <a:srgbClr val="C00000"/>
                </a:solidFill>
              </a:rPr>
              <a:t>Schulguthaben </a:t>
            </a:r>
            <a:r>
              <a:rPr lang="de-DE" altLang="de-DE" b="0" dirty="0"/>
              <a:t>bis zu 60/100; Prüfungsgespräch max. 40/100</a:t>
            </a:r>
            <a:endParaRPr lang="de-DE" altLang="de-DE" b="0" dirty="0">
              <a:solidFill>
                <a:schemeClr val="tx1"/>
              </a:solidFill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b="0" dirty="0">
                <a:solidFill>
                  <a:srgbClr val="C00000"/>
                </a:solidFill>
              </a:rPr>
              <a:t>Prüfungskommission</a:t>
            </a:r>
            <a:r>
              <a:rPr lang="de-DE" altLang="de-DE" b="0" dirty="0"/>
              <a:t>: 6 interne Vertreter + externe*r Vorsitzende*r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b="0" dirty="0"/>
              <a:t>Zulassung zur Abschlussprüfung wird </a:t>
            </a:r>
            <a:r>
              <a:rPr lang="de-DE" altLang="de-DE" b="0" dirty="0">
                <a:solidFill>
                  <a:srgbClr val="C00000"/>
                </a:solidFill>
              </a:rPr>
              <a:t>vom Klassenrat beschlossen</a:t>
            </a:r>
            <a:r>
              <a:rPr lang="de-DE" altLang="de-DE" b="0" dirty="0"/>
              <a:t> (keine automatische Zulassung); </a:t>
            </a:r>
            <a:r>
              <a:rPr lang="de-DE" altLang="de-DE" b="0" dirty="0" err="1"/>
              <a:t>Invalsi</a:t>
            </a:r>
            <a:r>
              <a:rPr lang="de-DE" altLang="de-DE" b="0" dirty="0"/>
              <a:t> + ÜKO nicht Zulassungsvoraussetzung; 75% Schulbesuch bleibt Zulassungsvoraussetzung, Klassenrat kann Ausnahmen beschließen (Berücksichtigung der </a:t>
            </a:r>
            <a:r>
              <a:rPr lang="de-DE" altLang="de-DE" b="0" dirty="0" err="1"/>
              <a:t>derz</a:t>
            </a:r>
            <a:r>
              <a:rPr lang="de-DE" altLang="de-DE" b="0" dirty="0"/>
              <a:t>. Ausnahmesituation)</a:t>
            </a:r>
          </a:p>
          <a:p>
            <a:pPr eaLnBrk="1" hangingPunct="1">
              <a:defRPr/>
            </a:pPr>
            <a:endParaRPr lang="de-DE" altLang="de-DE" dirty="0"/>
          </a:p>
          <a:p>
            <a:pPr eaLnBrk="1" hangingPunct="1">
              <a:defRPr/>
            </a:pPr>
            <a:endParaRPr lang="de-DE" altLang="de-DE" dirty="0"/>
          </a:p>
          <a:p>
            <a:endParaRPr lang="de-IT" dirty="0"/>
          </a:p>
        </p:txBody>
      </p:sp>
    </p:spTree>
    <p:extLst>
      <p:ext uri="{BB962C8B-B14F-4D97-AF65-F5344CB8AC3E}">
        <p14:creationId xmlns:p14="http://schemas.microsoft.com/office/powerpoint/2010/main" val="52479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371F3967-BB7D-FE4A-BF1D-CB9FA86A2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65" y="638199"/>
            <a:ext cx="7886700" cy="857292"/>
          </a:xfrm>
        </p:spPr>
        <p:txBody>
          <a:bodyPr>
            <a:normAutofit/>
          </a:bodyPr>
          <a:lstStyle/>
          <a:p>
            <a:r>
              <a:rPr lang="de-DE" altLang="de-DE" sz="3600" dirty="0">
                <a:solidFill>
                  <a:srgbClr val="C00000"/>
                </a:solidFill>
              </a:rPr>
              <a:t>Prüfungsformat 2020/21</a:t>
            </a:r>
            <a:endParaRPr lang="de-IT" sz="3600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034C59E-3F16-314C-966E-0E3B78392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1795244"/>
            <a:ext cx="7886700" cy="4294407"/>
          </a:xfrm>
        </p:spPr>
        <p:txBody>
          <a:bodyPr>
            <a:normAutofit fontScale="85000" lnSpcReduction="20000"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b="0" dirty="0"/>
              <a:t>Prüfungsgespräch beginnt mit der Besprechung der </a:t>
            </a:r>
            <a:r>
              <a:rPr lang="de-DE" altLang="de-DE" b="0" dirty="0">
                <a:solidFill>
                  <a:srgbClr val="C00000"/>
                </a:solidFill>
              </a:rPr>
              <a:t>Ausarbeitung eines Themas („</a:t>
            </a:r>
            <a:r>
              <a:rPr lang="de-DE" altLang="de-DE" b="0" dirty="0" err="1">
                <a:solidFill>
                  <a:srgbClr val="C00000"/>
                </a:solidFill>
              </a:rPr>
              <a:t>elaborato</a:t>
            </a:r>
            <a:r>
              <a:rPr lang="de-DE" altLang="de-DE" b="0" dirty="0">
                <a:solidFill>
                  <a:srgbClr val="C00000"/>
                </a:solidFill>
              </a:rPr>
              <a:t>“)</a:t>
            </a:r>
            <a:r>
              <a:rPr lang="de-DE" altLang="de-DE" b="0" dirty="0"/>
              <a:t>; Thema wird vom Klassenrat innerhalb 30. April zugewiesen; Lehrpersonen begleiten die Schüler*innen bei der Ausarbeitung; Abgabe innerhalb 31. Mai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b="0" dirty="0"/>
              <a:t>Ausarbeitung betrifft </a:t>
            </a:r>
            <a:r>
              <a:rPr lang="de-DE" altLang="de-DE" b="0" dirty="0">
                <a:solidFill>
                  <a:srgbClr val="C00000"/>
                </a:solidFill>
              </a:rPr>
              <a:t>schultyp- bzw. fachrichtungsspezifische Fächer</a:t>
            </a:r>
            <a:r>
              <a:rPr lang="de-DE" altLang="de-DE" b="0" dirty="0"/>
              <a:t> (zentral festgelegt); kann auch weitere Fächer + ÜKO umfassen; Form und Art der Ausarbeitung kann je nach Schultyp bzw. Fachrichtung unterschiedlich sein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b="0" dirty="0"/>
              <a:t>Diskussion eines im Unterricht behandelten </a:t>
            </a:r>
            <a:r>
              <a:rPr lang="de-DE" altLang="de-DE" b="0" dirty="0">
                <a:solidFill>
                  <a:srgbClr val="C00000"/>
                </a:solidFill>
              </a:rPr>
              <a:t>Textes aus Deutsch bzw. Italienisch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b="0" dirty="0">
                <a:solidFill>
                  <a:srgbClr val="C00000"/>
                </a:solidFill>
              </a:rPr>
              <a:t>Fächerübergreifendes Prüfungsgespräch </a:t>
            </a:r>
            <a:r>
              <a:rPr lang="de-DE" altLang="de-DE" b="0" dirty="0"/>
              <a:t>ausgehend von Impulsmaterialien (von der Kommission ausgewählt); </a:t>
            </a:r>
            <a:r>
              <a:rPr lang="de-DE" altLang="de-DE" b="0" dirty="0">
                <a:solidFill>
                  <a:srgbClr val="C00000"/>
                </a:solidFill>
              </a:rPr>
              <a:t>Gesellschaftliche Bildung </a:t>
            </a:r>
            <a:r>
              <a:rPr lang="de-DE" altLang="de-DE" b="0" dirty="0"/>
              <a:t>mit berücksichtigt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b="0" dirty="0"/>
              <a:t>Darlegung der Erfahrungen im </a:t>
            </a:r>
            <a:r>
              <a:rPr lang="de-DE" altLang="de-DE" b="0" dirty="0">
                <a:solidFill>
                  <a:srgbClr val="C00000"/>
                </a:solidFill>
              </a:rPr>
              <a:t>Bereich Übergreifende Kompetenzen und Orientierung ÜKO </a:t>
            </a:r>
            <a:r>
              <a:rPr lang="de-DE" altLang="de-DE" b="0" dirty="0"/>
              <a:t>(falls nicht bereits in der Ausarbeitung enthalten)</a:t>
            </a:r>
            <a:endParaRPr lang="de-DE" altLang="de-DE" b="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de-DE" altLang="de-DE" dirty="0"/>
          </a:p>
          <a:p>
            <a:endParaRPr lang="de-IT" dirty="0"/>
          </a:p>
        </p:txBody>
      </p:sp>
    </p:spTree>
    <p:extLst>
      <p:ext uri="{BB962C8B-B14F-4D97-AF65-F5344CB8AC3E}">
        <p14:creationId xmlns:p14="http://schemas.microsoft.com/office/powerpoint/2010/main" val="1247665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371F3967-BB7D-FE4A-BF1D-CB9FA86A2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65" y="638199"/>
            <a:ext cx="7886700" cy="857292"/>
          </a:xfrm>
        </p:spPr>
        <p:txBody>
          <a:bodyPr>
            <a:normAutofit/>
          </a:bodyPr>
          <a:lstStyle/>
          <a:p>
            <a:r>
              <a:rPr lang="de-DE" altLang="de-DE" sz="3600" dirty="0">
                <a:solidFill>
                  <a:srgbClr val="C00000"/>
                </a:solidFill>
              </a:rPr>
              <a:t>Prüfungsformat 2020/21</a:t>
            </a:r>
            <a:endParaRPr lang="de-IT" sz="3600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034C59E-3F16-314C-966E-0E3B78392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1795244"/>
            <a:ext cx="7886700" cy="4294407"/>
          </a:xfrm>
        </p:spPr>
        <p:txBody>
          <a:bodyPr>
            <a:norm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b="0" dirty="0">
                <a:solidFill>
                  <a:srgbClr val="C00000"/>
                </a:solidFill>
              </a:rPr>
              <a:t>Bericht des Klassenrats </a:t>
            </a:r>
            <a:r>
              <a:rPr lang="de-DE" altLang="de-DE" b="0" dirty="0"/>
              <a:t>innerhalb 15. Mai 2021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b="0" dirty="0"/>
              <a:t>Eigener </a:t>
            </a:r>
            <a:r>
              <a:rPr lang="de-DE" altLang="de-DE" b="0" dirty="0">
                <a:solidFill>
                  <a:srgbClr val="C00000"/>
                </a:solidFill>
              </a:rPr>
              <a:t>Bewertungsraster</a:t>
            </a:r>
            <a:r>
              <a:rPr lang="de-DE" altLang="de-DE" b="0" dirty="0"/>
              <a:t> für die mündliche Prüfung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b="0" dirty="0"/>
              <a:t>Berücksichtigung von </a:t>
            </a:r>
            <a:r>
              <a:rPr lang="de-DE" altLang="de-DE" b="0" dirty="0">
                <a:solidFill>
                  <a:srgbClr val="C00000"/>
                </a:solidFill>
              </a:rPr>
              <a:t>Sicherheits- und Hygienerichtlinien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b="0" dirty="0"/>
              <a:t>Möglichkeit, die </a:t>
            </a:r>
            <a:r>
              <a:rPr lang="de-DE" altLang="de-DE" b="0" dirty="0">
                <a:solidFill>
                  <a:srgbClr val="C00000"/>
                </a:solidFill>
              </a:rPr>
              <a:t>Prüfung in Videokonferenz </a:t>
            </a:r>
            <a:r>
              <a:rPr lang="de-DE" altLang="de-DE" b="0" dirty="0"/>
              <a:t>abzulegen (z.B. für Schüler*innen in Quarantäne)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b="0" dirty="0">
                <a:solidFill>
                  <a:srgbClr val="C00000"/>
                </a:solidFill>
              </a:rPr>
              <a:t>Externe Kandidaten </a:t>
            </a:r>
            <a:r>
              <a:rPr lang="de-DE" altLang="de-DE" b="0" dirty="0"/>
              <a:t>(inkl. Abendschüler*innen) bei der ordentlichen Session (keine Verschiebung auf Herbstsession)</a:t>
            </a:r>
          </a:p>
          <a:p>
            <a:pPr eaLnBrk="1" hangingPunct="1">
              <a:defRPr/>
            </a:pPr>
            <a:endParaRPr lang="de-DE" altLang="de-DE" dirty="0"/>
          </a:p>
          <a:p>
            <a:pPr eaLnBrk="1" hangingPunct="1">
              <a:defRPr/>
            </a:pPr>
            <a:endParaRPr lang="de-DE" altLang="de-DE" dirty="0"/>
          </a:p>
          <a:p>
            <a:endParaRPr lang="de-IT" dirty="0"/>
          </a:p>
        </p:txBody>
      </p:sp>
    </p:spTree>
    <p:extLst>
      <p:ext uri="{BB962C8B-B14F-4D97-AF65-F5344CB8AC3E}">
        <p14:creationId xmlns:p14="http://schemas.microsoft.com/office/powerpoint/2010/main" val="3202890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_PPT-Vorlage" id="{FD1A1B65-D8FF-544B-B811-49411E93163E}" vid="{301983A8-FF20-AE4B-9426-6576ABED6E0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269</Words>
  <Application>Microsoft Office PowerPoint</Application>
  <PresentationFormat>Bildschirmpräsentation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Staatliche Abschlussprüfung der Oberschule </vt:lpstr>
      <vt:lpstr>Prüfungsformat 2020/21</vt:lpstr>
      <vt:lpstr>Prüfungsformat 2020/21</vt:lpstr>
      <vt:lpstr>Prüfungsformat 2020/21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Eder Esther</dc:creator>
  <cp:lastModifiedBy>Hilber, Verena</cp:lastModifiedBy>
  <cp:revision>3</cp:revision>
  <dcterms:created xsi:type="dcterms:W3CDTF">2020-09-10T14:29:16Z</dcterms:created>
  <dcterms:modified xsi:type="dcterms:W3CDTF">2021-03-08T07:31:09Z</dcterms:modified>
</cp:coreProperties>
</file>