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0" r:id="rId3"/>
  </p:sldIdLst>
  <p:sldSz cx="9144000" cy="6858000" type="screen4x3"/>
  <p:notesSz cx="6808788" cy="994092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74" autoAdjust="0"/>
    <p:restoredTop sz="82975" autoAdjust="0"/>
  </p:normalViewPr>
  <p:slideViewPr>
    <p:cSldViewPr>
      <p:cViewPr varScale="1">
        <p:scale>
          <a:sx n="64" d="100"/>
          <a:sy n="64" d="100"/>
        </p:scale>
        <p:origin x="121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6"/>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05/07/2019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05/07/2019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9"/>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05/07/2019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05/07/2019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05/07/2019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4B6055F8-1D02-4417-9241-55C834FD9970}" type="datetimeFigureOut">
              <a:rPr lang="it-IT" smtClean="0"/>
              <a:pPr/>
              <a:t>05/07/2019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4B6055F8-1D02-4417-9241-55C834FD9970}" type="datetimeFigureOut">
              <a:rPr lang="it-IT" smtClean="0"/>
              <a:pPr/>
              <a:t>05/07/2019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4B6055F8-1D02-4417-9241-55C834FD9970}" type="datetimeFigureOut">
              <a:rPr lang="it-IT" smtClean="0"/>
              <a:pPr/>
              <a:t>05/07/2019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05/07/2019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05/07/2019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05/07/2019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05/07/2019</a:t>
            </a:fld>
            <a:endParaRPr lang="it-IT"/>
          </a:p>
        </p:txBody>
      </p:sp>
      <p:sp>
        <p:nvSpPr>
          <p:cNvPr id="5" name="Segnaposto piè di pagina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‹Nr.›</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abgerundete Ecken 1">
            <a:extLst>
              <a:ext uri="{FF2B5EF4-FFF2-40B4-BE49-F238E27FC236}">
                <a16:creationId xmlns:a16="http://schemas.microsoft.com/office/drawing/2014/main" id="{2ADDB522-231B-4F80-A334-AFCCDA299ED4}"/>
              </a:ext>
            </a:extLst>
          </p:cNvPr>
          <p:cNvSpPr/>
          <p:nvPr/>
        </p:nvSpPr>
        <p:spPr>
          <a:xfrm>
            <a:off x="179512" y="5507669"/>
            <a:ext cx="8784976" cy="122205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de-DE" sz="1000" dirty="0">
                <a:solidFill>
                  <a:prstClr val="black"/>
                </a:solidFill>
                <a:latin typeface="Arial" panose="020B0604020202020204" pitchFamily="34" charset="0"/>
                <a:cs typeface="Arial" panose="020B0604020202020204" pitchFamily="34" charset="0"/>
              </a:rPr>
              <a:t>Soci</a:t>
            </a:r>
            <a:endParaRPr kumimoji="0" lang="de-DE"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0" algn="just"/>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La qualità di socio assume chi ha partecipato alla costituzione dell‘associazione o chi viene ammesso di seguito come socio da parte dell‘organo competente dell‘associazione (attenzione: se non è previsto nulla di </a:t>
            </a:r>
            <a:r>
              <a:rPr lang="de-DE" sz="900" dirty="0">
                <a:solidFill>
                  <a:prstClr val="black"/>
                </a:solidFill>
                <a:latin typeface="Arial" panose="020B0604020202020204" pitchFamily="34" charset="0"/>
                <a:cs typeface="Arial" panose="020B0604020202020204" pitchFamily="34" charset="0"/>
              </a:rPr>
              <a:t>specifico, i soci ammessi acquisiscono il diritto di voto solo quando saranno </a:t>
            </a:r>
            <a:r>
              <a:rPr lang="it-IT" sz="900" dirty="0">
                <a:solidFill>
                  <a:prstClr val="black"/>
                </a:solidFill>
                <a:latin typeface="Arial" panose="020B0604020202020204" pitchFamily="34" charset="0"/>
                <a:cs typeface="Arial" panose="020B0604020202020204" pitchFamily="34" charset="0"/>
              </a:rPr>
              <a:t>iscritti da almeno tre mesi nel libro degli associati)</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lang="it-IT" sz="900" dirty="0">
                <a:solidFill>
                  <a:prstClr val="black"/>
                </a:solidFill>
                <a:latin typeface="Arial" panose="020B0604020202020204" pitchFamily="34" charset="0"/>
                <a:cs typeface="Arial" panose="020B0604020202020204" pitchFamily="34" charset="0"/>
              </a:rPr>
              <a:t>Le organizzazioni di volontariato devono essere costituite da un numero non inferiore a sette persone fisiche o a tre organizzazioni di volontariato</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it-IT"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g</a:t>
            </a:r>
            <a:r>
              <a:rPr lang="it-IT" sz="900" dirty="0">
                <a:solidFill>
                  <a:prstClr val="black"/>
                </a:solidFill>
                <a:latin typeface="Arial" panose="020B0604020202020204" pitchFamily="34" charset="0"/>
                <a:cs typeface="Arial" panose="020B0604020202020204" pitchFamily="34" charset="0"/>
              </a:rPr>
              <a:t>li atti costitutivi delle organizzazioni di volontariato possono prevedere l'ammissione come associati di altri enti del Terzo settore o senza scopo di lucro, a condizione che il loro numero non sia superiore al cinquanta per cento del numero delle organizzazioni di volontariato</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p>
          <a:p>
            <a:pPr lvl="0" algn="just"/>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 diritti (p.es. </a:t>
            </a:r>
            <a:r>
              <a:rPr lang="de-DE" sz="900" dirty="0">
                <a:solidFill>
                  <a:prstClr val="black"/>
                </a:solidFill>
                <a:latin typeface="Arial" panose="020B0604020202020204" pitchFamily="34" charset="0"/>
                <a:cs typeface="Arial" panose="020B0604020202020204" pitchFamily="34" charset="0"/>
              </a:rPr>
              <a:t>diritto di voto in assemblea, diritto di consultare i libri dell'associazione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anche eventuali altri diritti) e gli obblighi (p.es. </a:t>
            </a:r>
            <a:r>
              <a:rPr lang="de-DE" sz="900" dirty="0">
                <a:solidFill>
                  <a:prstClr val="black"/>
                </a:solidFill>
                <a:latin typeface="Arial" panose="020B0604020202020204" pitchFamily="34" charset="0"/>
                <a:cs typeface="Arial" panose="020B0604020202020204" pitchFamily="34" charset="0"/>
              </a:rPr>
              <a:t>o</a:t>
            </a:r>
            <a:r>
              <a:rPr kumimoji="0" lang="de-DE" sz="9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sservare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le disposizioni </a:t>
            </a:r>
            <a:r>
              <a:rPr lang="de-DE" sz="900" dirty="0">
                <a:solidFill>
                  <a:prstClr val="black"/>
                </a:solidFill>
                <a:latin typeface="Arial" panose="020B0604020202020204" pitchFamily="34" charset="0"/>
                <a:cs typeface="Arial" panose="020B0604020202020204" pitchFamily="34" charset="0"/>
              </a:rPr>
              <a:t>statutarie, impegno attivo per la realizzazione delle finalità e/o pagamento della quota associativa ecc</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devono essere previsti dallo statuto.</a:t>
            </a:r>
            <a:endParaRPr kumimoji="0" lang="it-IT"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 name="Rechteck: abgerundete Ecken 2">
            <a:extLst>
              <a:ext uri="{FF2B5EF4-FFF2-40B4-BE49-F238E27FC236}">
                <a16:creationId xmlns:a16="http://schemas.microsoft.com/office/drawing/2014/main" id="{27AEB99A-06FD-4481-8783-6070B5868327}"/>
              </a:ext>
            </a:extLst>
          </p:cNvPr>
          <p:cNvSpPr/>
          <p:nvPr/>
        </p:nvSpPr>
        <p:spPr>
          <a:xfrm>
            <a:off x="179512" y="3620126"/>
            <a:ext cx="8784976" cy="1554298"/>
          </a:xfrm>
          <a:prstGeom prst="roundRect">
            <a:avLst/>
          </a:prstGeom>
          <a:solidFill>
            <a:srgbClr val="E6EBB5"/>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de-DE" sz="1000" dirty="0">
                <a:solidFill>
                  <a:prstClr val="black"/>
                </a:solidFill>
                <a:latin typeface="Arial" panose="020B0604020202020204" pitchFamily="34" charset="0"/>
                <a:cs typeface="Arial" panose="020B0604020202020204" pitchFamily="34" charset="0"/>
              </a:rPr>
              <a:t>Assemblea dei soci</a:t>
            </a:r>
            <a:endParaRPr kumimoji="0" lang="de-DE"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0" algn="just"/>
            <a:r>
              <a:rPr kumimoji="0" lang="de-DE" sz="900" b="0" i="0"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Convocazione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l‘assemblea dei soci </a:t>
            </a:r>
            <a:r>
              <a:rPr lang="it-IT" sz="900" dirty="0">
                <a:solidFill>
                  <a:prstClr val="black"/>
                </a:solidFill>
                <a:latin typeface="Arial" panose="020B0604020202020204" pitchFamily="34" charset="0"/>
                <a:cs typeface="Arial" panose="020B0604020202020204" pitchFamily="34" charset="0"/>
              </a:rPr>
              <a:t>deve essere convocata annualmente per l'approvazione del bilancio relativo all’anno precedente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(convocazione ordinaria </a:t>
            </a:r>
            <a:r>
              <a:rPr lang="de-DE" sz="900" dirty="0">
                <a:solidFill>
                  <a:prstClr val="black"/>
                </a:solidFill>
                <a:latin typeface="Arial" panose="020B0604020202020204" pitchFamily="34" charset="0"/>
                <a:cs typeface="Arial" panose="020B0604020202020204" pitchFamily="34" charset="0"/>
              </a:rPr>
              <a:t>dell'assemblea</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L‘assemblea può avvenire inoltre, se il </a:t>
            </a:r>
            <a:r>
              <a:rPr kumimoji="0" lang="it-IT"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consiglio direttivo</a:t>
            </a:r>
            <a:r>
              <a:rPr lang="it-IT" sz="900" dirty="0">
                <a:solidFill>
                  <a:prstClr val="black"/>
                </a:solidFill>
                <a:latin typeface="Arial" panose="020B0604020202020204" pitchFamily="34" charset="0"/>
                <a:cs typeface="Arial" panose="020B0604020202020204" pitchFamily="34" charset="0"/>
              </a:rPr>
              <a:t> ne ravvisa la necessità o quando ne è fatta richiesta motivata da almeno un decimo degli associati </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(si tratta di una disposizione prevista per le associazioni riconosciute; si consiglia di prevederla anche per le associazioni non riconosciute).</a:t>
            </a:r>
          </a:p>
          <a:p>
            <a:pPr lvl="0" algn="just"/>
            <a:r>
              <a:rPr lang="de-DE" sz="900" u="sng" dirty="0">
                <a:solidFill>
                  <a:prstClr val="black"/>
                </a:solidFill>
                <a:latin typeface="Arial" panose="020B0604020202020204" pitchFamily="34" charset="0"/>
                <a:cs typeface="Arial" panose="020B0604020202020204" pitchFamily="34" charset="0"/>
              </a:rPr>
              <a:t>Quorum strutturali e deliberativi dell‘assemblea dei soci</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si consiglia di prevedere</a:t>
            </a:r>
            <a:r>
              <a:rPr lang="de-DE" sz="900" dirty="0">
                <a:solidFill>
                  <a:prstClr val="black"/>
                </a:solidFill>
                <a:latin typeface="Arial" panose="020B0604020202020204" pitchFamily="34" charset="0"/>
                <a:cs typeface="Arial" panose="020B0604020202020204" pitchFamily="34" charset="0"/>
              </a:rPr>
              <a:t> i quorum previsti dall‘art. 21 del codice civile </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r>
              <a:rPr lang="it-IT" sz="900" dirty="0">
                <a:solidFill>
                  <a:prstClr val="black"/>
                </a:solidFill>
                <a:latin typeface="Arial" panose="020B0604020202020204" pitchFamily="34" charset="0"/>
                <a:cs typeface="Arial" panose="020B0604020202020204" pitchFamily="34" charset="0"/>
              </a:rPr>
              <a:t>Le deliberazioni dell'assemblea sono prese a maggioranza di voti e con la presenza di almeno la metà degli associati. In seconda convocazione la deliberazione è valida qualunque sia il numero degli intervenuti)</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Per la modifica dello statuto deve essere previsto un quorum che sia superiore </a:t>
            </a:r>
            <a:r>
              <a:rPr lang="de-DE" sz="900" dirty="0">
                <a:solidFill>
                  <a:prstClr val="black"/>
                </a:solidFill>
                <a:latin typeface="Arial" panose="020B0604020202020204" pitchFamily="34" charset="0"/>
                <a:cs typeface="Arial" panose="020B0604020202020204" pitchFamily="34" charset="0"/>
              </a:rPr>
              <a:t>a quelli previsti per deliberazioni meno incisive </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r>
              <a:rPr lang="de-DE" sz="900" dirty="0" err="1">
                <a:solidFill>
                  <a:prstClr val="black"/>
                </a:solidFill>
                <a:latin typeface="Arial" panose="020B0604020202020204" pitchFamily="34" charset="0"/>
                <a:cs typeface="Arial" panose="020B0604020202020204" pitchFamily="34" charset="0"/>
              </a:rPr>
              <a:t>quali</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p.es. </a:t>
            </a:r>
            <a:r>
              <a:rPr lang="de-DE" sz="900" dirty="0">
                <a:solidFill>
                  <a:prstClr val="black"/>
                </a:solidFill>
                <a:latin typeface="Arial" panose="020B0604020202020204" pitchFamily="34" charset="0"/>
                <a:cs typeface="Arial" panose="020B0604020202020204" pitchFamily="34" charset="0"/>
              </a:rPr>
              <a:t>l'</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approvazione del bilancio o </a:t>
            </a:r>
            <a:r>
              <a:rPr lang="de-DE" sz="900" dirty="0">
                <a:solidFill>
                  <a:prstClr val="black"/>
                </a:solidFill>
                <a:latin typeface="Arial" panose="020B0604020202020204" pitchFamily="34" charset="0"/>
                <a:cs typeface="Arial" panose="020B0604020202020204" pitchFamily="34" charset="0"/>
              </a:rPr>
              <a:t>l'</a:t>
            </a:r>
            <a:r>
              <a:rPr kumimoji="0" lang="de-DE" sz="9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elezione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del consiglio direttivo). Ciò val</a:t>
            </a:r>
            <a:r>
              <a:rPr lang="de-DE" sz="900" dirty="0">
                <a:solidFill>
                  <a:prstClr val="black"/>
                </a:solidFill>
                <a:latin typeface="Arial" panose="020B0604020202020204" pitchFamily="34" charset="0"/>
                <a:cs typeface="Arial" panose="020B0604020202020204" pitchFamily="34" charset="0"/>
              </a:rPr>
              <a:t>e anche per le delibere relative allo scioglimento dell'associazione; si consiglia di prevedere la maggioranza richiesta dal codice civile con rigurado alle associazioni riconosciute </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r>
              <a:rPr lang="it-IT" sz="900" dirty="0">
                <a:solidFill>
                  <a:prstClr val="black"/>
                </a:solidFill>
                <a:latin typeface="Arial" panose="020B0604020202020204" pitchFamily="34" charset="0"/>
                <a:cs typeface="Arial" panose="020B0604020202020204" pitchFamily="34" charset="0"/>
              </a:rPr>
              <a:t>Per deliberare lo scioglimento dell'associazione e la devoluzione del patrimonio occorre il voto favorevole di almeno tre quarti degli associati</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p>
          <a:p>
            <a:pPr lvl="0" algn="just"/>
            <a:r>
              <a:rPr lang="de-DE" sz="900" u="sng" dirty="0">
                <a:solidFill>
                  <a:prstClr val="black"/>
                </a:solidFill>
                <a:latin typeface="Arial" panose="020B0604020202020204" pitchFamily="34" charset="0"/>
                <a:cs typeface="Arial" panose="020B0604020202020204" pitchFamily="34" charset="0"/>
              </a:rPr>
              <a:t>Competenze</a:t>
            </a:r>
            <a:r>
              <a:rPr lang="de-DE" sz="900" dirty="0">
                <a:solidFill>
                  <a:prstClr val="black"/>
                </a:solidFill>
                <a:latin typeface="Arial" panose="020B0604020202020204" pitchFamily="34" charset="0"/>
                <a:cs typeface="Arial" panose="020B0604020202020204" pitchFamily="34" charset="0"/>
              </a:rPr>
              <a:t>: vedi pagina seguente</a:t>
            </a:r>
            <a:endParaRPr kumimoji="0" lang="it-IT"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4" name="Pfeil: nach oben 3">
            <a:extLst>
              <a:ext uri="{FF2B5EF4-FFF2-40B4-BE49-F238E27FC236}">
                <a16:creationId xmlns:a16="http://schemas.microsoft.com/office/drawing/2014/main" id="{06AB23CA-9717-4BFF-B56A-2AFA34726FCE}"/>
              </a:ext>
            </a:extLst>
          </p:cNvPr>
          <p:cNvSpPr/>
          <p:nvPr/>
        </p:nvSpPr>
        <p:spPr>
          <a:xfrm>
            <a:off x="3967326" y="5210896"/>
            <a:ext cx="532666" cy="232533"/>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Rechteck: abgerundete Ecken 5">
            <a:extLst>
              <a:ext uri="{FF2B5EF4-FFF2-40B4-BE49-F238E27FC236}">
                <a16:creationId xmlns:a16="http://schemas.microsoft.com/office/drawing/2014/main" id="{B636CEDE-D7AB-4F5E-9C2C-35B6F88C8444}"/>
              </a:ext>
            </a:extLst>
          </p:cNvPr>
          <p:cNvSpPr/>
          <p:nvPr/>
        </p:nvSpPr>
        <p:spPr>
          <a:xfrm>
            <a:off x="179512" y="442773"/>
            <a:ext cx="3600400" cy="2780752"/>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de-DE" sz="1000" dirty="0">
                <a:solidFill>
                  <a:prstClr val="black"/>
                </a:solidFill>
                <a:latin typeface="Arial" panose="020B0604020202020204" pitchFamily="34" charset="0"/>
                <a:cs typeface="Arial" panose="020B0604020202020204" pitchFamily="34" charset="0"/>
              </a:rPr>
              <a:t>O</a:t>
            </a:r>
            <a:r>
              <a:rPr kumimoji="0" lang="de-DE" sz="10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rgan</a:t>
            </a:r>
            <a:r>
              <a:rPr lang="de-DE" sz="1000" dirty="0">
                <a:solidFill>
                  <a:prstClr val="black"/>
                </a:solidFill>
                <a:latin typeface="Arial" panose="020B0604020202020204" pitchFamily="34" charset="0"/>
                <a:cs typeface="Arial" panose="020B0604020202020204" pitchFamily="34" charset="0"/>
              </a:rPr>
              <a:t>o di controllo</a:t>
            </a:r>
            <a:endParaRPr kumimoji="0" lang="de-DE"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Deve essere nominato se vengono raggiunte o superate due su tre delle soglie previste dall'art. </a:t>
            </a:r>
            <a:r>
              <a:rPr lang="de-DE" sz="900" dirty="0">
                <a:solidFill>
                  <a:prstClr val="black"/>
                </a:solidFill>
                <a:latin typeface="Arial" panose="020B0604020202020204" pitchFamily="34" charset="0"/>
                <a:cs typeface="Arial" panose="020B0604020202020204" pitchFamily="34" charset="0"/>
              </a:rPr>
              <a:t>30 del d.lgs 117/2017</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(patrimonio di 110.000€, entrate di 220.000€, 5 o più dipendenti) per due esercizi consecutivi. </a:t>
            </a:r>
          </a:p>
          <a:p>
            <a:pPr lvl="0" algn="just"/>
            <a:r>
              <a:rPr lang="it-IT" sz="900" dirty="0">
                <a:solidFill>
                  <a:prstClr val="black"/>
                </a:solidFill>
                <a:latin typeface="Arial" panose="020B0604020202020204" pitchFamily="34" charset="0"/>
                <a:cs typeface="Arial" panose="020B0604020202020204" pitchFamily="34" charset="0"/>
              </a:rPr>
              <a:t>L'organo di controllo vigila sull'osservanza della legge e dello statuto e sul rispetto dei principi di corretta amministrazione, anche con riferimento alle disposizioni del decreto legislativo 8 giugno 2001, n. 231, qualora applicabili, nonché sull'adeguatezza dell'assetto organizzativo, amministrativo e contabile e sul suo concreto funzionamento.</a:t>
            </a:r>
            <a:endPar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algn="just"/>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Se due su tre delle soglie previste dall'art. 31 del d.lgs </a:t>
            </a:r>
            <a:r>
              <a:rPr lang="de-DE" sz="900" dirty="0">
                <a:solidFill>
                  <a:prstClr val="black"/>
                </a:solidFill>
                <a:latin typeface="Arial" panose="020B0604020202020204" pitchFamily="34" charset="0"/>
                <a:cs typeface="Arial" panose="020B0604020202020204" pitchFamily="34" charset="0"/>
              </a:rPr>
              <a:t>117/2017 (patrimonio di 1.100.000€, entrate di 2.200.000€ nell'anno, 12 o più dipendenti) vengono </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superate per due esercizi consecutivi </a:t>
            </a:r>
            <a:r>
              <a:rPr lang="de-DE" sz="900" dirty="0">
                <a:solidFill>
                  <a:prstClr val="black"/>
                </a:solidFill>
                <a:latin typeface="Arial" panose="020B0604020202020204" pitchFamily="34" charset="0"/>
                <a:cs typeface="Arial" panose="020B0604020202020204" pitchFamily="34" charset="0"/>
              </a:rPr>
              <a:t>sussiste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inoltre </a:t>
            </a:r>
            <a:r>
              <a:rPr kumimoji="0" lang="it-IT"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a:t>
            </a:r>
            <a:r>
              <a:rPr lang="it-IT" sz="900" dirty="0">
                <a:solidFill>
                  <a:prstClr val="black"/>
                </a:solidFill>
                <a:latin typeface="Arial" panose="020B0604020202020204" pitchFamily="34" charset="0"/>
                <a:cs typeface="Arial" panose="020B0604020202020204" pitchFamily="34" charset="0"/>
              </a:rPr>
              <a:t>'obbligo di nominare un revisore legale o una società di revisione contabile. Qualora l’organo di controllo è costituito da revisori legali iscritti nell'apposito registro potrà esercitare la revisione legale dei conti.</a:t>
            </a:r>
            <a:endPar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8" name="Pfeil: nach oben 7">
            <a:extLst>
              <a:ext uri="{FF2B5EF4-FFF2-40B4-BE49-F238E27FC236}">
                <a16:creationId xmlns:a16="http://schemas.microsoft.com/office/drawing/2014/main" id="{45072CEE-65A1-4B12-9BFC-A5B4A1679C23}"/>
              </a:ext>
            </a:extLst>
          </p:cNvPr>
          <p:cNvSpPr/>
          <p:nvPr/>
        </p:nvSpPr>
        <p:spPr>
          <a:xfrm>
            <a:off x="802217" y="3356992"/>
            <a:ext cx="484632" cy="19241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Rechteck: abgerundete Ecken 8">
            <a:extLst>
              <a:ext uri="{FF2B5EF4-FFF2-40B4-BE49-F238E27FC236}">
                <a16:creationId xmlns:a16="http://schemas.microsoft.com/office/drawing/2014/main" id="{18763BD9-D5C6-4493-94D8-7A533746CF34}"/>
              </a:ext>
            </a:extLst>
          </p:cNvPr>
          <p:cNvSpPr/>
          <p:nvPr/>
        </p:nvSpPr>
        <p:spPr>
          <a:xfrm>
            <a:off x="3851920" y="434694"/>
            <a:ext cx="2880320" cy="2834641"/>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Consiglio direttivo</a:t>
            </a:r>
          </a:p>
          <a:p>
            <a:pPr lvl="0" algn="just"/>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Il </a:t>
            </a:r>
            <a:r>
              <a:rPr lang="de-DE" sz="900" dirty="0">
                <a:solidFill>
                  <a:prstClr val="black"/>
                </a:solidFill>
                <a:latin typeface="Arial" panose="020B0604020202020204" pitchFamily="34" charset="0"/>
                <a:cs typeface="Arial" panose="020B0604020202020204" pitchFamily="34" charset="0"/>
              </a:rPr>
              <a:t>consiglio direttivo deve essere composto da più membri</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lang="de-DE" sz="900" dirty="0">
                <a:solidFill>
                  <a:prstClr val="black"/>
                </a:solidFill>
                <a:latin typeface="Arial" panose="020B0604020202020204" pitchFamily="34" charset="0"/>
                <a:cs typeface="Arial" panose="020B0604020202020204" pitchFamily="34" charset="0"/>
              </a:rPr>
              <a:t>si tratta dell'organo amministrativo dell‘associazione e le sue competenze devono essere previste dallo statuto; nelle organizzazioni di volontariato tutti i membri del consiglio direttivo devono essere soci o, nell'ipotesi di enti che aderiscono all'associazione, soci di tali enti</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de-DE" sz="900" dirty="0">
              <a:solidFill>
                <a:prstClr val="black"/>
              </a:solidFill>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Presidente</a:t>
            </a:r>
          </a:p>
          <a:p>
            <a:pPr lvl="0" algn="just"/>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Deve essere prevista la</a:t>
            </a:r>
            <a:r>
              <a:rPr lang="de-DE" sz="900" dirty="0">
                <a:solidFill>
                  <a:prstClr val="black"/>
                </a:solidFill>
                <a:latin typeface="Arial" panose="020B0604020202020204" pitchFamily="34" charset="0"/>
                <a:cs typeface="Arial" panose="020B0604020202020204" pitchFamily="34" charset="0"/>
              </a:rPr>
              <a:t> rappresentanza legale dell‘associazione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assume la presidenza del consiglio direttivo e gli possono essere attribuiti ulteriori funzioni da pa</a:t>
            </a:r>
            <a:r>
              <a:rPr lang="de-DE" sz="900" dirty="0" err="1">
                <a:solidFill>
                  <a:prstClr val="black"/>
                </a:solidFill>
                <a:latin typeface="Arial" panose="020B0604020202020204" pitchFamily="34" charset="0"/>
                <a:cs typeface="Arial" panose="020B0604020202020204" pitchFamily="34" charset="0"/>
              </a:rPr>
              <a:t>rte</a:t>
            </a:r>
            <a:r>
              <a:rPr lang="de-DE" sz="900" dirty="0">
                <a:solidFill>
                  <a:prstClr val="black"/>
                </a:solidFill>
                <a:latin typeface="Arial" panose="020B0604020202020204" pitchFamily="34" charset="0"/>
                <a:cs typeface="Arial" panose="020B0604020202020204" pitchFamily="34" charset="0"/>
              </a:rPr>
              <a:t> dello statuto </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(p.es. la c</a:t>
            </a:r>
            <a:r>
              <a:rPr lang="de-DE" sz="900" dirty="0" err="1">
                <a:solidFill>
                  <a:prstClr val="black"/>
                </a:solidFill>
                <a:latin typeface="Arial" panose="020B0604020202020204" pitchFamily="34" charset="0"/>
                <a:cs typeface="Arial" panose="020B0604020202020204" pitchFamily="34" charset="0"/>
              </a:rPr>
              <a:t>onvocazione</a:t>
            </a:r>
            <a:r>
              <a:rPr lang="de-DE" sz="900" dirty="0">
                <a:solidFill>
                  <a:prstClr val="black"/>
                </a:solidFill>
                <a:latin typeface="Arial" panose="020B0604020202020204" pitchFamily="34" charset="0"/>
                <a:cs typeface="Arial" panose="020B0604020202020204" pitchFamily="34" charset="0"/>
              </a:rPr>
              <a:t> del direttivo e dell'assemblea</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p>
          <a:p>
            <a:pPr lvl="0" algn="just"/>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Si consiglia di prevedere </a:t>
            </a:r>
            <a:r>
              <a:rPr lang="de-DE" sz="900" dirty="0">
                <a:solidFill>
                  <a:prstClr val="black"/>
                </a:solidFill>
                <a:latin typeface="Arial" panose="020B0604020202020204" pitchFamily="34" charset="0"/>
                <a:cs typeface="Arial" panose="020B0604020202020204" pitchFamily="34" charset="0"/>
              </a:rPr>
              <a:t>l'</a:t>
            </a:r>
            <a:r>
              <a:rPr kumimoji="0" lang="de-DE" sz="9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elezione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di un vice-</a:t>
            </a:r>
            <a:r>
              <a:rPr kumimoji="0" lang="de-DE" sz="9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presidente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che fa pure parte del consiglio direttivo.</a:t>
            </a:r>
          </a:p>
        </p:txBody>
      </p:sp>
      <p:sp>
        <p:nvSpPr>
          <p:cNvPr id="10" name="Pfeil: nach oben 9">
            <a:extLst>
              <a:ext uri="{FF2B5EF4-FFF2-40B4-BE49-F238E27FC236}">
                <a16:creationId xmlns:a16="http://schemas.microsoft.com/office/drawing/2014/main" id="{17E01113-1A93-4796-81AE-66A4F8AA5216}"/>
              </a:ext>
            </a:extLst>
          </p:cNvPr>
          <p:cNvSpPr/>
          <p:nvPr/>
        </p:nvSpPr>
        <p:spPr>
          <a:xfrm>
            <a:off x="4469803" y="3356992"/>
            <a:ext cx="484632" cy="17624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a:ea typeface="+mn-ea"/>
              <a:cs typeface="+mn-cs"/>
            </a:endParaRPr>
          </a:p>
        </p:txBody>
      </p:sp>
      <p:sp>
        <p:nvSpPr>
          <p:cNvPr id="11" name="Rechteck 10">
            <a:extLst>
              <a:ext uri="{FF2B5EF4-FFF2-40B4-BE49-F238E27FC236}">
                <a16:creationId xmlns:a16="http://schemas.microsoft.com/office/drawing/2014/main" id="{588C2B10-EF90-4E18-BDCA-A491D02617A9}"/>
              </a:ext>
            </a:extLst>
          </p:cNvPr>
          <p:cNvSpPr/>
          <p:nvPr/>
        </p:nvSpPr>
        <p:spPr>
          <a:xfrm>
            <a:off x="2339751" y="59302"/>
            <a:ext cx="4485921" cy="2601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0" lang="de-DE" sz="1400" b="1" i="0" u="none" strike="noStrike" kern="1200" cap="none" spc="0" normalizeH="0" baseline="0" noProof="0" dirty="0">
                <a:ln>
                  <a:noFill/>
                </a:ln>
                <a:solidFill>
                  <a:prstClr val="black"/>
                </a:solidFill>
                <a:effectLst/>
                <a:uLnTx/>
                <a:uFillTx/>
                <a:latin typeface="Calibri"/>
                <a:ea typeface="+mn-ea"/>
                <a:cs typeface="+mn-cs"/>
              </a:rPr>
              <a:t>Schema istituzionale </a:t>
            </a:r>
            <a:r>
              <a:rPr lang="de-DE" sz="1400" b="1" dirty="0">
                <a:solidFill>
                  <a:prstClr val="black"/>
                </a:solidFill>
              </a:rPr>
              <a:t>di un'</a:t>
            </a:r>
            <a:r>
              <a:rPr lang="de-DE" sz="1400" b="1" dirty="0">
                <a:solidFill>
                  <a:prstClr val="black"/>
                </a:solidFill>
                <a:latin typeface="Calibri"/>
              </a:rPr>
              <a:t>organizzazione di volontariato</a:t>
            </a:r>
            <a:endParaRPr kumimoji="0" lang="it-IT" sz="1400" b="1"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Rechteck: abgerundete Ecken 11">
            <a:extLst>
              <a:ext uri="{FF2B5EF4-FFF2-40B4-BE49-F238E27FC236}">
                <a16:creationId xmlns:a16="http://schemas.microsoft.com/office/drawing/2014/main" id="{5A5DF6E9-F132-4E20-AD70-61A7DB9BAD8F}"/>
              </a:ext>
            </a:extLst>
          </p:cNvPr>
          <p:cNvSpPr/>
          <p:nvPr/>
        </p:nvSpPr>
        <p:spPr>
          <a:xfrm>
            <a:off x="6825672" y="404664"/>
            <a:ext cx="2138816" cy="12410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Collegio dei probiviri</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È composto da membri eletti da parte dell‘assemblea dei soci. Ha la funzione di decidere su questioni </a:t>
            </a:r>
            <a:r>
              <a:rPr lang="de-DE" sz="900" dirty="0">
                <a:solidFill>
                  <a:prstClr val="black"/>
                </a:solidFill>
                <a:latin typeface="Arial" panose="020B0604020202020204" pitchFamily="34" charset="0"/>
                <a:cs typeface="Arial" panose="020B0604020202020204" pitchFamily="34" charset="0"/>
              </a:rPr>
              <a:t>relative al rapporto associativo, insorte fra i soci o fra il consiglio direttivo e singoli soci o gruppi di soci</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(non si tratta di un organo obbligatorio)</a:t>
            </a:r>
          </a:p>
        </p:txBody>
      </p:sp>
      <p:sp>
        <p:nvSpPr>
          <p:cNvPr id="13" name="Rechteck: abgerundete Ecken 12">
            <a:extLst>
              <a:ext uri="{FF2B5EF4-FFF2-40B4-BE49-F238E27FC236}">
                <a16:creationId xmlns:a16="http://schemas.microsoft.com/office/drawing/2014/main" id="{E8170B1E-A5E3-4B2D-9FBF-ADCE0CF632DD}"/>
              </a:ext>
            </a:extLst>
          </p:cNvPr>
          <p:cNvSpPr/>
          <p:nvPr/>
        </p:nvSpPr>
        <p:spPr>
          <a:xfrm>
            <a:off x="4499992" y="5238663"/>
            <a:ext cx="1008112" cy="20476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de-DE" sz="900" dirty="0">
                <a:solidFill>
                  <a:prstClr val="black"/>
                </a:solidFill>
                <a:latin typeface="Calibri"/>
              </a:rPr>
              <a:t>i soci con diritto di voto formano</a:t>
            </a:r>
            <a:endParaRPr kumimoji="0" lang="it-IT" sz="9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Rechteck: abgerundete Ecken 13">
            <a:extLst>
              <a:ext uri="{FF2B5EF4-FFF2-40B4-BE49-F238E27FC236}">
                <a16:creationId xmlns:a16="http://schemas.microsoft.com/office/drawing/2014/main" id="{A2528F5C-7D75-4A90-BD20-F7A46B02749C}"/>
              </a:ext>
            </a:extLst>
          </p:cNvPr>
          <p:cNvSpPr/>
          <p:nvPr/>
        </p:nvSpPr>
        <p:spPr>
          <a:xfrm>
            <a:off x="1403648" y="3294249"/>
            <a:ext cx="1368152" cy="26163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de-DE" sz="900" dirty="0">
                <a:solidFill>
                  <a:prstClr val="black"/>
                </a:solidFill>
                <a:latin typeface="Calibri"/>
              </a:rPr>
              <a:t>e</a:t>
            </a:r>
            <a:r>
              <a:rPr kumimoji="0" lang="de-DE" sz="900" b="0" i="0" u="none" strike="noStrike" kern="1200" cap="none" spc="0" normalizeH="0" baseline="0" noProof="0" dirty="0">
                <a:ln>
                  <a:noFill/>
                </a:ln>
                <a:solidFill>
                  <a:prstClr val="black"/>
                </a:solidFill>
                <a:effectLst/>
                <a:uLnTx/>
                <a:uFillTx/>
                <a:latin typeface="Calibri"/>
                <a:ea typeface="+mn-ea"/>
                <a:cs typeface="+mn-cs"/>
              </a:rPr>
              <a:t>legge, se l‘associazione supera le soglie previste</a:t>
            </a:r>
            <a:endParaRPr kumimoji="0" lang="it-IT" sz="9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Rechteck: abgerundete Ecken 14">
            <a:extLst>
              <a:ext uri="{FF2B5EF4-FFF2-40B4-BE49-F238E27FC236}">
                <a16:creationId xmlns:a16="http://schemas.microsoft.com/office/drawing/2014/main" id="{605F41FB-69AC-40E4-BC6F-1BDEB7471354}"/>
              </a:ext>
            </a:extLst>
          </p:cNvPr>
          <p:cNvSpPr/>
          <p:nvPr/>
        </p:nvSpPr>
        <p:spPr>
          <a:xfrm>
            <a:off x="6825672" y="1730946"/>
            <a:ext cx="2138816" cy="1517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Revisori di cassa</a:t>
            </a:r>
          </a:p>
          <a:p>
            <a:pPr lvl="0" algn="just"/>
            <a:r>
              <a:rPr lang="de-DE" sz="900" dirty="0">
                <a:solidFill>
                  <a:prstClr val="black"/>
                </a:solidFill>
                <a:latin typeface="Arial" panose="020B0604020202020204" pitchFamily="34" charset="0"/>
                <a:cs typeface="Arial" panose="020B0604020202020204" pitchFamily="34" charset="0"/>
              </a:rPr>
              <a:t>Non si tratta di un organo obbliagatorio (è quindi un organo diverso dal </a:t>
            </a:r>
            <a:r>
              <a:rPr lang="de-DE" sz="900" dirty="0" err="1">
                <a:solidFill>
                  <a:prstClr val="black"/>
                </a:solidFill>
                <a:latin typeface="Arial" panose="020B0604020202020204" pitchFamily="34" charset="0"/>
                <a:cs typeface="Arial" panose="020B0604020202020204" pitchFamily="34" charset="0"/>
              </a:rPr>
              <a:t>c.d</a:t>
            </a:r>
            <a:r>
              <a:rPr lang="de-DE" sz="900" dirty="0">
                <a:solidFill>
                  <a:prstClr val="black"/>
                </a:solidFill>
                <a:latin typeface="Arial" panose="020B0604020202020204" pitchFamily="34" charset="0"/>
                <a:cs typeface="Arial" panose="020B0604020202020204" pitchFamily="34" charset="0"/>
              </a:rPr>
              <a:t>. organo di controllo previsto dall'art. 30 del d.lgs 117/2017) che di solito ha il compito di controllare i contenuti del bilancio consuntivo predisposto da parte del consiglio direttivo e di predisporre una relativa relazione per l'assemblea</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p:txBody>
      </p:sp>
      <p:sp>
        <p:nvSpPr>
          <p:cNvPr id="16" name="Rechteck 15">
            <a:extLst>
              <a:ext uri="{FF2B5EF4-FFF2-40B4-BE49-F238E27FC236}">
                <a16:creationId xmlns:a16="http://schemas.microsoft.com/office/drawing/2014/main" id="{928DDA38-73F3-440F-B091-D3B5244A3828}"/>
              </a:ext>
            </a:extLst>
          </p:cNvPr>
          <p:cNvSpPr/>
          <p:nvPr/>
        </p:nvSpPr>
        <p:spPr>
          <a:xfrm>
            <a:off x="5004048" y="3333576"/>
            <a:ext cx="936104" cy="1762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de-DE" sz="900" dirty="0">
                <a:solidFill>
                  <a:prstClr val="black"/>
                </a:solidFill>
                <a:latin typeface="Calibri"/>
              </a:rPr>
              <a:t>elegge</a:t>
            </a:r>
            <a:r>
              <a:rPr kumimoji="0" lang="de-DE" sz="900" b="0" i="0" u="none" strike="noStrike" kern="1200" cap="none" spc="0" normalizeH="0" baseline="0" noProof="0" dirty="0">
                <a:ln>
                  <a:noFill/>
                </a:ln>
                <a:solidFill>
                  <a:prstClr val="black"/>
                </a:solidFill>
                <a:effectLst/>
                <a:uLnTx/>
                <a:uFillTx/>
                <a:latin typeface="Calibri"/>
                <a:ea typeface="+mn-ea"/>
                <a:cs typeface="+mn-cs"/>
              </a:rPr>
              <a:t> </a:t>
            </a:r>
            <a:endParaRPr kumimoji="0" lang="it-IT" sz="9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Pfeil: nach oben 16">
            <a:extLst>
              <a:ext uri="{FF2B5EF4-FFF2-40B4-BE49-F238E27FC236}">
                <a16:creationId xmlns:a16="http://schemas.microsoft.com/office/drawing/2014/main" id="{9A02C18E-B78D-4E60-A972-F6303BB60925}"/>
              </a:ext>
            </a:extLst>
          </p:cNvPr>
          <p:cNvSpPr/>
          <p:nvPr/>
        </p:nvSpPr>
        <p:spPr>
          <a:xfrm>
            <a:off x="7183932" y="3315294"/>
            <a:ext cx="309456" cy="223912"/>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a:ea typeface="+mn-ea"/>
              <a:cs typeface="+mn-cs"/>
            </a:endParaRPr>
          </a:p>
        </p:txBody>
      </p:sp>
      <p:sp>
        <p:nvSpPr>
          <p:cNvPr id="18" name="Rechteck 17">
            <a:extLst>
              <a:ext uri="{FF2B5EF4-FFF2-40B4-BE49-F238E27FC236}">
                <a16:creationId xmlns:a16="http://schemas.microsoft.com/office/drawing/2014/main" id="{D47952BC-48B0-40EB-9C27-25A747DABF3F}"/>
              </a:ext>
            </a:extLst>
          </p:cNvPr>
          <p:cNvSpPr/>
          <p:nvPr/>
        </p:nvSpPr>
        <p:spPr>
          <a:xfrm>
            <a:off x="7524327" y="3322017"/>
            <a:ext cx="1440159" cy="2616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de-DE" sz="900" dirty="0">
                <a:solidFill>
                  <a:prstClr val="black"/>
                </a:solidFill>
                <a:latin typeface="Calibri"/>
              </a:rPr>
              <a:t>elegge, se tali organi sono previsti dallo statuto</a:t>
            </a:r>
            <a:endParaRPr kumimoji="0" lang="it-IT" sz="9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11013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a:extLst>
              <a:ext uri="{FF2B5EF4-FFF2-40B4-BE49-F238E27FC236}">
                <a16:creationId xmlns:a16="http://schemas.microsoft.com/office/drawing/2014/main" id="{A4A99D10-26EA-4272-B0AE-622F7046F575}"/>
              </a:ext>
            </a:extLst>
          </p:cNvPr>
          <p:cNvSpPr/>
          <p:nvPr/>
        </p:nvSpPr>
        <p:spPr>
          <a:xfrm>
            <a:off x="2771800" y="2204864"/>
            <a:ext cx="3312368" cy="2088233"/>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t>Elementi dello statuto di un'organizzazione di volontariato</a:t>
            </a:r>
          </a:p>
          <a:p>
            <a:pPr algn="ctr"/>
            <a:r>
              <a:rPr lang="de-DE" sz="1200" dirty="0"/>
              <a:t>(d.lgs. 117/2017 </a:t>
            </a:r>
          </a:p>
          <a:p>
            <a:pPr algn="ctr"/>
            <a:r>
              <a:rPr lang="it-IT" sz="1200" dirty="0"/>
              <a:t>"</a:t>
            </a:r>
            <a:r>
              <a:rPr lang="de-DE" sz="1200" dirty="0"/>
              <a:t>Codice del terzo settore“)</a:t>
            </a:r>
          </a:p>
        </p:txBody>
      </p:sp>
      <p:sp>
        <p:nvSpPr>
          <p:cNvPr id="3" name="Rechteck: abgerundete Ecken 2">
            <a:extLst>
              <a:ext uri="{FF2B5EF4-FFF2-40B4-BE49-F238E27FC236}">
                <a16:creationId xmlns:a16="http://schemas.microsoft.com/office/drawing/2014/main" id="{BA31914D-2713-4A10-868F-AE27D79557F2}"/>
              </a:ext>
            </a:extLst>
          </p:cNvPr>
          <p:cNvSpPr/>
          <p:nvPr/>
        </p:nvSpPr>
        <p:spPr>
          <a:xfrm>
            <a:off x="107502" y="116632"/>
            <a:ext cx="2174956" cy="1800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defRPr/>
            </a:pPr>
            <a:r>
              <a:rPr lang="de-AT" sz="800" b="1" dirty="0">
                <a:solidFill>
                  <a:prstClr val="black"/>
                </a:solidFill>
                <a:latin typeface="Arial" pitchFamily="34" charset="0"/>
                <a:cs typeface="Arial" pitchFamily="34" charset="0"/>
              </a:rPr>
              <a:t>Denominazione, forma giuridica e sede: </a:t>
            </a:r>
          </a:p>
          <a:p>
            <a:pPr lvl="0" algn="just">
              <a:buFont typeface="Wingdings" pitchFamily="2" charset="2"/>
              <a:buChar char="ü"/>
              <a:defRPr/>
            </a:pPr>
            <a:r>
              <a:rPr lang="de-AT" sz="800" dirty="0">
                <a:solidFill>
                  <a:prstClr val="black"/>
                </a:solidFill>
                <a:latin typeface="Arial" pitchFamily="34" charset="0"/>
                <a:cs typeface="Arial" pitchFamily="34" charset="0"/>
              </a:rPr>
              <a:t>Disposizione che prevede che l‘acronimo ODV sarà aggiunto alla denominazione a seguito dell‘iscrizione come organizzazione di volontariato. </a:t>
            </a:r>
          </a:p>
          <a:p>
            <a:pPr lvl="0" algn="just">
              <a:buFont typeface="Wingdings" pitchFamily="2" charset="2"/>
              <a:buChar char="ü"/>
              <a:defRPr/>
            </a:pPr>
            <a:r>
              <a:rPr lang="de-AT" sz="800" dirty="0">
                <a:solidFill>
                  <a:prstClr val="black"/>
                </a:solidFill>
                <a:latin typeface="Arial" pitchFamily="34" charset="0"/>
                <a:cs typeface="Arial" pitchFamily="34" charset="0"/>
              </a:rPr>
              <a:t>Deve trattarsi di un‘associazione.</a:t>
            </a:r>
          </a:p>
          <a:p>
            <a:pPr lvl="0" algn="just">
              <a:buFont typeface="Wingdings" pitchFamily="2" charset="2"/>
              <a:buChar char="ü"/>
              <a:defRPr/>
            </a:pPr>
            <a:r>
              <a:rPr lang="de-AT" sz="800" dirty="0">
                <a:solidFill>
                  <a:prstClr val="black"/>
                </a:solidFill>
                <a:latin typeface="Arial" pitchFamily="34" charset="0"/>
                <a:cs typeface="Arial" pitchFamily="34" charset="0"/>
              </a:rPr>
              <a:t>Deve essere prevista la sede dell‘associazione (indicazione dell‘indirizzo; è possibile prevedere che il trasferimento della sede nello stesso Comune può avvenire con delibera del Consiglio direttivo senza che ciò comporti la modifica dello statuto).</a:t>
            </a:r>
          </a:p>
        </p:txBody>
      </p:sp>
      <p:sp>
        <p:nvSpPr>
          <p:cNvPr id="4" name="Rechteck: abgerundete Ecken 3">
            <a:extLst>
              <a:ext uri="{FF2B5EF4-FFF2-40B4-BE49-F238E27FC236}">
                <a16:creationId xmlns:a16="http://schemas.microsoft.com/office/drawing/2014/main" id="{7FB61DD4-AB2E-4310-B63D-591687E40765}"/>
              </a:ext>
            </a:extLst>
          </p:cNvPr>
          <p:cNvSpPr/>
          <p:nvPr/>
        </p:nvSpPr>
        <p:spPr>
          <a:xfrm>
            <a:off x="2354465" y="116632"/>
            <a:ext cx="2361551" cy="1800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defRPr/>
            </a:pPr>
            <a:r>
              <a:rPr lang="de-AT" sz="800" b="1" dirty="0">
                <a:solidFill>
                  <a:prstClr val="black"/>
                </a:solidFill>
                <a:latin typeface="Arial" pitchFamily="34" charset="0"/>
                <a:cs typeface="Arial" pitchFamily="34" charset="0"/>
              </a:rPr>
              <a:t>Finalità e assenza dello scopo di lucro: </a:t>
            </a:r>
          </a:p>
          <a:p>
            <a:pPr lvl="0" algn="just">
              <a:defRPr/>
            </a:pPr>
            <a:r>
              <a:rPr lang="de-AT" sz="800" dirty="0">
                <a:solidFill>
                  <a:prstClr val="black"/>
                </a:solidFill>
                <a:latin typeface="Arial" pitchFamily="34" charset="0"/>
                <a:cs typeface="Arial" pitchFamily="34" charset="0"/>
              </a:rPr>
              <a:t>L‘associazione deve perseguire finalità civiche, solidaristiche e di utilità sociale e deve essere escluso lo scopo di lucro. Deve essere previsto il divieto di distribuzione del patrimonio e di utili e avanzi di gestione fra i soci; il patrimonio deve essere utilizzato </a:t>
            </a:r>
            <a:r>
              <a:rPr lang="it-IT" sz="800" dirty="0">
                <a:solidFill>
                  <a:prstClr val="black"/>
                </a:solidFill>
                <a:latin typeface="Arial" pitchFamily="34" charset="0"/>
                <a:cs typeface="Arial" pitchFamily="34" charset="0"/>
              </a:rPr>
              <a:t>per lo svolgimento dell'attività statutaria ai fini dell'esclusivo perseguimento di finalità civiche, solidaristiche e di utilità sociale</a:t>
            </a:r>
            <a:r>
              <a:rPr lang="de-AT" sz="800" dirty="0">
                <a:solidFill>
                  <a:prstClr val="black"/>
                </a:solidFill>
                <a:latin typeface="Arial" pitchFamily="34" charset="0"/>
                <a:cs typeface="Arial" pitchFamily="34" charset="0"/>
              </a:rPr>
              <a:t>. In  caso di scioglimento il patrimonio dovrà essere devoluto nel rispetto della normativa vigente ad altri enti del terzo settore.</a:t>
            </a:r>
          </a:p>
        </p:txBody>
      </p:sp>
      <p:sp>
        <p:nvSpPr>
          <p:cNvPr id="5" name="Rechteck: abgerundete Ecken 4">
            <a:extLst>
              <a:ext uri="{FF2B5EF4-FFF2-40B4-BE49-F238E27FC236}">
                <a16:creationId xmlns:a16="http://schemas.microsoft.com/office/drawing/2014/main" id="{F263EFF2-AE0B-442F-B147-1B791AB99F56}"/>
              </a:ext>
            </a:extLst>
          </p:cNvPr>
          <p:cNvSpPr/>
          <p:nvPr/>
        </p:nvSpPr>
        <p:spPr>
          <a:xfrm>
            <a:off x="4788024" y="116632"/>
            <a:ext cx="3096344" cy="1800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defRPr/>
            </a:pPr>
            <a:r>
              <a:rPr lang="de-AT" sz="800" b="1" dirty="0">
                <a:solidFill>
                  <a:prstClr val="black"/>
                </a:solidFill>
                <a:latin typeface="Arial" pitchFamily="34" charset="0"/>
                <a:cs typeface="Arial" pitchFamily="34" charset="0"/>
              </a:rPr>
              <a:t>Attività: </a:t>
            </a:r>
          </a:p>
          <a:p>
            <a:pPr indent="-171450" algn="just">
              <a:buFont typeface="Wingdings" pitchFamily="2" charset="2"/>
              <a:buChar char="ü"/>
              <a:defRPr/>
            </a:pPr>
            <a:r>
              <a:rPr lang="de-AT" sz="800" dirty="0">
                <a:solidFill>
                  <a:prstClr val="black"/>
                </a:solidFill>
                <a:latin typeface="Arial" pitchFamily="34" charset="0"/>
                <a:cs typeface="Arial" pitchFamily="34" charset="0"/>
              </a:rPr>
              <a:t>Deve essere previsto lo svolgimento in via prevalente o esclusiva di una o più attività di interesse generale previste dall‘art. 5 del d.lgs. 117/2017. Nella descrizione delle </a:t>
            </a:r>
            <a:r>
              <a:rPr lang="it-IT" sz="800" dirty="0">
                <a:solidFill>
                  <a:prstClr val="black"/>
                </a:solidFill>
                <a:latin typeface="Arial" pitchFamily="34" charset="0"/>
                <a:cs typeface="Arial" pitchFamily="34" charset="0"/>
              </a:rPr>
              <a:t>attività è importante, per quanto possibile, attenersi strettamente alla formulazione del Codice del Terzo settore. Qualora siano previste attività particolari più specifiche, tali attività devono essere precedute dalle attività di interesse </a:t>
            </a:r>
            <a:r>
              <a:rPr lang="de-AT" sz="800" dirty="0">
                <a:solidFill>
                  <a:prstClr val="black"/>
                </a:solidFill>
                <a:latin typeface="Arial" pitchFamily="34" charset="0"/>
                <a:cs typeface="Arial" pitchFamily="34" charset="0"/>
              </a:rPr>
              <a:t>generale previste dal Codice.  </a:t>
            </a:r>
          </a:p>
          <a:p>
            <a:pPr indent="-171450" algn="just">
              <a:buFont typeface="Wingdings" pitchFamily="2" charset="2"/>
              <a:buChar char="ü"/>
              <a:defRPr/>
            </a:pPr>
            <a:r>
              <a:rPr lang="it-IT" sz="800" dirty="0">
                <a:solidFill>
                  <a:prstClr val="black"/>
                </a:solidFill>
                <a:latin typeface="Arial" pitchFamily="34" charset="0"/>
                <a:cs typeface="Arial" pitchFamily="34" charset="0"/>
              </a:rPr>
              <a:t>Lo svolgimento di “attività diverse” ai sensi dell'articolo 6 del d.lgs 117/2017 è consentito qualora lo statuto preveda espressamente che tali attività possono essere svolte e che sono secondarie e strumentali rispetto all'attività principale </a:t>
            </a:r>
            <a:r>
              <a:rPr lang="de-AT" sz="800" dirty="0">
                <a:solidFill>
                  <a:prstClr val="black"/>
                </a:solidFill>
                <a:latin typeface="Arial" pitchFamily="34" charset="0"/>
                <a:cs typeface="Arial" pitchFamily="34" charset="0"/>
              </a:rPr>
              <a:t>svolta nell'interesse generale.</a:t>
            </a:r>
          </a:p>
        </p:txBody>
      </p:sp>
      <p:sp>
        <p:nvSpPr>
          <p:cNvPr id="6" name="Rechteck: abgerundete Ecken 5">
            <a:extLst>
              <a:ext uri="{FF2B5EF4-FFF2-40B4-BE49-F238E27FC236}">
                <a16:creationId xmlns:a16="http://schemas.microsoft.com/office/drawing/2014/main" id="{AA203DC3-BA6C-47B8-9B72-0D04B2EDF73D}"/>
              </a:ext>
            </a:extLst>
          </p:cNvPr>
          <p:cNvSpPr/>
          <p:nvPr/>
        </p:nvSpPr>
        <p:spPr>
          <a:xfrm>
            <a:off x="7956376" y="404664"/>
            <a:ext cx="1080120" cy="151216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defRPr/>
            </a:pPr>
            <a:r>
              <a:rPr lang="de-AT" sz="800" b="1" dirty="0">
                <a:solidFill>
                  <a:prstClr val="black"/>
                </a:solidFill>
                <a:latin typeface="Arial" pitchFamily="34" charset="0"/>
                <a:cs typeface="Arial" pitchFamily="34" charset="0"/>
              </a:rPr>
              <a:t>Patrimonio: </a:t>
            </a:r>
          </a:p>
          <a:p>
            <a:pPr lvl="0" algn="just">
              <a:defRPr/>
            </a:pPr>
            <a:r>
              <a:rPr lang="de-AT" sz="800" dirty="0">
                <a:solidFill>
                  <a:prstClr val="black"/>
                </a:solidFill>
                <a:latin typeface="Arial" pitchFamily="34" charset="0"/>
                <a:cs typeface="Arial" pitchFamily="34" charset="0"/>
              </a:rPr>
              <a:t>Indicazione del patrimonio (necessario se l‘associazione intende ottenere il riconoscimento della personalità giuridica)</a:t>
            </a:r>
          </a:p>
        </p:txBody>
      </p:sp>
      <p:sp>
        <p:nvSpPr>
          <p:cNvPr id="7" name="Rechteck: abgerundete Ecken 6">
            <a:extLst>
              <a:ext uri="{FF2B5EF4-FFF2-40B4-BE49-F238E27FC236}">
                <a16:creationId xmlns:a16="http://schemas.microsoft.com/office/drawing/2014/main" id="{493FC338-B3BF-4127-BCCE-25CC94B4D7C9}"/>
              </a:ext>
            </a:extLst>
          </p:cNvPr>
          <p:cNvSpPr/>
          <p:nvPr/>
        </p:nvSpPr>
        <p:spPr>
          <a:xfrm>
            <a:off x="107504" y="1988840"/>
            <a:ext cx="2448272" cy="10081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AT" sz="800" b="1" dirty="0">
                <a:solidFill>
                  <a:prstClr val="black"/>
                </a:solidFill>
                <a:latin typeface="Arial" pitchFamily="34" charset="0"/>
                <a:cs typeface="Arial" pitchFamily="34" charset="0"/>
              </a:rPr>
              <a:t>Diritti e doveri dei soci:</a:t>
            </a:r>
            <a:r>
              <a:rPr lang="de-AT" sz="800" dirty="0">
                <a:solidFill>
                  <a:prstClr val="black"/>
                </a:solidFill>
                <a:latin typeface="Arial" pitchFamily="34" charset="0"/>
                <a:cs typeface="Arial" pitchFamily="34" charset="0"/>
              </a:rPr>
              <a:t> I diritti e gli obblighi dei soci devono essere previsti. Devono essere previsti il diritto di voto dei soci ed il diritto dei soci di </a:t>
            </a:r>
            <a:r>
              <a:rPr lang="it-IT" sz="800" dirty="0">
                <a:solidFill>
                  <a:prstClr val="black"/>
                </a:solidFill>
                <a:latin typeface="Arial" pitchFamily="34" charset="0"/>
                <a:cs typeface="Arial" pitchFamily="34" charset="0"/>
              </a:rPr>
              <a:t>consultare i libri dell'associazione (previsti ex art. 15 del d.lgs. 117/2017); le modalità di esercizio di tale diritto devono </a:t>
            </a:r>
            <a:r>
              <a:rPr lang="de-AT" sz="800" dirty="0">
                <a:solidFill>
                  <a:prstClr val="black"/>
                </a:solidFill>
                <a:latin typeface="Arial" pitchFamily="34" charset="0"/>
                <a:cs typeface="Arial" pitchFamily="34" charset="0"/>
              </a:rPr>
              <a:t>essere indicate nello statuto.</a:t>
            </a:r>
            <a:endParaRPr lang="it-IT" sz="800" dirty="0">
              <a:solidFill>
                <a:prstClr val="black"/>
              </a:solidFill>
              <a:latin typeface="Arial" pitchFamily="34" charset="0"/>
              <a:cs typeface="Arial" pitchFamily="34" charset="0"/>
            </a:endParaRPr>
          </a:p>
        </p:txBody>
      </p:sp>
      <p:sp>
        <p:nvSpPr>
          <p:cNvPr id="8" name="Rechteck: abgerundete Ecken 7">
            <a:extLst>
              <a:ext uri="{FF2B5EF4-FFF2-40B4-BE49-F238E27FC236}">
                <a16:creationId xmlns:a16="http://schemas.microsoft.com/office/drawing/2014/main" id="{77A92EEF-8C7A-4D64-ABDB-429976CBC0C4}"/>
              </a:ext>
            </a:extLst>
          </p:cNvPr>
          <p:cNvSpPr/>
          <p:nvPr/>
        </p:nvSpPr>
        <p:spPr>
          <a:xfrm>
            <a:off x="6300192" y="1988840"/>
            <a:ext cx="2736304" cy="86409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defRPr/>
            </a:pPr>
            <a:r>
              <a:rPr lang="de-AT" sz="800" b="1" dirty="0">
                <a:solidFill>
                  <a:prstClr val="black"/>
                </a:solidFill>
                <a:latin typeface="Arial" pitchFamily="34" charset="0"/>
                <a:cs typeface="Arial" pitchFamily="34" charset="0"/>
              </a:rPr>
              <a:t>Volontariato: </a:t>
            </a:r>
          </a:p>
          <a:p>
            <a:pPr lvl="0" algn="just">
              <a:buFont typeface="Wingdings" pitchFamily="2" charset="2"/>
              <a:buChar char="ü"/>
              <a:defRPr/>
            </a:pPr>
            <a:r>
              <a:rPr lang="de-AT" sz="800" dirty="0">
                <a:solidFill>
                  <a:prstClr val="black"/>
                </a:solidFill>
                <a:latin typeface="Arial" pitchFamily="34" charset="0"/>
                <a:cs typeface="Arial" pitchFamily="34" charset="0"/>
              </a:rPr>
              <a:t>L‘attività deve essere svolta prevalentemente da parte dei soci dell‘associazione, che prestano la loro attività in modo gratuito. </a:t>
            </a:r>
          </a:p>
          <a:p>
            <a:pPr lvl="0" algn="just">
              <a:buFont typeface="Wingdings" pitchFamily="2" charset="2"/>
              <a:buChar char="ü"/>
              <a:defRPr/>
            </a:pPr>
            <a:r>
              <a:rPr lang="de-AT" sz="800" dirty="0">
                <a:solidFill>
                  <a:prstClr val="black"/>
                </a:solidFill>
                <a:latin typeface="Arial" pitchFamily="34" charset="0"/>
                <a:cs typeface="Arial" pitchFamily="34" charset="0"/>
              </a:rPr>
              <a:t>Le prestazioni dei soci devono essere gratuite.</a:t>
            </a:r>
          </a:p>
          <a:p>
            <a:pPr lvl="0" algn="just">
              <a:buFont typeface="Wingdings" pitchFamily="2" charset="2"/>
              <a:buChar char="ü"/>
              <a:defRPr/>
            </a:pPr>
            <a:r>
              <a:rPr lang="de-AT" sz="800" dirty="0">
                <a:solidFill>
                  <a:prstClr val="black"/>
                </a:solidFill>
                <a:latin typeface="Arial" pitchFamily="34" charset="0"/>
                <a:cs typeface="Arial" pitchFamily="34" charset="0"/>
              </a:rPr>
              <a:t>Le cariche associative devono essere esercitate gratuitamente.</a:t>
            </a:r>
          </a:p>
        </p:txBody>
      </p:sp>
      <p:sp>
        <p:nvSpPr>
          <p:cNvPr id="9" name="Rechteck: abgerundete Ecken 8">
            <a:extLst>
              <a:ext uri="{FF2B5EF4-FFF2-40B4-BE49-F238E27FC236}">
                <a16:creationId xmlns:a16="http://schemas.microsoft.com/office/drawing/2014/main" id="{0559D327-3B7F-4899-A904-474F63874472}"/>
              </a:ext>
            </a:extLst>
          </p:cNvPr>
          <p:cNvSpPr/>
          <p:nvPr/>
        </p:nvSpPr>
        <p:spPr>
          <a:xfrm>
            <a:off x="107502" y="3068959"/>
            <a:ext cx="2448274" cy="10081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defRPr/>
            </a:pPr>
            <a:r>
              <a:rPr lang="de-AT" sz="800" b="1" dirty="0">
                <a:solidFill>
                  <a:prstClr val="black"/>
                </a:solidFill>
                <a:latin typeface="Arial" pitchFamily="34" charset="0"/>
                <a:cs typeface="Arial" pitchFamily="34" charset="0"/>
              </a:rPr>
              <a:t>Ammissione di nuovi soci: </a:t>
            </a:r>
          </a:p>
          <a:p>
            <a:pPr lvl="0" algn="just">
              <a:defRPr/>
            </a:pPr>
            <a:r>
              <a:rPr lang="de-AT" sz="800" dirty="0">
                <a:solidFill>
                  <a:prstClr val="black"/>
                </a:solidFill>
                <a:latin typeface="Arial" pitchFamily="34" charset="0"/>
                <a:cs typeface="Arial" pitchFamily="34" charset="0"/>
              </a:rPr>
              <a:t>Previsione dei criteri di ammissione di nuovi soci (l‘ammissione deve avvenire sulla base di una istanza dell‘interessato, previsione dell‘iscrizione nel libro dei soci, organo competente per l‘ammissione dei soci). L‘eventuale diniego deve essere motivato.</a:t>
            </a:r>
          </a:p>
        </p:txBody>
      </p:sp>
      <p:sp>
        <p:nvSpPr>
          <p:cNvPr id="10" name="Rechteck: abgerundete Ecken 9">
            <a:extLst>
              <a:ext uri="{FF2B5EF4-FFF2-40B4-BE49-F238E27FC236}">
                <a16:creationId xmlns:a16="http://schemas.microsoft.com/office/drawing/2014/main" id="{E0B47E05-EA96-4D1D-AA6C-F8077FCF64BC}"/>
              </a:ext>
            </a:extLst>
          </p:cNvPr>
          <p:cNvSpPr/>
          <p:nvPr/>
        </p:nvSpPr>
        <p:spPr>
          <a:xfrm>
            <a:off x="107503" y="4149079"/>
            <a:ext cx="2448273" cy="43204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de-AT" sz="800" b="1" dirty="0">
                <a:solidFill>
                  <a:prstClr val="black"/>
                </a:solidFill>
                <a:latin typeface="Arial" pitchFamily="34" charset="0"/>
                <a:cs typeface="Arial" pitchFamily="34" charset="0"/>
              </a:rPr>
              <a:t>Esclusione di soci: </a:t>
            </a:r>
          </a:p>
          <a:p>
            <a:pPr lvl="0">
              <a:defRPr/>
            </a:pPr>
            <a:r>
              <a:rPr lang="de-AT" sz="800" dirty="0">
                <a:solidFill>
                  <a:prstClr val="black"/>
                </a:solidFill>
                <a:latin typeface="Arial" pitchFamily="34" charset="0"/>
                <a:cs typeface="Arial" pitchFamily="34" charset="0"/>
              </a:rPr>
              <a:t>Criteri per l‘esclusione di associati e organo competente.</a:t>
            </a:r>
          </a:p>
        </p:txBody>
      </p:sp>
      <p:sp>
        <p:nvSpPr>
          <p:cNvPr id="11" name="Rechteck: abgerundete Ecken 10">
            <a:extLst>
              <a:ext uri="{FF2B5EF4-FFF2-40B4-BE49-F238E27FC236}">
                <a16:creationId xmlns:a16="http://schemas.microsoft.com/office/drawing/2014/main" id="{4B8C25EF-A313-445C-B792-2540073B4A9A}"/>
              </a:ext>
            </a:extLst>
          </p:cNvPr>
          <p:cNvSpPr/>
          <p:nvPr/>
        </p:nvSpPr>
        <p:spPr>
          <a:xfrm>
            <a:off x="107502" y="4653136"/>
            <a:ext cx="1872210" cy="11521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defRPr/>
            </a:pPr>
            <a:r>
              <a:rPr lang="de-AT" sz="800" b="1" dirty="0">
                <a:solidFill>
                  <a:prstClr val="black"/>
                </a:solidFill>
                <a:latin typeface="Arial" pitchFamily="34" charset="0"/>
                <a:cs typeface="Arial" pitchFamily="34" charset="0"/>
              </a:rPr>
              <a:t>Organi dell‘associazione: </a:t>
            </a:r>
          </a:p>
          <a:p>
            <a:pPr lvl="0" algn="just">
              <a:defRPr/>
            </a:pPr>
            <a:r>
              <a:rPr lang="de-AT" sz="800" dirty="0">
                <a:solidFill>
                  <a:prstClr val="black"/>
                </a:solidFill>
                <a:latin typeface="Arial" pitchFamily="34" charset="0"/>
                <a:cs typeface="Arial" pitchFamily="34" charset="0"/>
              </a:rPr>
              <a:t>Indicazione degli organi associativi (Assemblea, Consiglio direttivo, Presidente; Organo di controllo, se necessario; è possibile prevedere ulteriori organi) e della durata della carica degli organi associativi eletti dall‘assemblea. </a:t>
            </a:r>
          </a:p>
        </p:txBody>
      </p:sp>
      <p:sp>
        <p:nvSpPr>
          <p:cNvPr id="12" name="Rechteck: abgerundete Ecken 11">
            <a:extLst>
              <a:ext uri="{FF2B5EF4-FFF2-40B4-BE49-F238E27FC236}">
                <a16:creationId xmlns:a16="http://schemas.microsoft.com/office/drawing/2014/main" id="{ACEA8EE0-0E35-4E30-B2B1-73405DFAE659}"/>
              </a:ext>
            </a:extLst>
          </p:cNvPr>
          <p:cNvSpPr/>
          <p:nvPr/>
        </p:nvSpPr>
        <p:spPr>
          <a:xfrm>
            <a:off x="2051720" y="4725144"/>
            <a:ext cx="4896544" cy="1800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de-AT" sz="800" b="1" dirty="0">
                <a:solidFill>
                  <a:prstClr val="black"/>
                </a:solidFill>
                <a:latin typeface="Arial" pitchFamily="34" charset="0"/>
                <a:cs typeface="Arial" pitchFamily="34" charset="0"/>
              </a:rPr>
              <a:t>Competenze dell'assemblea dei soci: </a:t>
            </a:r>
          </a:p>
          <a:p>
            <a:pPr algn="just"/>
            <a:r>
              <a:rPr lang="it-IT" sz="800" dirty="0">
                <a:solidFill>
                  <a:prstClr val="black"/>
                </a:solidFill>
                <a:latin typeface="Arial" pitchFamily="34" charset="0"/>
                <a:cs typeface="Arial" pitchFamily="34" charset="0"/>
              </a:rPr>
              <a:t>Devono essere previste/rispettate le competenze inderogabili dell'assemblea di cui all’ 25 del Codice del terzo settore: a. nomina e revoca i componenti degli organi </a:t>
            </a:r>
            <a:r>
              <a:rPr lang="de-AT" sz="800" dirty="0">
                <a:solidFill>
                  <a:prstClr val="black"/>
                </a:solidFill>
                <a:latin typeface="Arial" pitchFamily="34" charset="0"/>
                <a:cs typeface="Arial" pitchFamily="34" charset="0"/>
              </a:rPr>
              <a:t>sociali; [</a:t>
            </a:r>
            <a:r>
              <a:rPr lang="it-IT" sz="800" dirty="0">
                <a:solidFill>
                  <a:prstClr val="black"/>
                </a:solidFill>
                <a:latin typeface="Arial" pitchFamily="34" charset="0"/>
                <a:cs typeface="Arial" pitchFamily="34" charset="0"/>
              </a:rPr>
              <a:t>b. nomina e revoca, qualora previsto, del soggetto incaricato della revisione legale dei </a:t>
            </a:r>
            <a:r>
              <a:rPr lang="de-AT" sz="800" dirty="0">
                <a:solidFill>
                  <a:prstClr val="black"/>
                </a:solidFill>
                <a:latin typeface="Arial" pitchFamily="34" charset="0"/>
                <a:cs typeface="Arial" pitchFamily="34" charset="0"/>
              </a:rPr>
              <a:t>conti; </a:t>
            </a:r>
            <a:r>
              <a:rPr lang="de-AT" sz="800" dirty="0" err="1">
                <a:solidFill>
                  <a:prstClr val="black"/>
                </a:solidFill>
                <a:latin typeface="Arial" pitchFamily="34" charset="0"/>
                <a:cs typeface="Arial" pitchFamily="34" charset="0"/>
              </a:rPr>
              <a:t>vedi</a:t>
            </a:r>
            <a:r>
              <a:rPr lang="de-AT" sz="800" dirty="0">
                <a:solidFill>
                  <a:prstClr val="black"/>
                </a:solidFill>
                <a:latin typeface="Arial" pitchFamily="34" charset="0"/>
                <a:cs typeface="Arial" pitchFamily="34" charset="0"/>
              </a:rPr>
              <a:t> pagina 1] c. approvazione del bilancio; </a:t>
            </a:r>
            <a:r>
              <a:rPr lang="it-IT" sz="800" dirty="0">
                <a:solidFill>
                  <a:prstClr val="black"/>
                </a:solidFill>
                <a:latin typeface="Arial" pitchFamily="34" charset="0"/>
                <a:cs typeface="Arial" pitchFamily="34" charset="0"/>
              </a:rPr>
              <a:t>d. deliberare sulla responsabilità dei componenti degli organi sociali e promuove azione di </a:t>
            </a:r>
            <a:r>
              <a:rPr lang="de-AT" sz="800" dirty="0">
                <a:solidFill>
                  <a:prstClr val="black"/>
                </a:solidFill>
                <a:latin typeface="Arial" pitchFamily="34" charset="0"/>
                <a:cs typeface="Arial" pitchFamily="34" charset="0"/>
              </a:rPr>
              <a:t>responsabilità nei loro confronti; </a:t>
            </a:r>
            <a:r>
              <a:rPr lang="it-IT" sz="800" dirty="0">
                <a:solidFill>
                  <a:prstClr val="black"/>
                </a:solidFill>
                <a:latin typeface="Arial" pitchFamily="34" charset="0"/>
                <a:cs typeface="Arial" pitchFamily="34" charset="0"/>
              </a:rPr>
              <a:t>e. deliberare sull'esclusione degli associati, se l'atto costitutivo o lo statuto non attribuiscono la relativa competenza ad altro organo eletto dalla </a:t>
            </a:r>
            <a:r>
              <a:rPr lang="de-AT" sz="800" dirty="0">
                <a:solidFill>
                  <a:prstClr val="black"/>
                </a:solidFill>
                <a:latin typeface="Arial" pitchFamily="34" charset="0"/>
                <a:cs typeface="Arial" pitchFamily="34" charset="0"/>
              </a:rPr>
              <a:t>medesima; </a:t>
            </a:r>
            <a:r>
              <a:rPr lang="it-IT" sz="800" dirty="0">
                <a:solidFill>
                  <a:prstClr val="black"/>
                </a:solidFill>
                <a:latin typeface="Arial" pitchFamily="34" charset="0"/>
                <a:cs typeface="Arial" pitchFamily="34" charset="0"/>
              </a:rPr>
              <a:t>f. delibera sulle modificazioni dell'atto </a:t>
            </a:r>
            <a:r>
              <a:rPr lang="de-AT" sz="800" dirty="0">
                <a:solidFill>
                  <a:prstClr val="black"/>
                </a:solidFill>
                <a:latin typeface="Arial" pitchFamily="34" charset="0"/>
                <a:cs typeface="Arial" pitchFamily="34" charset="0"/>
              </a:rPr>
              <a:t>costitutivo o dello statuto; </a:t>
            </a:r>
            <a:r>
              <a:rPr lang="it-IT" sz="800" dirty="0">
                <a:solidFill>
                  <a:prstClr val="black"/>
                </a:solidFill>
                <a:latin typeface="Arial" pitchFamily="34" charset="0"/>
                <a:cs typeface="Arial" pitchFamily="34" charset="0"/>
              </a:rPr>
              <a:t>g. approvare l'eventuale regolamento dei lavori </a:t>
            </a:r>
            <a:r>
              <a:rPr lang="de-AT" sz="800" dirty="0">
                <a:solidFill>
                  <a:prstClr val="black"/>
                </a:solidFill>
                <a:latin typeface="Arial" pitchFamily="34" charset="0"/>
                <a:cs typeface="Arial" pitchFamily="34" charset="0"/>
              </a:rPr>
              <a:t>assembleari; </a:t>
            </a:r>
            <a:r>
              <a:rPr lang="it-IT" sz="800" dirty="0">
                <a:solidFill>
                  <a:prstClr val="black"/>
                </a:solidFill>
                <a:latin typeface="Arial" pitchFamily="34" charset="0"/>
                <a:cs typeface="Arial" pitchFamily="34" charset="0"/>
              </a:rPr>
              <a:t>h. deliberare sullo scioglimento, sulla trasformazione, sulla fusione o la scissione dell'associazione. Per quanto riguarda lo scioglimento, lo Statuto prevede che il trasferimento dei beni dell'associazione ad altro ente del terzo settore scelto dall'Assemblea [o altro organo dell'associazione previsto dallo </a:t>
            </a:r>
            <a:r>
              <a:rPr lang="de-AT" sz="800" dirty="0">
                <a:solidFill>
                  <a:prstClr val="black"/>
                </a:solidFill>
                <a:latin typeface="Arial" pitchFamily="34" charset="0"/>
                <a:cs typeface="Arial" pitchFamily="34" charset="0"/>
              </a:rPr>
              <a:t>Statuto: possibile se non si tratta di associazione riconosciuta]</a:t>
            </a:r>
            <a:r>
              <a:rPr lang="it-IT" sz="800" dirty="0">
                <a:solidFill>
                  <a:prstClr val="black"/>
                </a:solidFill>
                <a:latin typeface="Arial" pitchFamily="34" charset="0"/>
                <a:cs typeface="Arial" pitchFamily="34" charset="0"/>
              </a:rPr>
              <a:t>; i. deliberare sugli altri oggetti attribuiti dalla legge, dall'atto costitutivo o dallo statuto alla sua </a:t>
            </a:r>
            <a:r>
              <a:rPr lang="de-AT" sz="800" dirty="0">
                <a:solidFill>
                  <a:prstClr val="black"/>
                </a:solidFill>
                <a:latin typeface="Arial" pitchFamily="34" charset="0"/>
                <a:cs typeface="Arial" pitchFamily="34" charset="0"/>
              </a:rPr>
              <a:t>competenza.</a:t>
            </a:r>
          </a:p>
        </p:txBody>
      </p:sp>
      <p:sp>
        <p:nvSpPr>
          <p:cNvPr id="13" name="Rechteck: abgerundete Ecken 12">
            <a:extLst>
              <a:ext uri="{FF2B5EF4-FFF2-40B4-BE49-F238E27FC236}">
                <a16:creationId xmlns:a16="http://schemas.microsoft.com/office/drawing/2014/main" id="{E26C4EA6-939C-4E6F-904C-2CD6752008D1}"/>
              </a:ext>
            </a:extLst>
          </p:cNvPr>
          <p:cNvSpPr/>
          <p:nvPr/>
        </p:nvSpPr>
        <p:spPr>
          <a:xfrm>
            <a:off x="6300192" y="2924944"/>
            <a:ext cx="2736304" cy="7200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de-AT" sz="800" b="1" dirty="0">
                <a:solidFill>
                  <a:prstClr val="black"/>
                </a:solidFill>
                <a:latin typeface="Arial" pitchFamily="34" charset="0"/>
                <a:cs typeface="Arial" pitchFamily="34" charset="0"/>
              </a:rPr>
              <a:t>Consiglio direttivo e Presidente:</a:t>
            </a:r>
          </a:p>
          <a:p>
            <a:pPr lvl="0" algn="just">
              <a:buFont typeface="Wingdings" pitchFamily="2" charset="2"/>
              <a:buChar char="ü"/>
              <a:defRPr/>
            </a:pPr>
            <a:r>
              <a:rPr lang="de-AT" sz="800" dirty="0">
                <a:solidFill>
                  <a:prstClr val="black"/>
                </a:solidFill>
                <a:latin typeface="Arial" pitchFamily="34" charset="0"/>
                <a:cs typeface="Arial" pitchFamily="34" charset="0"/>
              </a:rPr>
              <a:t>Numero dei membri del Consiglio direttivo (organo di amministrazione) e competenze.</a:t>
            </a:r>
          </a:p>
          <a:p>
            <a:pPr lvl="0" algn="just">
              <a:buFont typeface="Wingdings" pitchFamily="2" charset="2"/>
              <a:buChar char="ü"/>
              <a:defRPr/>
            </a:pPr>
            <a:r>
              <a:rPr lang="de-AT" sz="800" dirty="0">
                <a:solidFill>
                  <a:prstClr val="black"/>
                </a:solidFill>
                <a:latin typeface="Arial" pitchFamily="34" charset="0"/>
                <a:cs typeface="Arial" pitchFamily="34" charset="0"/>
              </a:rPr>
              <a:t>Previsione della rappresentanza legale e delle altre competenze del Presidente.</a:t>
            </a:r>
          </a:p>
        </p:txBody>
      </p:sp>
      <p:sp>
        <p:nvSpPr>
          <p:cNvPr id="14" name="Rechteck: abgerundete Ecken 13">
            <a:extLst>
              <a:ext uri="{FF2B5EF4-FFF2-40B4-BE49-F238E27FC236}">
                <a16:creationId xmlns:a16="http://schemas.microsoft.com/office/drawing/2014/main" id="{72D1C83F-1ADD-4279-B812-1FE70EA6AEA2}"/>
              </a:ext>
            </a:extLst>
          </p:cNvPr>
          <p:cNvSpPr/>
          <p:nvPr/>
        </p:nvSpPr>
        <p:spPr>
          <a:xfrm>
            <a:off x="6300192" y="3717032"/>
            <a:ext cx="2736304" cy="4320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de-AT" sz="800" b="1" dirty="0">
                <a:solidFill>
                  <a:prstClr val="black"/>
                </a:solidFill>
                <a:latin typeface="Arial" pitchFamily="34" charset="0"/>
                <a:cs typeface="Arial" pitchFamily="34" charset="0"/>
              </a:rPr>
              <a:t>Organo di controllo: </a:t>
            </a:r>
          </a:p>
          <a:p>
            <a:pPr lvl="0" algn="just"/>
            <a:r>
              <a:rPr lang="de-AT" sz="800" dirty="0">
                <a:solidFill>
                  <a:prstClr val="black"/>
                </a:solidFill>
                <a:latin typeface="Arial" pitchFamily="34" charset="0"/>
                <a:cs typeface="Arial" pitchFamily="34" charset="0"/>
              </a:rPr>
              <a:t>Elezione da parte dell‘assemblea, se necessario; numero dei membri, durata dell‘incarico e attribuzioni)</a:t>
            </a:r>
          </a:p>
        </p:txBody>
      </p:sp>
      <p:sp>
        <p:nvSpPr>
          <p:cNvPr id="15" name="Rechteck: abgerundete Ecken 14">
            <a:extLst>
              <a:ext uri="{FF2B5EF4-FFF2-40B4-BE49-F238E27FC236}">
                <a16:creationId xmlns:a16="http://schemas.microsoft.com/office/drawing/2014/main" id="{E4F8D846-7C48-42AB-A844-E203B500A1F0}"/>
              </a:ext>
            </a:extLst>
          </p:cNvPr>
          <p:cNvSpPr/>
          <p:nvPr/>
        </p:nvSpPr>
        <p:spPr>
          <a:xfrm>
            <a:off x="6300192" y="4221088"/>
            <a:ext cx="2736304" cy="4320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AT" sz="800" b="1" dirty="0">
                <a:solidFill>
                  <a:prstClr val="black"/>
                </a:solidFill>
                <a:latin typeface="Arial" pitchFamily="34" charset="0"/>
                <a:cs typeface="Arial" pitchFamily="34" charset="0"/>
              </a:rPr>
              <a:t>Eventuali ulteriori organi: </a:t>
            </a:r>
            <a:r>
              <a:rPr lang="de-AT" sz="800" dirty="0">
                <a:solidFill>
                  <a:prstClr val="black"/>
                </a:solidFill>
                <a:latin typeface="Arial" pitchFamily="34" charset="0"/>
                <a:cs typeface="Arial" pitchFamily="34" charset="0"/>
              </a:rPr>
              <a:t>Competenze e numero dei membri degli ulteriori organi (p.es. Collegio dei probiviri), se previsti dallo statuto.</a:t>
            </a:r>
          </a:p>
        </p:txBody>
      </p:sp>
      <p:sp>
        <p:nvSpPr>
          <p:cNvPr id="16" name="Rechteck: abgerundete Ecken 15">
            <a:extLst>
              <a:ext uri="{FF2B5EF4-FFF2-40B4-BE49-F238E27FC236}">
                <a16:creationId xmlns:a16="http://schemas.microsoft.com/office/drawing/2014/main" id="{2C9D43F5-638E-4657-B150-B5A1104F1F18}"/>
              </a:ext>
            </a:extLst>
          </p:cNvPr>
          <p:cNvSpPr/>
          <p:nvPr/>
        </p:nvSpPr>
        <p:spPr>
          <a:xfrm>
            <a:off x="7020272" y="4725144"/>
            <a:ext cx="2016224" cy="11521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de-AT" sz="800" b="1" dirty="0">
                <a:solidFill>
                  <a:prstClr val="black"/>
                </a:solidFill>
                <a:latin typeface="Arial" pitchFamily="34" charset="0"/>
                <a:cs typeface="Arial" pitchFamily="34" charset="0"/>
              </a:rPr>
              <a:t>Disposizione finale:</a:t>
            </a:r>
          </a:p>
          <a:p>
            <a:pPr algn="just"/>
            <a:r>
              <a:rPr lang="it-IT" sz="800" dirty="0">
                <a:solidFill>
                  <a:prstClr val="black"/>
                </a:solidFill>
                <a:latin typeface="Arial" pitchFamily="34" charset="0"/>
                <a:cs typeface="Arial" pitchFamily="34" charset="0"/>
              </a:rPr>
              <a:t>Per tutto quanto non specificata-mente previsto dallo statuto si applicano le norme previste dagli artt. 14 ss. del Codice civile e dal Codice del terzo settore, e in particolare quelle che riguardano le organizzazioni di volontariato.</a:t>
            </a:r>
          </a:p>
        </p:txBody>
      </p:sp>
    </p:spTree>
    <p:extLst>
      <p:ext uri="{BB962C8B-B14F-4D97-AF65-F5344CB8AC3E}">
        <p14:creationId xmlns:p14="http://schemas.microsoft.com/office/powerpoint/2010/main" val="216196438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1722</Words>
  <Application>Microsoft Office PowerPoint</Application>
  <PresentationFormat>Bildschirmpräsentation (4:3)</PresentationFormat>
  <Paragraphs>61</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Wingdings</vt:lpstr>
      <vt:lpstr>Tema di Office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Sony</dc:creator>
  <cp:lastModifiedBy>Pichler, Christoph</cp:lastModifiedBy>
  <cp:revision>93</cp:revision>
  <cp:lastPrinted>2019-05-07T13:18:10Z</cp:lastPrinted>
  <dcterms:created xsi:type="dcterms:W3CDTF">2019-02-09T01:21:43Z</dcterms:created>
  <dcterms:modified xsi:type="dcterms:W3CDTF">2019-07-05T11:31:27Z</dcterms:modified>
</cp:coreProperties>
</file>