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2" r:id="rId2"/>
    <p:sldId id="276" r:id="rId3"/>
    <p:sldId id="293" r:id="rId4"/>
    <p:sldId id="277" r:id="rId5"/>
    <p:sldId id="294" r:id="rId6"/>
    <p:sldId id="284" r:id="rId7"/>
    <p:sldId id="295" r:id="rId8"/>
    <p:sldId id="279" r:id="rId9"/>
    <p:sldId id="296" r:id="rId10"/>
    <p:sldId id="280" r:id="rId11"/>
    <p:sldId id="297" r:id="rId12"/>
    <p:sldId id="281" r:id="rId13"/>
    <p:sldId id="298" r:id="rId14"/>
    <p:sldId id="282" r:id="rId15"/>
    <p:sldId id="299" r:id="rId16"/>
    <p:sldId id="300" r:id="rId17"/>
    <p:sldId id="283" r:id="rId18"/>
    <p:sldId id="285" r:id="rId19"/>
    <p:sldId id="301" r:id="rId20"/>
    <p:sldId id="286" r:id="rId21"/>
    <p:sldId id="302" r:id="rId22"/>
    <p:sldId id="287" r:id="rId23"/>
    <p:sldId id="303" r:id="rId24"/>
    <p:sldId id="288" r:id="rId25"/>
    <p:sldId id="304" r:id="rId26"/>
    <p:sldId id="289" r:id="rId27"/>
    <p:sldId id="305" r:id="rId28"/>
    <p:sldId id="290" r:id="rId29"/>
    <p:sldId id="306" r:id="rId30"/>
    <p:sldId id="291" r:id="rId31"/>
    <p:sldId id="307" r:id="rId32"/>
  </p:sldIdLst>
  <p:sldSz cx="12192000" cy="6858000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1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2F3D54C-4CA9-4B3D-AD1A-1036A38539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F6BC3A-8051-463A-913F-916485EF8A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70ED4-366A-4E59-B6DE-23617EE1DE1A}" type="datetimeFigureOut">
              <a:rPr lang="de-DE" smtClean="0"/>
              <a:t>12.07.2018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BD71FD-C762-4AE4-BA7C-36799F18B1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EC0BFF-F2E9-4D38-9471-332D182ED9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80BAE-D8C5-4673-B614-DAACB25DD475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215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F66C2-C7C6-4C37-BF26-E826137F6DB2}" type="datetimeFigureOut">
              <a:rPr lang="it-IT" smtClean="0"/>
              <a:t>12/07/2018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EA182-582B-41AC-B229-AD870EE7D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92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52683FF-2C8F-4C4C-8315-BD2BFCEEA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8" y="0"/>
            <a:ext cx="6733031" cy="65726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7199F72-53D8-485D-A00D-BD204D1854B4}"/>
              </a:ext>
            </a:extLst>
          </p:cNvPr>
          <p:cNvSpPr txBox="1"/>
          <p:nvPr userDrawn="1"/>
        </p:nvSpPr>
        <p:spPr>
          <a:xfrm>
            <a:off x="595326" y="1434492"/>
            <a:ext cx="4379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Christian Tommasini</a:t>
            </a:r>
          </a:p>
          <a:p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Lavori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pubblici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</a:t>
            </a: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Scuola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Catasto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Libro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fondiario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Edilizia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agevolata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41783C4-434A-4931-BD26-39EA02CEA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26" y="5903305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4482"/>
      </p:ext>
    </p:extLst>
  </p:cSld>
  <p:clrMapOvr>
    <a:masterClrMapping/>
  </p:clrMapOvr>
  <p:transition spd="slow" advTm="608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F774E4-7C76-4E28-A2C6-15F80C895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4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52234"/>
      </p:ext>
    </p:extLst>
  </p:cSld>
  <p:clrMapOvr>
    <a:masterClrMapping/>
  </p:clrMapOvr>
  <p:transition spd="slow" advTm="608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F39CC1-6546-41E5-AEC6-49049ABC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1236"/>
      </p:ext>
    </p:extLst>
  </p:cSld>
  <p:clrMapOvr>
    <a:masterClrMapping/>
  </p:clrMapOvr>
  <p:transition spd="slow" advTm="6081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93FB0F1-B3FC-4E07-A5FF-0F86C0380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5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54262"/>
      </p:ext>
    </p:extLst>
  </p:cSld>
  <p:clrMapOvr>
    <a:masterClrMapping/>
  </p:clrMapOvr>
  <p:transition spd="slow" advTm="6081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315365-32D2-4F12-B535-EF2E636A0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0149"/>
      </p:ext>
    </p:extLst>
  </p:cSld>
  <p:clrMapOvr>
    <a:masterClrMapping/>
  </p:clrMapOvr>
  <p:transition spd="slow" advTm="6081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76A3E3-AA49-4B4F-A4B5-88C609114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1543"/>
      </p:ext>
    </p:extLst>
  </p:cSld>
  <p:clrMapOvr>
    <a:masterClrMapping/>
  </p:clrMapOvr>
  <p:transition spd="slow" advTm="6081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B3458D-7B76-4228-9716-41CA3E987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97605"/>
      </p:ext>
    </p:extLst>
  </p:cSld>
  <p:clrMapOvr>
    <a:masterClrMapping/>
  </p:clrMapOvr>
  <p:transition spd="slow" advTm="6081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2F837F8-EFF3-4214-94E6-755820027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8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54205"/>
      </p:ext>
    </p:extLst>
  </p:cSld>
  <p:clrMapOvr>
    <a:masterClrMapping/>
  </p:clrMapOvr>
  <p:transition spd="slow" advTm="6081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DF95E6E-BEB9-47C0-BC84-7393D0B6C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4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83895"/>
      </p:ext>
    </p:extLst>
  </p:cSld>
  <p:clrMapOvr>
    <a:masterClrMapping/>
  </p:clrMapOvr>
  <p:transition spd="slow" advTm="6081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AAD7BA-9E4F-4849-8981-269B1FDB9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0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55765"/>
      </p:ext>
    </p:extLst>
  </p:cSld>
  <p:clrMapOvr>
    <a:masterClrMapping/>
  </p:clrMapOvr>
  <p:transition spd="slow" advTm="6081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404041"/>
      </p:ext>
    </p:extLst>
  </p:cSld>
  <p:clrMapOvr>
    <a:masterClrMapping/>
  </p:clrMapOvr>
  <p:transition spd="slow" advTm="608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E119CD8-C638-4887-B659-D31C3CC45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66" y="-1"/>
            <a:ext cx="3020834" cy="24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2542"/>
      </p:ext>
    </p:extLst>
  </p:cSld>
  <p:clrMapOvr>
    <a:masterClrMapping/>
  </p:clrMapOvr>
  <p:transition spd="slow" advTm="6081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935937"/>
      </p:ext>
    </p:extLst>
  </p:cSld>
  <p:clrMapOvr>
    <a:masterClrMapping/>
  </p:clrMapOvr>
  <p:transition spd="slow" advTm="608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5EBE28-D0EB-47C6-B4C4-B1BAC14A7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9184666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B100C5D-5B90-43F1-A568-8B4CAA9390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24" y="-1"/>
            <a:ext cx="3032276" cy="24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8193"/>
      </p:ext>
    </p:extLst>
  </p:cSld>
  <p:clrMapOvr>
    <a:masterClrMapping/>
  </p:clrMapOvr>
  <p:transition spd="slow" advTm="608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DF802A1-A54C-483E-8571-618ACB005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09870"/>
      </p:ext>
    </p:extLst>
  </p:cSld>
  <p:clrMapOvr>
    <a:masterClrMapping/>
  </p:clrMapOvr>
  <p:transition spd="slow" advTm="608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D077F4-A0E5-48AE-818E-B0AAEAD5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78182"/>
      </p:ext>
    </p:extLst>
  </p:cSld>
  <p:clrMapOvr>
    <a:masterClrMapping/>
  </p:clrMapOvr>
  <p:transition spd="slow" advTm="608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3E70AE-E427-4143-B100-089B37D51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8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6414"/>
      </p:ext>
    </p:extLst>
  </p:cSld>
  <p:clrMapOvr>
    <a:masterClrMapping/>
  </p:clrMapOvr>
  <p:transition spd="slow" advTm="608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A15352-6ED6-476E-9A8C-B36E722EA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8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6683"/>
      </p:ext>
    </p:extLst>
  </p:cSld>
  <p:clrMapOvr>
    <a:masterClrMapping/>
  </p:clrMapOvr>
  <p:transition spd="slow" advTm="608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B507F6-9648-4178-B424-563D8198A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9996"/>
      </p:ext>
    </p:extLst>
  </p:cSld>
  <p:clrMapOvr>
    <a:masterClrMapping/>
  </p:clrMapOvr>
  <p:transition spd="slow" advTm="608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67234B-93DD-4EA3-AB38-4F1BB9095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0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71720"/>
      </p:ext>
    </p:extLst>
  </p:cSld>
  <p:clrMapOvr>
    <a:masterClrMapping/>
  </p:clrMapOvr>
  <p:transition spd="slow" advTm="608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B1A1A1CC-3283-4619-908F-280C542E183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24" y="-1"/>
            <a:ext cx="3032276" cy="24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8" r:id="rId5"/>
    <p:sldLayoutId id="2147483659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transition spd="slow" advTm="6081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2194" y="4196240"/>
            <a:ext cx="52642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Öffentliche Bauten</a:t>
            </a:r>
            <a:endParaRPr lang="it-IT" sz="2400" dirty="0"/>
          </a:p>
          <a:p>
            <a:r>
              <a:rPr lang="de-DE" sz="2400" dirty="0"/>
              <a:t>Kultur</a:t>
            </a:r>
            <a:endParaRPr lang="it-IT" sz="2400" dirty="0"/>
          </a:p>
          <a:p>
            <a:r>
              <a:rPr lang="de-DE" sz="2400" dirty="0"/>
              <a:t>Schule</a:t>
            </a:r>
            <a:endParaRPr lang="it-IT" sz="2400" dirty="0"/>
          </a:p>
          <a:p>
            <a:r>
              <a:rPr lang="de-DE" sz="2400" dirty="0"/>
              <a:t>Kataster und Grundbuch</a:t>
            </a:r>
            <a:endParaRPr lang="it-IT" sz="2400" dirty="0"/>
          </a:p>
          <a:p>
            <a:r>
              <a:rPr lang="de-DE" sz="2400" dirty="0"/>
              <a:t>Geförderter Wohnbau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2838875"/>
      </p:ext>
    </p:extLst>
  </p:cSld>
  <p:clrMapOvr>
    <a:masterClrMapping/>
  </p:clrMapOvr>
  <p:transition spd="slow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003">
            <a:extLst>
              <a:ext uri="{FF2B5EF4-FFF2-40B4-BE49-F238E27FC236}">
                <a16:creationId xmlns:a16="http://schemas.microsoft.com/office/drawing/2014/main" id="{8203B86D-5657-48E4-99DE-FCF138E01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896"/>
            <a:ext cx="10362453" cy="47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92306FE-00A4-4B9C-B547-C240A97A504E}"/>
              </a:ext>
            </a:extLst>
          </p:cNvPr>
          <p:cNvSpPr/>
          <p:nvPr/>
        </p:nvSpPr>
        <p:spPr>
          <a:xfrm>
            <a:off x="598995" y="295910"/>
            <a:ext cx="49304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Cohousing</a:t>
            </a:r>
            <a:r>
              <a:rPr lang="de-DE" sz="3600" b="1" kern="1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de-DE" sz="3600" b="1" kern="12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coworking</a:t>
            </a:r>
            <a:r>
              <a:rPr lang="de-DE" sz="3600" b="1" kern="1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sfida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è 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realtà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99083"/>
      </p:ext>
    </p:extLst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003">
            <a:extLst>
              <a:ext uri="{FF2B5EF4-FFF2-40B4-BE49-F238E27FC236}">
                <a16:creationId xmlns:a16="http://schemas.microsoft.com/office/drawing/2014/main" id="{DC10FC4B-77BE-45CF-88B2-3818BBDA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896"/>
            <a:ext cx="10362453" cy="47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0F19C8D-054C-4E3B-8520-96C0448D049F}"/>
              </a:ext>
            </a:extLst>
          </p:cNvPr>
          <p:cNvSpPr/>
          <p:nvPr/>
        </p:nvSpPr>
        <p:spPr>
          <a:xfrm>
            <a:off x="157251" y="295910"/>
            <a:ext cx="9861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Cohousing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Coworking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3600" b="1" dirty="0"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 neue Herausforderung ist bereits Wirklichkeit</a:t>
            </a:r>
            <a:endParaRPr lang="it-IT" sz="3600" b="1" dirty="0"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6305"/>
      </p:ext>
    </p:extLst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02DD09-05D3-4E88-AD3F-3F6F2072E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>
            <a:off x="0" y="0"/>
            <a:ext cx="9185036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6C4D19B-4254-4259-9A93-7173B01E1183}"/>
              </a:ext>
            </a:extLst>
          </p:cNvPr>
          <p:cNvSpPr/>
          <p:nvPr/>
        </p:nvSpPr>
        <p:spPr>
          <a:xfrm>
            <a:off x="3844213" y="-102636"/>
            <a:ext cx="525484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Cohousin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kern="1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Rosenbach: </a:t>
            </a:r>
          </a:p>
          <a:p>
            <a:pPr>
              <a:spcAft>
                <a:spcPts val="0"/>
              </a:spcAft>
            </a:pPr>
            <a:r>
              <a:rPr lang="de-DE" sz="34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it-IT" sz="34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 impegno &amp; prendo casa </a:t>
            </a:r>
            <a:endParaRPr lang="de-DE" sz="3400" b="1" dirty="0"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13173"/>
      </p:ext>
    </p:extLst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EE1D41-3A07-4178-A16D-64F8255A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>
            <a:off x="0" y="0"/>
            <a:ext cx="9185036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598627B-7087-4B05-ADA9-20F63AB26843}"/>
              </a:ext>
            </a:extLst>
          </p:cNvPr>
          <p:cNvSpPr/>
          <p:nvPr/>
        </p:nvSpPr>
        <p:spPr>
          <a:xfrm>
            <a:off x="1953324" y="179587"/>
            <a:ext cx="52548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Cohousin</a:t>
            </a:r>
            <a:r>
              <a:rPr lang="de-DE" sz="36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kern="1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Rosenbach</a:t>
            </a:r>
          </a:p>
        </p:txBody>
      </p:sp>
    </p:spTree>
    <p:extLst>
      <p:ext uri="{BB962C8B-B14F-4D97-AF65-F5344CB8AC3E}">
        <p14:creationId xmlns:p14="http://schemas.microsoft.com/office/powerpoint/2010/main" val="1356630213"/>
      </p:ext>
    </p:extLst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8D6DA3-0E61-4C44-A49D-D1477ECCC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0" y="0"/>
            <a:ext cx="939691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68CFAC2-DBE4-4D3A-9F2F-A3AC17C9CBE9}"/>
              </a:ext>
            </a:extLst>
          </p:cNvPr>
          <p:cNvSpPr/>
          <p:nvPr/>
        </p:nvSpPr>
        <p:spPr>
          <a:xfrm>
            <a:off x="269811" y="177038"/>
            <a:ext cx="3977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Botteghe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abitare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40676"/>
      </p:ext>
    </p:extLst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8FAC39-5516-49F8-B95C-09BBE45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0" y="0"/>
            <a:ext cx="9396910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CE3B2E6-AD97-4EDB-A1FE-4C2C980D9933}"/>
              </a:ext>
            </a:extLst>
          </p:cNvPr>
          <p:cNvSpPr/>
          <p:nvPr/>
        </p:nvSpPr>
        <p:spPr>
          <a:xfrm>
            <a:off x="435470" y="545129"/>
            <a:ext cx="24393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Kulturläden</a:t>
            </a:r>
            <a:r>
              <a:rPr lang="it-IT" sz="3600" dirty="0"/>
              <a:t> 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37067"/>
      </p:ext>
    </p:extLst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5C1607-0E71-4CBB-B829-730CA490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7856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AA9CCE4-3DA4-455A-9073-A20DFC672118}"/>
              </a:ext>
            </a:extLst>
          </p:cNvPr>
          <p:cNvSpPr/>
          <p:nvPr/>
        </p:nvSpPr>
        <p:spPr>
          <a:xfrm>
            <a:off x="6300805" y="5657671"/>
            <a:ext cx="3977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Botteghe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abitare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08623"/>
      </p:ext>
    </p:extLst>
  </p:cSld>
  <p:clrMapOvr>
    <a:masterClrMapping/>
  </p:clrMapOvr>
  <p:transition spd="slow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E5D18B-F265-4A17-837E-4CB07A7B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7856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CE3B2E6-AD97-4EDB-A1FE-4C2C980D9933}"/>
              </a:ext>
            </a:extLst>
          </p:cNvPr>
          <p:cNvSpPr/>
          <p:nvPr/>
        </p:nvSpPr>
        <p:spPr>
          <a:xfrm>
            <a:off x="7328701" y="5928464"/>
            <a:ext cx="24393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Kulturläden</a:t>
            </a:r>
            <a:r>
              <a:rPr lang="it-IT" sz="3600" dirty="0"/>
              <a:t> 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541"/>
      </p:ext>
    </p:extLst>
  </p:cSld>
  <p:clrMapOvr>
    <a:masterClrMapping/>
  </p:clrMapOvr>
  <p:transition spd="slow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7F1EB2-BF55-4A65-BB1F-4ABAD4D09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4"/>
          <a:stretch/>
        </p:blipFill>
        <p:spPr>
          <a:xfrm>
            <a:off x="0" y="0"/>
            <a:ext cx="9256889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68ECED7-7D60-4CEC-AD1A-060CFF472232}"/>
              </a:ext>
            </a:extLst>
          </p:cNvPr>
          <p:cNvSpPr/>
          <p:nvPr/>
        </p:nvSpPr>
        <p:spPr>
          <a:xfrm>
            <a:off x="4591894" y="0"/>
            <a:ext cx="478752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Lingue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8.332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studenti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ottenuto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certificazione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linguistica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63310"/>
      </p:ext>
    </p:extLst>
  </p:cSld>
  <p:clrMapOvr>
    <a:masterClrMapping/>
  </p:clrMapOvr>
  <p:transition spd="slow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3F0B41-B226-42E4-9738-A14A480C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4"/>
          <a:stretch/>
        </p:blipFill>
        <p:spPr>
          <a:xfrm>
            <a:off x="0" y="0"/>
            <a:ext cx="9256889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224B59B-2A61-4A62-B4FE-EF8E3674ED1A}"/>
              </a:ext>
            </a:extLst>
          </p:cNvPr>
          <p:cNvSpPr/>
          <p:nvPr/>
        </p:nvSpPr>
        <p:spPr>
          <a:xfrm>
            <a:off x="3679376" y="404519"/>
            <a:ext cx="537276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Sprachen: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8.332 Studenten haben </a:t>
            </a: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 Sprachzertifikat erlangt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3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FF77121-2C01-497E-95D3-769E58F308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1337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F713A22-9B9C-4640-BA90-CCB8DD486CCA}"/>
              </a:ext>
            </a:extLst>
          </p:cNvPr>
          <p:cNvSpPr/>
          <p:nvPr/>
        </p:nvSpPr>
        <p:spPr>
          <a:xfrm>
            <a:off x="423120" y="4588394"/>
            <a:ext cx="44607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Bolzano capoluogo: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miglioramento della 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viabilità a Bolzano sud</a:t>
            </a:r>
            <a:endParaRPr lang="it-IT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84742037"/>
      </p:ext>
    </p:extLst>
  </p:cSld>
  <p:clrMapOvr>
    <a:masterClrMapping/>
  </p:clrMapOvr>
  <p:transition spd="slow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B79A27-0A3D-45C3-A4D0-FE0006DE7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6"/>
          <a:stretch/>
        </p:blipFill>
        <p:spPr>
          <a:xfrm>
            <a:off x="0" y="0"/>
            <a:ext cx="9392356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02F1333-AD16-4C03-84FB-A4EC78FF73BF}"/>
              </a:ext>
            </a:extLst>
          </p:cNvPr>
          <p:cNvSpPr/>
          <p:nvPr/>
        </p:nvSpPr>
        <p:spPr>
          <a:xfrm>
            <a:off x="181915" y="79813"/>
            <a:ext cx="54153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Lingue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6.200 persone coinvolte </a:t>
            </a:r>
          </a:p>
          <a:p>
            <a:pPr>
              <a:spcAft>
                <a:spcPts val="0"/>
              </a:spcAft>
            </a:pPr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nel Volontariato Linguistico</a:t>
            </a:r>
          </a:p>
        </p:txBody>
      </p:sp>
    </p:spTree>
    <p:extLst>
      <p:ext uri="{BB962C8B-B14F-4D97-AF65-F5344CB8AC3E}">
        <p14:creationId xmlns:p14="http://schemas.microsoft.com/office/powerpoint/2010/main" val="3709461242"/>
      </p:ext>
    </p:extLst>
  </p:cSld>
  <p:clrMapOvr>
    <a:masterClrMapping/>
  </p:clrMapOvr>
  <p:transition spd="slow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7D0261-8673-4787-BEEB-D7597F04E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6"/>
          <a:stretch/>
        </p:blipFill>
        <p:spPr>
          <a:xfrm>
            <a:off x="0" y="0"/>
            <a:ext cx="9392356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F8CE5A9-33A7-4387-896C-0216F96AB73B}"/>
              </a:ext>
            </a:extLst>
          </p:cNvPr>
          <p:cNvSpPr/>
          <p:nvPr/>
        </p:nvSpPr>
        <p:spPr>
          <a:xfrm>
            <a:off x="181915" y="163789"/>
            <a:ext cx="7391191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Sprachen: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6.200 Personen am Sprachvolontariat </a:t>
            </a: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teilgenommen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74183"/>
      </p:ext>
    </p:extLst>
  </p:cSld>
  <p:clrMapOvr>
    <a:masterClrMapping/>
  </p:clrMapOvr>
  <p:transition spd="slow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9359C8-46EE-4F91-A52A-A265DE02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/>
          <a:stretch/>
        </p:blipFill>
        <p:spPr>
          <a:xfrm>
            <a:off x="0" y="0"/>
            <a:ext cx="9329474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7DCFE8D-178B-4044-9374-3E0B60B8CA1C}"/>
              </a:ext>
            </a:extLst>
          </p:cNvPr>
          <p:cNvSpPr/>
          <p:nvPr/>
        </p:nvSpPr>
        <p:spPr>
          <a:xfrm>
            <a:off x="163254" y="285087"/>
            <a:ext cx="6845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Giovani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1.595 progetti culturali </a:t>
            </a:r>
          </a:p>
          <a:p>
            <a:pPr>
              <a:spcAft>
                <a:spcPts val="0"/>
              </a:spcAft>
            </a:pPr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sostenuti con contributi provinciali</a:t>
            </a:r>
          </a:p>
        </p:txBody>
      </p:sp>
    </p:spTree>
    <p:extLst>
      <p:ext uri="{BB962C8B-B14F-4D97-AF65-F5344CB8AC3E}">
        <p14:creationId xmlns:p14="http://schemas.microsoft.com/office/powerpoint/2010/main" val="647857791"/>
      </p:ext>
    </p:extLst>
  </p:cSld>
  <p:clrMapOvr>
    <a:masterClrMapping/>
  </p:clrMapOvr>
  <p:transition spd="slow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EEDBD4-BEEA-4E24-855D-530B9051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/>
          <a:stretch/>
        </p:blipFill>
        <p:spPr>
          <a:xfrm>
            <a:off x="0" y="0"/>
            <a:ext cx="9329474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E18864C-2110-4BE4-B9DD-E1FF337DE540}"/>
              </a:ext>
            </a:extLst>
          </p:cNvPr>
          <p:cNvSpPr/>
          <p:nvPr/>
        </p:nvSpPr>
        <p:spPr>
          <a:xfrm>
            <a:off x="163254" y="285087"/>
            <a:ext cx="561644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Jugend: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1.595 Kulturprojekte mit </a:t>
            </a: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Landesbeiträgen unterstützt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71013"/>
      </p:ext>
    </p:extLst>
  </p:cSld>
  <p:clrMapOvr>
    <a:masterClrMapping/>
  </p:clrMapOvr>
  <p:transition spd="slow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607D48-406F-4F11-AA84-5ABB66CE1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11788"/>
          <a:stretch/>
        </p:blipFill>
        <p:spPr>
          <a:xfrm>
            <a:off x="0" y="0"/>
            <a:ext cx="9597906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E44EEDE-9DEA-4588-B8EA-0AC399E282F1}"/>
              </a:ext>
            </a:extLst>
          </p:cNvPr>
          <p:cNvSpPr/>
          <p:nvPr/>
        </p:nvSpPr>
        <p:spPr>
          <a:xfrm>
            <a:off x="107270" y="5103674"/>
            <a:ext cx="75103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Giovani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1.200 giovani coinvolti nel </a:t>
            </a:r>
          </a:p>
          <a:p>
            <a:pPr lvl="0"/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progetto sulla memoria dell’Olocaus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575470270"/>
      </p:ext>
    </p:extLst>
  </p:cSld>
  <p:clrMapOvr>
    <a:masterClrMapping/>
  </p:clrMapOvr>
  <p:transition spd="slow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64FEFB1-080B-485D-B9AC-CC90EF05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11788"/>
          <a:stretch/>
        </p:blipFill>
        <p:spPr>
          <a:xfrm>
            <a:off x="0" y="0"/>
            <a:ext cx="9597906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139B38F-F088-4BD4-9A6D-0F92D18ACE6E}"/>
              </a:ext>
            </a:extLst>
          </p:cNvPr>
          <p:cNvSpPr/>
          <p:nvPr/>
        </p:nvSpPr>
        <p:spPr>
          <a:xfrm>
            <a:off x="107270" y="5103674"/>
            <a:ext cx="8769648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Jugend: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1.200 Jugendliche am Projekt zum Gedenken </a:t>
            </a: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an den Holocaust miteinbezogen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92754"/>
      </p:ext>
    </p:extLst>
  </p:cSld>
  <p:clrMapOvr>
    <a:masterClrMapping/>
  </p:clrMapOvr>
  <p:transition spd="slow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F6AB16-E866-4973-A2EC-BC007CA65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>
          <a:xfrm>
            <a:off x="0" y="0"/>
            <a:ext cx="9064978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B176B28-A497-4864-B03D-70B72C4A79DD}"/>
              </a:ext>
            </a:extLst>
          </p:cNvPr>
          <p:cNvSpPr/>
          <p:nvPr/>
        </p:nvSpPr>
        <p:spPr>
          <a:xfrm>
            <a:off x="217750" y="0"/>
            <a:ext cx="804015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 / </a:t>
            </a:r>
            <a:r>
              <a:rPr lang="it-IT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CENTRO TREVI </a:t>
            </a:r>
            <a:endParaRPr lang="de-DE" sz="3600" b="1" kern="1200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sz="32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Oltre 500.000 accessi </a:t>
            </a:r>
          </a:p>
          <a:p>
            <a:pPr lvl="0"/>
            <a:r>
              <a:rPr lang="it-IT" sz="32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500 mq in più a disposizione nella nuova sede </a:t>
            </a:r>
          </a:p>
        </p:txBody>
      </p:sp>
    </p:spTree>
    <p:extLst>
      <p:ext uri="{BB962C8B-B14F-4D97-AF65-F5344CB8AC3E}">
        <p14:creationId xmlns:p14="http://schemas.microsoft.com/office/powerpoint/2010/main" val="1957544103"/>
      </p:ext>
    </p:extLst>
  </p:cSld>
  <p:clrMapOvr>
    <a:masterClrMapping/>
  </p:clrMapOvr>
  <p:transition spd="slow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062B49-897B-4AB6-B658-5EA41F27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>
          <a:xfrm>
            <a:off x="0" y="0"/>
            <a:ext cx="9064978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2500D32-7FAC-4C83-A7C2-4B4C4EC945C4}"/>
              </a:ext>
            </a:extLst>
          </p:cNvPr>
          <p:cNvSpPr/>
          <p:nvPr/>
        </p:nvSpPr>
        <p:spPr>
          <a:xfrm>
            <a:off x="217750" y="0"/>
            <a:ext cx="632539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Kultur/ CENTRO TREVI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 500.000 Besuche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500 m² mehr Ausstellungsfläche </a:t>
            </a:r>
          </a:p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neuen Sitz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50425"/>
      </p:ext>
    </p:extLst>
  </p:cSld>
  <p:clrMapOvr>
    <a:masterClrMapping/>
  </p:clrMapOvr>
  <p:transition spd="slow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FBE83E-6425-4C7F-A464-8720A774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9144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75A09B4-F8DB-4992-B73D-40412A5CD080}"/>
              </a:ext>
            </a:extLst>
          </p:cNvPr>
          <p:cNvSpPr/>
          <p:nvPr/>
        </p:nvSpPr>
        <p:spPr>
          <a:xfrm>
            <a:off x="4100774" y="5202319"/>
            <a:ext cx="41484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IPES: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182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nuovi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alloggi</a:t>
            </a:r>
            <a:endParaRPr lang="de-DE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1.591 </a:t>
            </a: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alloggi</a:t>
            </a:r>
            <a:r>
              <a:rPr lang="de-DE" sz="3600" b="1" kern="12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kern="1200" dirty="0" err="1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risanati</a:t>
            </a:r>
            <a:endParaRPr lang="de-DE" sz="3600" b="1" kern="1200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8995"/>
      </p:ext>
    </p:extLst>
  </p:cSld>
  <p:clrMapOvr>
    <a:masterClrMapping/>
  </p:clrMapOvr>
  <p:transition spd="slow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884259-B3FD-4A3D-A55A-0ABE5B711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9144000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7E9D969-3B7A-4B5F-B58C-4B806362CB52}"/>
              </a:ext>
            </a:extLst>
          </p:cNvPr>
          <p:cNvSpPr/>
          <p:nvPr/>
        </p:nvSpPr>
        <p:spPr>
          <a:xfrm>
            <a:off x="3714238" y="4963060"/>
            <a:ext cx="5371407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WOBI: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182 neue Wohnungen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1.591 sanierte Wohnungen</a:t>
            </a:r>
            <a:endParaRPr lang="it-IT" sz="3600" b="1" dirty="0"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16293"/>
      </p:ext>
    </p:extLst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74F3E7-AEF5-45C2-B310-2DBDBFD3BB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1337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33D7413-0AA6-47D0-9E1B-A3717B39B0B8}"/>
              </a:ext>
            </a:extLst>
          </p:cNvPr>
          <p:cNvSpPr/>
          <p:nvPr/>
        </p:nvSpPr>
        <p:spPr>
          <a:xfrm>
            <a:off x="423120" y="4588394"/>
            <a:ext cx="85202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Landeshauptstadt</a:t>
            </a:r>
            <a:r>
              <a:rPr lang="de-DE" sz="3600" dirty="0"/>
              <a:t> 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Bozen: 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Verkehrssituation in Bozen Süd verbessern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31923352"/>
      </p:ext>
    </p:extLst>
  </p:cSld>
  <p:clrMapOvr>
    <a:masterClrMapping/>
  </p:clrMapOvr>
  <p:transition spd="slow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DED5E78-C2DA-470E-A365-1B02C33CC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>
          <a:xfrm>
            <a:off x="0" y="0"/>
            <a:ext cx="9335911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8F78DC6-B0C2-45EA-9BCA-1BFAF384A261}"/>
              </a:ext>
            </a:extLst>
          </p:cNvPr>
          <p:cNvSpPr/>
          <p:nvPr/>
        </p:nvSpPr>
        <p:spPr>
          <a:xfrm>
            <a:off x="94574" y="0"/>
            <a:ext cx="7929753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Casa:</a:t>
            </a:r>
          </a:p>
          <a:p>
            <a:pPr>
              <a:spcAft>
                <a:spcPts val="0"/>
              </a:spcAft>
            </a:pPr>
            <a:r>
              <a:rPr lang="it-IT" sz="3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6.023 famiglie hanno beneficiato di </a:t>
            </a:r>
          </a:p>
          <a:p>
            <a:pPr>
              <a:spcAft>
                <a:spcPts val="0"/>
              </a:spcAft>
            </a:pPr>
            <a:r>
              <a:rPr lang="it-IT" sz="3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contributi acquisto nuova costruzione </a:t>
            </a:r>
            <a:br>
              <a:rPr lang="it-IT" sz="3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0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 recupero prima casa per tot. €  223.444.939,00</a:t>
            </a:r>
          </a:p>
        </p:txBody>
      </p:sp>
    </p:spTree>
    <p:extLst>
      <p:ext uri="{BB962C8B-B14F-4D97-AF65-F5344CB8AC3E}">
        <p14:creationId xmlns:p14="http://schemas.microsoft.com/office/powerpoint/2010/main" val="3294425698"/>
      </p:ext>
    </p:extLst>
  </p:cSld>
  <p:clrMapOvr>
    <a:masterClrMapping/>
  </p:clrMapOvr>
  <p:transition spd="slow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C75713-F6D3-4F31-89F8-AA2CA0741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>
          <a:xfrm>
            <a:off x="0" y="0"/>
            <a:ext cx="9335911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6A3FFA2-5BAF-4F17-8742-63D74B591990}"/>
              </a:ext>
            </a:extLst>
          </p:cNvPr>
          <p:cNvSpPr/>
          <p:nvPr/>
        </p:nvSpPr>
        <p:spPr>
          <a:xfrm>
            <a:off x="94574" y="0"/>
            <a:ext cx="792975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Wohnbau: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6.023 Familien haben insgesamt 223.444.939,00 Euro an Landesbeiträgen für den Kauf, den Bau oder die Sanierung der Erstwohnung erhalten</a:t>
            </a:r>
            <a:r>
              <a:rPr lang="it-IT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319217"/>
      </p:ext>
    </p:extLst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764C7C-4FAC-4B8A-AB7E-CF050AE20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24"/>
          <a:stretch/>
        </p:blipFill>
        <p:spPr>
          <a:xfrm>
            <a:off x="0" y="0"/>
            <a:ext cx="9454897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F713A22-9B9C-4640-BA90-CCB8DD486CCA}"/>
              </a:ext>
            </a:extLst>
          </p:cNvPr>
          <p:cNvSpPr/>
          <p:nvPr/>
        </p:nvSpPr>
        <p:spPr>
          <a:xfrm>
            <a:off x="382129" y="4984322"/>
            <a:ext cx="44607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Bolzano capoluogo: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miglioramento della 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viabilità a Bolzano sud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7904861"/>
      </p:ext>
    </p:extLst>
  </p:cSld>
  <p:clrMapOvr>
    <a:masterClrMapping/>
  </p:clrMapOvr>
  <p:transition spd="slow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0E9A6-A7EF-4409-B09E-609512F3C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24"/>
          <a:stretch/>
        </p:blipFill>
        <p:spPr>
          <a:xfrm>
            <a:off x="0" y="0"/>
            <a:ext cx="9454897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33D7413-0AA6-47D0-9E1B-A3717B39B0B8}"/>
              </a:ext>
            </a:extLst>
          </p:cNvPr>
          <p:cNvSpPr/>
          <p:nvPr/>
        </p:nvSpPr>
        <p:spPr>
          <a:xfrm>
            <a:off x="257461" y="4790844"/>
            <a:ext cx="6165345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Landeshauptstadt</a:t>
            </a:r>
            <a:r>
              <a:rPr lang="de-DE" sz="3600" dirty="0"/>
              <a:t> </a:t>
            </a:r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Bozen: 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Verkehrssituation in Bozen Süd 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verbessern</a:t>
            </a:r>
            <a:r>
              <a:rPr lang="it-IT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21127402"/>
      </p:ext>
    </p:extLst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C93DCE-7D6D-4A44-835A-E9D136BFA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68D0BC8-C745-49E3-B1A2-68C8D2C26A58}"/>
              </a:ext>
            </a:extLst>
          </p:cNvPr>
          <p:cNvSpPr/>
          <p:nvPr/>
        </p:nvSpPr>
        <p:spPr>
          <a:xfrm>
            <a:off x="1662826" y="66004"/>
            <a:ext cx="74811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1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Bolzano capoluogo: Il nuovo ospedale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6918639"/>
      </p:ext>
    </p:extLst>
  </p:cSld>
  <p:clrMapOvr>
    <a:masterClrMapping/>
  </p:clrMapOvr>
  <p:transition spd="slow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BF74A2-5F98-466C-9ECC-08DEB89E0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71C63A2-BC6A-4E3A-9EA0-B61C46DBC3A4}"/>
              </a:ext>
            </a:extLst>
          </p:cNvPr>
          <p:cNvSpPr/>
          <p:nvPr/>
        </p:nvSpPr>
        <p:spPr>
          <a:xfrm>
            <a:off x="1662826" y="66004"/>
            <a:ext cx="748117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Landeshauptstadt Bozen: das neue Krankenhaus</a:t>
            </a:r>
            <a:endParaRPr lang="it-IT" sz="3600" b="1" dirty="0"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11367615"/>
      </p:ext>
    </p:extLst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elrauthütte">
            <a:extLst>
              <a:ext uri="{FF2B5EF4-FFF2-40B4-BE49-F238E27FC236}">
                <a16:creationId xmlns:a16="http://schemas.microsoft.com/office/drawing/2014/main" id="{19BD1283-9753-4BE1-BFA7-B37504CF6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3767"/>
          <a:stretch/>
        </p:blipFill>
        <p:spPr bwMode="auto">
          <a:xfrm>
            <a:off x="223935" y="2575249"/>
            <a:ext cx="5539727" cy="4096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18ED93D-E20A-41A0-BB9E-6AF0375C5FED}"/>
              </a:ext>
            </a:extLst>
          </p:cNvPr>
          <p:cNvSpPr/>
          <p:nvPr/>
        </p:nvSpPr>
        <p:spPr>
          <a:xfrm>
            <a:off x="494522" y="241046"/>
            <a:ext cx="80031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12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26 rifugi alpini della Provincia:</a:t>
            </a:r>
          </a:p>
          <a:p>
            <a:pPr>
              <a:spcAft>
                <a:spcPts val="0"/>
              </a:spcAft>
            </a:pPr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3600" b="1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nnovazione</a:t>
            </a:r>
            <a:r>
              <a:rPr lang="it-IT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nella tradizione</a:t>
            </a:r>
            <a:endParaRPr lang="it-IT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CABAD7-A8CC-4EC3-A5D7-E4B308F0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90" y="2174032"/>
            <a:ext cx="5703104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7126"/>
      </p:ext>
    </p:extLst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elrauthütte">
            <a:extLst>
              <a:ext uri="{FF2B5EF4-FFF2-40B4-BE49-F238E27FC236}">
                <a16:creationId xmlns:a16="http://schemas.microsoft.com/office/drawing/2014/main" id="{F6E41D42-A797-4A9F-8E78-D1268B103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3767"/>
          <a:stretch/>
        </p:blipFill>
        <p:spPr bwMode="auto">
          <a:xfrm>
            <a:off x="223935" y="2575249"/>
            <a:ext cx="5539727" cy="4096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B37711B-3544-4A67-8532-4A0D83C9D813}"/>
              </a:ext>
            </a:extLst>
          </p:cNvPr>
          <p:cNvSpPr/>
          <p:nvPr/>
        </p:nvSpPr>
        <p:spPr>
          <a:xfrm>
            <a:off x="494522" y="241046"/>
            <a:ext cx="80031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Schutzhütten des Landes: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Innovation und Tradition</a:t>
            </a:r>
            <a:endParaRPr lang="it-IT" sz="3600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73A6DC-9348-4665-B30A-21B8CB68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90" y="2174032"/>
            <a:ext cx="5703104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481"/>
      </p:ext>
    </p:extLst>
  </p:cSld>
  <p:clrMapOvr>
    <a:masterClrMapping/>
  </p:clrMapOvr>
  <p:transition spd="slow" advTm="5000"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270</Words>
  <Application>Microsoft Office PowerPoint</Application>
  <PresentationFormat>Widescreen</PresentationFormat>
  <Paragraphs>82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Open Sans</vt:lpstr>
      <vt:lpstr>Times New Roman</vt:lpstr>
      <vt:lpstr>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Gruber, Lotte</dc:creator>
  <cp:lastModifiedBy>Gobbato, Fabio</cp:lastModifiedBy>
  <cp:revision>49</cp:revision>
  <cp:lastPrinted>2018-07-03T16:10:56Z</cp:lastPrinted>
  <dcterms:created xsi:type="dcterms:W3CDTF">2018-06-27T13:01:48Z</dcterms:created>
  <dcterms:modified xsi:type="dcterms:W3CDTF">2018-07-12T11:03:19Z</dcterms:modified>
</cp:coreProperties>
</file>