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16" r:id="rId2"/>
    <p:sldId id="442" r:id="rId3"/>
    <p:sldId id="458" r:id="rId4"/>
    <p:sldId id="410" r:id="rId5"/>
    <p:sldId id="443" r:id="rId6"/>
    <p:sldId id="425" r:id="rId7"/>
    <p:sldId id="445" r:id="rId8"/>
    <p:sldId id="447" r:id="rId9"/>
    <p:sldId id="457" r:id="rId10"/>
    <p:sldId id="426" r:id="rId11"/>
    <p:sldId id="418" r:id="rId12"/>
    <p:sldId id="449" r:id="rId13"/>
    <p:sldId id="417" r:id="rId14"/>
    <p:sldId id="453" r:id="rId15"/>
    <p:sldId id="454" r:id="rId16"/>
    <p:sldId id="455" r:id="rId17"/>
    <p:sldId id="422" r:id="rId18"/>
    <p:sldId id="434" r:id="rId19"/>
    <p:sldId id="435" r:id="rId20"/>
    <p:sldId id="441" r:id="rId21"/>
    <p:sldId id="423" r:id="rId22"/>
    <p:sldId id="456" r:id="rId23"/>
  </p:sldIdLst>
  <p:sldSz cx="9144000" cy="6858000" type="screen4x3"/>
  <p:notesSz cx="9940925" cy="6808788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1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A"/>
    <a:srgbClr val="0066FF"/>
    <a:srgbClr val="99FFCC"/>
    <a:srgbClr val="D8DBB0"/>
    <a:srgbClr val="663300"/>
    <a:srgbClr val="CC9900"/>
    <a:srgbClr val="FF9933"/>
    <a:srgbClr val="99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51" autoAdjust="0"/>
    <p:restoredTop sz="86529" autoAdjust="0"/>
  </p:normalViewPr>
  <p:slideViewPr>
    <p:cSldViewPr>
      <p:cViewPr varScale="1">
        <p:scale>
          <a:sx n="95" d="100"/>
          <a:sy n="95" d="100"/>
        </p:scale>
        <p:origin x="756" y="90"/>
      </p:cViewPr>
      <p:guideLst>
        <p:guide orient="horz" pos="1139"/>
        <p:guide pos="1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120" y="132"/>
      </p:cViewPr>
      <p:guideLst>
        <p:guide orient="horz" pos="2145"/>
        <p:guide pos="3132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031" cy="3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t" anchorCtr="0" compatLnSpc="1">
            <a:prstTxWarp prst="textNoShape">
              <a:avLst/>
            </a:prstTxWarp>
          </a:bodyPr>
          <a:lstStyle>
            <a:lvl1pPr defTabSz="915704">
              <a:spcBef>
                <a:spcPct val="0"/>
              </a:spcBef>
              <a:defRPr sz="1200"/>
            </a:lvl1pPr>
          </a:lstStyle>
          <a:p>
            <a:endParaRPr lang="it-IT" altLang="it-IT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673" y="0"/>
            <a:ext cx="4308031" cy="3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t" anchorCtr="0" compatLnSpc="1">
            <a:prstTxWarp prst="textNoShape">
              <a:avLst/>
            </a:prstTxWarp>
          </a:bodyPr>
          <a:lstStyle>
            <a:lvl1pPr algn="r" defTabSz="915704">
              <a:spcBef>
                <a:spcPct val="0"/>
              </a:spcBef>
              <a:defRPr sz="1200"/>
            </a:lvl1pPr>
          </a:lstStyle>
          <a:p>
            <a:endParaRPr lang="it-IT" altLang="it-IT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6606"/>
            <a:ext cx="4308031" cy="3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b" anchorCtr="0" compatLnSpc="1">
            <a:prstTxWarp prst="textNoShape">
              <a:avLst/>
            </a:prstTxWarp>
          </a:bodyPr>
          <a:lstStyle>
            <a:lvl1pPr defTabSz="915704">
              <a:spcBef>
                <a:spcPct val="0"/>
              </a:spcBef>
              <a:defRPr sz="1200"/>
            </a:lvl1pPr>
          </a:lstStyle>
          <a:p>
            <a:endParaRPr lang="it-IT" altLang="it-IT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673" y="6466606"/>
            <a:ext cx="4308031" cy="3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b" anchorCtr="0" compatLnSpc="1">
            <a:prstTxWarp prst="textNoShape">
              <a:avLst/>
            </a:prstTxWarp>
          </a:bodyPr>
          <a:lstStyle>
            <a:lvl1pPr algn="r" defTabSz="915704">
              <a:spcBef>
                <a:spcPct val="0"/>
              </a:spcBef>
              <a:defRPr sz="1200"/>
            </a:lvl1pPr>
          </a:lstStyle>
          <a:p>
            <a:fld id="{CBB601A2-2492-4C3A-98E1-36A2F1B238D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031" cy="3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t" anchorCtr="0" compatLnSpc="1">
            <a:prstTxWarp prst="textNoShape">
              <a:avLst/>
            </a:prstTxWarp>
          </a:bodyPr>
          <a:lstStyle>
            <a:lvl1pPr defTabSz="915704">
              <a:spcBef>
                <a:spcPct val="0"/>
              </a:spcBef>
              <a:defRPr sz="1200"/>
            </a:lvl1pPr>
          </a:lstStyle>
          <a:p>
            <a:endParaRPr lang="de-DE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896" y="0"/>
            <a:ext cx="4308031" cy="3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t" anchorCtr="0" compatLnSpc="1">
            <a:prstTxWarp prst="textNoShape">
              <a:avLst/>
            </a:prstTxWarp>
          </a:bodyPr>
          <a:lstStyle>
            <a:lvl1pPr algn="r" defTabSz="915704">
              <a:spcBef>
                <a:spcPct val="0"/>
              </a:spcBef>
              <a:defRPr sz="1200"/>
            </a:lvl1pPr>
          </a:lstStyle>
          <a:p>
            <a:endParaRPr lang="de-DE" altLang="it-I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11175"/>
            <a:ext cx="3405188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865" y="3233831"/>
            <a:ext cx="7291197" cy="306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/>
              <a:t>Klicken Sie, um die Formate des Vorlagentextes zu bearbeiten</a:t>
            </a:r>
          </a:p>
          <a:p>
            <a:pPr lvl="1"/>
            <a:r>
              <a:rPr lang="de-DE" altLang="it-IT"/>
              <a:t>Zweite Ebene</a:t>
            </a:r>
          </a:p>
          <a:p>
            <a:pPr lvl="2"/>
            <a:r>
              <a:rPr lang="de-DE" altLang="it-IT"/>
              <a:t>Dritte Ebene</a:t>
            </a:r>
          </a:p>
          <a:p>
            <a:pPr lvl="3"/>
            <a:r>
              <a:rPr lang="de-DE" altLang="it-IT"/>
              <a:t>Vierte Ebene</a:t>
            </a:r>
          </a:p>
          <a:p>
            <a:pPr lvl="4"/>
            <a:r>
              <a:rPr lang="de-DE" altLang="it-IT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7662"/>
            <a:ext cx="4308031" cy="3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b" anchorCtr="0" compatLnSpc="1">
            <a:prstTxWarp prst="textNoShape">
              <a:avLst/>
            </a:prstTxWarp>
          </a:bodyPr>
          <a:lstStyle>
            <a:lvl1pPr defTabSz="915704">
              <a:spcBef>
                <a:spcPct val="0"/>
              </a:spcBef>
              <a:defRPr sz="1200"/>
            </a:lvl1pPr>
          </a:lstStyle>
          <a:p>
            <a:endParaRPr lang="de-DE" alt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896" y="6467662"/>
            <a:ext cx="4308031" cy="34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3" tIns="45767" rIns="91533" bIns="45767" numCol="1" anchor="b" anchorCtr="0" compatLnSpc="1">
            <a:prstTxWarp prst="textNoShape">
              <a:avLst/>
            </a:prstTxWarp>
          </a:bodyPr>
          <a:lstStyle>
            <a:lvl1pPr algn="r" defTabSz="915704">
              <a:spcBef>
                <a:spcPct val="0"/>
              </a:spcBef>
              <a:defRPr sz="1200"/>
            </a:lvl1pPr>
          </a:lstStyle>
          <a:p>
            <a:fld id="{59A82712-4116-4B16-9D9E-381D6BBAB916}" type="slidenum">
              <a:rPr lang="de-DE" altLang="it-IT"/>
              <a:pPr/>
              <a:t>‹N›</a:t>
            </a:fld>
            <a:endParaRPr lang="de-D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CC916-766B-4473-AD30-5B7D0B27522A}" type="slidenum">
              <a:rPr lang="de-DE" altLang="it-IT"/>
              <a:pPr/>
              <a:t>1</a:t>
            </a:fld>
            <a:endParaRPr lang="de-DE" altLang="it-IT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DDD9F-2C34-465E-81DB-52A2FD348E5D}" type="slidenum">
              <a:rPr lang="de-DE" altLang="it-IT"/>
              <a:pPr/>
              <a:t>10</a:t>
            </a:fld>
            <a:endParaRPr lang="de-DE" altLang="it-IT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B24AA-B308-4EF7-9DA9-3001FBEE95D1}" type="slidenum">
              <a:rPr lang="de-DE" altLang="it-IT"/>
              <a:pPr/>
              <a:t>11</a:t>
            </a:fld>
            <a:endParaRPr lang="de-DE" altLang="it-IT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B24AA-B308-4EF7-9DA9-3001FBEE95D1}" type="slidenum">
              <a:rPr lang="de-DE" altLang="it-IT"/>
              <a:pPr/>
              <a:t>12</a:t>
            </a:fld>
            <a:endParaRPr lang="de-DE" altLang="it-IT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377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9B84C-A3F5-434A-9420-B003E1F742E5}" type="slidenum">
              <a:rPr lang="de-DE" altLang="it-IT"/>
              <a:pPr/>
              <a:t>13</a:t>
            </a:fld>
            <a:endParaRPr lang="de-DE" altLang="it-IT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19501-AD5A-474B-B7D3-AAE9E198B596}" type="slidenum">
              <a:rPr kumimoji="0" lang="de-DE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301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FFD06-C725-46F7-BE53-DC7424890EE0}" type="slidenum">
              <a:rPr kumimoji="0" lang="de-DE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2750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3AAE8-07E5-43AE-BCAF-9C8C23DA51FD}" type="slidenum">
              <a:rPr kumimoji="0" lang="de-DE" alt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923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8E540-2A3C-49EF-9287-A32709A42C5B}" type="slidenum">
              <a:rPr lang="de-DE" altLang="it-IT"/>
              <a:pPr/>
              <a:t>17</a:t>
            </a:fld>
            <a:endParaRPr lang="de-DE" altLang="it-IT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CB673-0F08-4320-B23D-E77E9287C148}" type="slidenum">
              <a:rPr lang="de-DE" altLang="it-IT"/>
              <a:pPr/>
              <a:t>18</a:t>
            </a:fld>
            <a:endParaRPr lang="de-DE" altLang="it-IT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C8427-2907-4D82-9D38-9E22EA59C211}" type="slidenum">
              <a:rPr lang="de-DE" altLang="it-IT"/>
              <a:pPr/>
              <a:t>19</a:t>
            </a:fld>
            <a:endParaRPr lang="de-DE" altLang="it-IT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72A78-3139-4402-8BD4-6F89880B6F01}" type="slidenum">
              <a:rPr lang="de-DE" altLang="it-IT"/>
              <a:pPr/>
              <a:t>2</a:t>
            </a:fld>
            <a:endParaRPr lang="de-DE" altLang="it-IT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72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17963-EBBE-438F-B241-EAF88CED7C9E}" type="slidenum">
              <a:rPr lang="de-DE" altLang="it-IT"/>
              <a:pPr/>
              <a:t>20</a:t>
            </a:fld>
            <a:endParaRPr lang="de-DE" altLang="it-IT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11E0D-2159-4D12-BC7D-5B68D1AAD6A7}" type="slidenum">
              <a:rPr lang="de-DE" altLang="it-IT"/>
              <a:pPr/>
              <a:t>21</a:t>
            </a:fld>
            <a:endParaRPr lang="de-DE" altLang="it-IT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11E0D-2159-4D12-BC7D-5B68D1AAD6A7}" type="slidenum">
              <a:rPr lang="de-DE" altLang="it-IT"/>
              <a:pPr/>
              <a:t>22</a:t>
            </a:fld>
            <a:endParaRPr lang="de-DE" altLang="it-IT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327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72A78-3139-4402-8BD4-6F89880B6F01}" type="slidenum">
              <a:rPr lang="de-DE" altLang="it-IT"/>
              <a:pPr/>
              <a:t>3</a:t>
            </a:fld>
            <a:endParaRPr lang="de-DE" altLang="it-IT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1735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72A78-3139-4402-8BD4-6F89880B6F01}" type="slidenum">
              <a:rPr lang="de-DE" altLang="it-IT"/>
              <a:pPr/>
              <a:t>4</a:t>
            </a:fld>
            <a:endParaRPr lang="de-DE" altLang="it-IT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72A78-3139-4402-8BD4-6F89880B6F01}" type="slidenum">
              <a:rPr lang="de-DE" altLang="it-IT"/>
              <a:pPr/>
              <a:t>5</a:t>
            </a:fld>
            <a:endParaRPr lang="de-DE" altLang="it-IT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061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25726-4DB8-42FC-BB05-FC2AD22BE245}" type="slidenum">
              <a:rPr lang="de-DE" altLang="it-IT"/>
              <a:pPr/>
              <a:t>6</a:t>
            </a:fld>
            <a:endParaRPr lang="de-DE" altLang="it-IT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it-IT" dirty="0"/>
              <a:t>Valutazione per </a:t>
            </a:r>
            <a:r>
              <a:rPr lang="de-DE" altLang="it-IT" dirty="0" err="1"/>
              <a:t>competenze</a:t>
            </a:r>
            <a:r>
              <a:rPr lang="de-DE" altLang="it-IT" dirty="0"/>
              <a:t>: </a:t>
            </a:r>
            <a:r>
              <a:rPr lang="de-DE" altLang="it-IT" dirty="0" err="1"/>
              <a:t>convegno</a:t>
            </a:r>
            <a:r>
              <a:rPr lang="de-DE" altLang="it-IT" dirty="0"/>
              <a:t> </a:t>
            </a:r>
            <a:r>
              <a:rPr lang="de-DE" altLang="it-IT" dirty="0" err="1"/>
              <a:t>con</a:t>
            </a:r>
            <a:r>
              <a:rPr lang="de-DE" altLang="it-IT" dirty="0"/>
              <a:t> quasi 400 </a:t>
            </a:r>
            <a:r>
              <a:rPr lang="de-DE" altLang="it-IT" dirty="0" err="1"/>
              <a:t>partecipanti</a:t>
            </a:r>
            <a:r>
              <a:rPr lang="de-DE" altLang="it-IT" dirty="0"/>
              <a:t> per </a:t>
            </a:r>
            <a:r>
              <a:rPr lang="de-DE" altLang="it-IT" dirty="0" err="1"/>
              <a:t>introdurre</a:t>
            </a:r>
            <a:r>
              <a:rPr lang="de-DE" altLang="it-IT" dirty="0"/>
              <a:t> </a:t>
            </a:r>
            <a:r>
              <a:rPr lang="de-DE" altLang="it-IT" dirty="0" err="1"/>
              <a:t>il</a:t>
            </a:r>
            <a:r>
              <a:rPr lang="de-DE" altLang="it-IT" dirty="0"/>
              <a:t> </a:t>
            </a:r>
            <a:r>
              <a:rPr lang="de-DE" altLang="it-IT" dirty="0" err="1"/>
              <a:t>nuovo</a:t>
            </a:r>
            <a:r>
              <a:rPr lang="de-DE" altLang="it-IT" dirty="0"/>
              <a:t> </a:t>
            </a:r>
            <a:r>
              <a:rPr lang="de-DE" altLang="it-IT" dirty="0" err="1"/>
              <a:t>concetto</a:t>
            </a:r>
            <a:r>
              <a:rPr lang="de-DE" altLang="it-IT" dirty="0"/>
              <a:t> di valutazione-&gt;formazione/</a:t>
            </a:r>
            <a:r>
              <a:rPr lang="de-DE" altLang="it-IT" dirty="0" err="1"/>
              <a:t>aggiornamento</a:t>
            </a:r>
            <a:r>
              <a:rPr lang="de-DE" altLang="it-IT" dirty="0"/>
              <a:t> </a:t>
            </a:r>
            <a:r>
              <a:rPr lang="de-DE" altLang="it-IT" dirty="0" err="1"/>
              <a:t>docenti</a:t>
            </a:r>
            <a:r>
              <a:rPr lang="de-DE" altLang="it-IT" dirty="0"/>
              <a:t> </a:t>
            </a:r>
            <a:r>
              <a:rPr lang="de-DE" altLang="it-IT" dirty="0" err="1"/>
              <a:t>come</a:t>
            </a:r>
            <a:r>
              <a:rPr lang="de-DE" altLang="it-IT" dirty="0"/>
              <a:t> </a:t>
            </a:r>
            <a:r>
              <a:rPr lang="de-DE" altLang="it-IT" dirty="0" err="1"/>
              <a:t>aspetto</a:t>
            </a:r>
            <a:r>
              <a:rPr lang="de-DE" altLang="it-IT" dirty="0"/>
              <a:t> </a:t>
            </a:r>
            <a:r>
              <a:rPr lang="de-DE" altLang="it-IT" dirty="0" err="1"/>
              <a:t>fondamentale</a:t>
            </a:r>
            <a:r>
              <a:rPr lang="de-DE" altLang="it-IT" dirty="0"/>
              <a:t> per la </a:t>
            </a:r>
            <a:r>
              <a:rPr lang="de-DE" altLang="it-IT" dirty="0" err="1"/>
              <a:t>nostra</a:t>
            </a:r>
            <a:r>
              <a:rPr lang="de-DE" altLang="it-IT" dirty="0"/>
              <a:t> </a:t>
            </a:r>
            <a:r>
              <a:rPr lang="de-DE" altLang="it-IT" dirty="0" err="1"/>
              <a:t>scuola</a:t>
            </a:r>
            <a:r>
              <a:rPr lang="de-DE" altLang="it-IT" dirty="0"/>
              <a:t> </a:t>
            </a:r>
            <a:endParaRPr lang="it-IT" alt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25726-4DB8-42FC-BB05-FC2AD22BE245}" type="slidenum">
              <a:rPr lang="de-DE" altLang="it-IT"/>
              <a:pPr/>
              <a:t>7</a:t>
            </a:fld>
            <a:endParaRPr lang="de-DE" altLang="it-IT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it-IT" dirty="0"/>
              <a:t>Valutazione per </a:t>
            </a:r>
            <a:r>
              <a:rPr lang="de-DE" altLang="it-IT" dirty="0" err="1"/>
              <a:t>competenze</a:t>
            </a:r>
            <a:r>
              <a:rPr lang="de-DE" altLang="it-IT" dirty="0"/>
              <a:t>: </a:t>
            </a:r>
            <a:r>
              <a:rPr lang="de-DE" altLang="it-IT" dirty="0" err="1"/>
              <a:t>convegno</a:t>
            </a:r>
            <a:r>
              <a:rPr lang="de-DE" altLang="it-IT" dirty="0"/>
              <a:t> </a:t>
            </a:r>
            <a:r>
              <a:rPr lang="de-DE" altLang="it-IT" dirty="0" err="1"/>
              <a:t>con</a:t>
            </a:r>
            <a:r>
              <a:rPr lang="de-DE" altLang="it-IT" dirty="0"/>
              <a:t> quasi 400 </a:t>
            </a:r>
            <a:r>
              <a:rPr lang="de-DE" altLang="it-IT" dirty="0" err="1"/>
              <a:t>partecipanti</a:t>
            </a:r>
            <a:r>
              <a:rPr lang="de-DE" altLang="it-IT" dirty="0"/>
              <a:t> per </a:t>
            </a:r>
            <a:r>
              <a:rPr lang="de-DE" altLang="it-IT" dirty="0" err="1"/>
              <a:t>introdurre</a:t>
            </a:r>
            <a:r>
              <a:rPr lang="de-DE" altLang="it-IT" dirty="0"/>
              <a:t> </a:t>
            </a:r>
            <a:r>
              <a:rPr lang="de-DE" altLang="it-IT" dirty="0" err="1"/>
              <a:t>il</a:t>
            </a:r>
            <a:r>
              <a:rPr lang="de-DE" altLang="it-IT" dirty="0"/>
              <a:t> </a:t>
            </a:r>
            <a:r>
              <a:rPr lang="de-DE" altLang="it-IT" dirty="0" err="1"/>
              <a:t>nuovo</a:t>
            </a:r>
            <a:r>
              <a:rPr lang="de-DE" altLang="it-IT" dirty="0"/>
              <a:t> </a:t>
            </a:r>
            <a:r>
              <a:rPr lang="de-DE" altLang="it-IT" dirty="0" err="1"/>
              <a:t>concetto</a:t>
            </a:r>
            <a:r>
              <a:rPr lang="de-DE" altLang="it-IT" dirty="0"/>
              <a:t> di valutazione-&gt;formazione/</a:t>
            </a:r>
            <a:r>
              <a:rPr lang="de-DE" altLang="it-IT" dirty="0" err="1"/>
              <a:t>aggiornamento</a:t>
            </a:r>
            <a:r>
              <a:rPr lang="de-DE" altLang="it-IT" dirty="0"/>
              <a:t> </a:t>
            </a:r>
            <a:r>
              <a:rPr lang="de-DE" altLang="it-IT" dirty="0" err="1"/>
              <a:t>docenti</a:t>
            </a:r>
            <a:r>
              <a:rPr lang="de-DE" altLang="it-IT" dirty="0"/>
              <a:t> </a:t>
            </a:r>
            <a:r>
              <a:rPr lang="de-DE" altLang="it-IT" dirty="0" err="1"/>
              <a:t>come</a:t>
            </a:r>
            <a:r>
              <a:rPr lang="de-DE" altLang="it-IT" dirty="0"/>
              <a:t> </a:t>
            </a:r>
            <a:r>
              <a:rPr lang="de-DE" altLang="it-IT" dirty="0" err="1"/>
              <a:t>aspetto</a:t>
            </a:r>
            <a:r>
              <a:rPr lang="de-DE" altLang="it-IT" dirty="0"/>
              <a:t> </a:t>
            </a:r>
            <a:r>
              <a:rPr lang="de-DE" altLang="it-IT" dirty="0" err="1"/>
              <a:t>fondamentale</a:t>
            </a:r>
            <a:r>
              <a:rPr lang="de-DE" altLang="it-IT" dirty="0"/>
              <a:t> per la </a:t>
            </a:r>
            <a:r>
              <a:rPr lang="de-DE" altLang="it-IT" dirty="0" err="1"/>
              <a:t>nostra</a:t>
            </a:r>
            <a:r>
              <a:rPr lang="de-DE" altLang="it-IT" dirty="0"/>
              <a:t> </a:t>
            </a:r>
            <a:r>
              <a:rPr lang="de-DE" altLang="it-IT" dirty="0" err="1"/>
              <a:t>scuola</a:t>
            </a:r>
            <a:r>
              <a:rPr lang="de-DE" altLang="it-IT" dirty="0"/>
              <a:t>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26898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25726-4DB8-42FC-BB05-FC2AD22BE245}" type="slidenum">
              <a:rPr lang="de-DE" altLang="it-IT"/>
              <a:pPr/>
              <a:t>8</a:t>
            </a:fld>
            <a:endParaRPr lang="de-DE" altLang="it-IT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34540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25726-4DB8-42FC-BB05-FC2AD22BE245}" type="slidenum">
              <a:rPr lang="de-DE" altLang="it-IT"/>
              <a:pPr/>
              <a:t>9</a:t>
            </a:fld>
            <a:endParaRPr lang="de-DE" altLang="it-IT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Rossi Doria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ha i</a:t>
            </a:r>
            <a:r>
              <a:rPr lang="it-IT" dirty="0"/>
              <a:t>nsegnato in Kenya,</a:t>
            </a:r>
            <a:r>
              <a:rPr lang="it-IT" baseline="0" dirty="0"/>
              <a:t> dove ha</a:t>
            </a:r>
            <a:r>
              <a:rPr lang="it-IT" dirty="0"/>
              <a:t> collaborato con le ONG che lavorano con i ragazzi del settore </a:t>
            </a:r>
            <a:r>
              <a:rPr lang="it-IT" dirty="0" err="1"/>
              <a:t>manufatturiero</a:t>
            </a:r>
            <a:r>
              <a:rPr lang="it-IT" baseline="0" dirty="0"/>
              <a:t> e a Parigi. A Napoli dal 1994 insegna e </a:t>
            </a:r>
            <a:r>
              <a:rPr lang="it-IT" dirty="0"/>
              <a:t>partecipa al lavoro di strada con bambini e adolescenti nel quartiere dove vive Viene così nominato primo maestro di strada d'Italia (1994-1997).</a:t>
            </a:r>
            <a:r>
              <a:rPr lang="it-IT" baseline="0" dirty="0"/>
              <a:t> È </a:t>
            </a:r>
            <a:r>
              <a:rPr lang="it-IT" dirty="0"/>
              <a:t>cofondatore del progetto Chance, una innovativa scuola pubblica di seconda occasione e di avvio alla formazione professionale.</a:t>
            </a:r>
            <a:r>
              <a:rPr lang="it-IT" baseline="0" dirty="0"/>
              <a:t> </a:t>
            </a:r>
            <a:r>
              <a:rPr lang="it-IT" dirty="0"/>
              <a:t>Ha fondato e presieduto (2001-2007) la Onlus Maestri di strada per l'accompagnamento alla formazione e al lavoro di ragazzi e ragazze in difficoltà.</a:t>
            </a:r>
            <a:r>
              <a:rPr lang="it-IT" baseline="0" dirty="0"/>
              <a:t> </a:t>
            </a:r>
            <a:r>
              <a:rPr lang="it-IT" dirty="0"/>
              <a:t>È stato cofondatore della rete italiana di scuole della seconda occasione. Nel 2009 si è trasferito a Trento dove è stato docente utilizzato presso il Dipartimento istruzione, curando la lotta al disagio, l’innovazione nella FP, la costruzione dei percorsi scuola-lavoro in obbligo di istruzione e l'innovazione dei servizi rivolti ai bisogni educativi speciali. è stato nominato Sottosegretario di Stato al MIUR,</a:t>
            </a:r>
            <a:r>
              <a:rPr lang="it-IT" baseline="0" dirty="0"/>
              <a:t> con il </a:t>
            </a:r>
            <a:r>
              <a:rPr lang="it-IT" baseline="0" dirty="0" err="1"/>
              <a:t>gov</a:t>
            </a:r>
            <a:r>
              <a:rPr lang="it-IT" baseline="0" dirty="0"/>
              <a:t>. Monti e Letta, a</a:t>
            </a:r>
            <a:r>
              <a:rPr lang="it-IT" dirty="0"/>
              <a:t>ssessore all'Istruzione, alla formazione professionale e alle politiche per le periferie di Roma Capitale, con Marino. A Napoli lavora, come docente comandato, presso l'Ufficio scolastico Regionale della Campania.</a:t>
            </a:r>
          </a:p>
          <a:p>
            <a:r>
              <a:rPr lang="it-IT" dirty="0"/>
              <a:t>Collabora con numerosi riviste, italiane e straniere sui temi della scuola, dei diritti all'infanzia, delle politiche di welfare e inclusione sociale.</a:t>
            </a:r>
            <a:endParaRPr lang="it-IT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it-IT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Lucatello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dirty="0"/>
              <a:t>Psicologa e Psicoterapeuta familiare. Responsabile del progetto La scuola della seconda opportunità che opera da 18 anni a Roma all’interno del 4° centro territoriale permanente</a:t>
            </a:r>
            <a:r>
              <a:rPr lang="it-IT" baseline="0" dirty="0"/>
              <a:t> </a:t>
            </a:r>
            <a:r>
              <a:rPr lang="it-IT" dirty="0"/>
              <a:t>zona Casal Bruciato, San Basilio e Tor </a:t>
            </a:r>
            <a:r>
              <a:rPr lang="it-IT" dirty="0" err="1"/>
              <a:t>Pignattara</a:t>
            </a:r>
            <a:r>
              <a:rPr lang="it-IT" dirty="0"/>
              <a:t> per il recupero scolastico di adolescenti italiani e stranieri che hanno abbandonato la scuola.</a:t>
            </a: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Palumbo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Direzione generale per gli ordinamenti scolastici e la valutazione del sistema nazionale di istruzione</a:t>
            </a:r>
          </a:p>
          <a:p>
            <a:r>
              <a:rPr lang="de-DE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Marrocchi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Dirigente - Direzione Generale per gli Ordinamenti scolastici e la Valutazione del Sistema Nazionale d’Istruzione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Silvestro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Ispettrice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tecnico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MIUR</a:t>
            </a:r>
            <a:endParaRPr lang="it-IT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it-IT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it-IT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6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2" name="Line 16"/>
          <p:cNvSpPr>
            <a:spLocks noChangeShapeType="1"/>
          </p:cNvSpPr>
          <p:nvPr userDrawn="1"/>
        </p:nvSpPr>
        <p:spPr bwMode="auto">
          <a:xfrm>
            <a:off x="431800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3" name="Rectangle 17"/>
          <p:cNvSpPr>
            <a:spLocks noChangeArrowheads="1"/>
          </p:cNvSpPr>
          <p:nvPr userDrawn="1"/>
        </p:nvSpPr>
        <p:spPr bwMode="auto">
          <a:xfrm>
            <a:off x="2065338" y="6315075"/>
            <a:ext cx="22367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4114" name="Rectangle 18"/>
          <p:cNvSpPr>
            <a:spLocks noChangeArrowheads="1"/>
          </p:cNvSpPr>
          <p:nvPr userDrawn="1"/>
        </p:nvSpPr>
        <p:spPr bwMode="auto">
          <a:xfrm>
            <a:off x="4832350" y="6315075"/>
            <a:ext cx="27098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4115" name="Text Box 19"/>
          <p:cNvSpPr txBox="1">
            <a:spLocks noChangeArrowheads="1"/>
          </p:cNvSpPr>
          <p:nvPr userDrawn="1"/>
        </p:nvSpPr>
        <p:spPr bwMode="auto">
          <a:xfrm>
            <a:off x="4832350" y="6484938"/>
            <a:ext cx="23002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it-IT" sz="700" b="1">
                <a:latin typeface="Arial" panose="020B0604020202020204" pitchFamily="34" charset="0"/>
              </a:rPr>
              <a:t>Titolo della presentazione, Nome relatore/relatrice</a:t>
            </a:r>
          </a:p>
        </p:txBody>
      </p:sp>
      <p:sp>
        <p:nvSpPr>
          <p:cNvPr id="4116" name="Text Box 20"/>
          <p:cNvSpPr txBox="1">
            <a:spLocks noChangeArrowheads="1"/>
          </p:cNvSpPr>
          <p:nvPr userDrawn="1"/>
        </p:nvSpPr>
        <p:spPr bwMode="auto">
          <a:xfrm>
            <a:off x="2065338" y="6484938"/>
            <a:ext cx="2238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ts val="1300"/>
              </a:lnSpc>
              <a:spcBef>
                <a:spcPct val="0"/>
              </a:spcBef>
            </a:pPr>
            <a:r>
              <a:rPr lang="de-DE" altLang="it-IT" sz="700" b="1">
                <a:latin typeface="Arial" panose="020B0604020202020204" pitchFamily="34" charset="0"/>
              </a:rPr>
              <a:t>Titel der Präsentation, Name Referent/Referentin</a:t>
            </a:r>
            <a:endParaRPr lang="de-DE" altLang="it-IT" sz="700">
              <a:latin typeface="Arial" panose="020B0604020202020204" pitchFamily="34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 userDrawn="1"/>
        </p:nvSpPr>
        <p:spPr bwMode="auto">
          <a:xfrm>
            <a:off x="431800" y="404813"/>
            <a:ext cx="370681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r>
              <a:rPr lang="de-DE" altLang="it-IT" sz="3000" b="1">
                <a:latin typeface="Arial" panose="020B0604020202020204" pitchFamily="34" charset="0"/>
              </a:rPr>
              <a:t>Titel</a:t>
            </a:r>
          </a:p>
          <a:p>
            <a:pPr>
              <a:spcBef>
                <a:spcPct val="0"/>
              </a:spcBef>
            </a:pPr>
            <a:r>
              <a:rPr lang="de-DE" altLang="it-IT" sz="1400">
                <a:latin typeface="Arial" panose="020B0604020202020204" pitchFamily="34" charset="0"/>
              </a:rPr>
              <a:t>Text</a:t>
            </a:r>
          </a:p>
        </p:txBody>
      </p:sp>
      <p:sp>
        <p:nvSpPr>
          <p:cNvPr id="4118" name="Line 22"/>
          <p:cNvSpPr>
            <a:spLocks noChangeShapeType="1"/>
          </p:cNvSpPr>
          <p:nvPr userDrawn="1"/>
        </p:nvSpPr>
        <p:spPr bwMode="auto">
          <a:xfrm>
            <a:off x="4929188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9" name="Text Box 23"/>
          <p:cNvSpPr txBox="1">
            <a:spLocks noChangeArrowheads="1"/>
          </p:cNvSpPr>
          <p:nvPr userDrawn="1"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4120" name="Text Box 24"/>
          <p:cNvSpPr txBox="1">
            <a:spLocks noChangeArrowheads="1"/>
          </p:cNvSpPr>
          <p:nvPr userDrawn="1"/>
        </p:nvSpPr>
        <p:spPr bwMode="auto">
          <a:xfrm>
            <a:off x="5000625" y="404813"/>
            <a:ext cx="37052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r>
              <a:rPr lang="it-IT" altLang="it-IT" sz="3000" b="1">
                <a:latin typeface="Arial" panose="020B0604020202020204" pitchFamily="34" charset="0"/>
              </a:rPr>
              <a:t>Titolo</a:t>
            </a:r>
          </a:p>
          <a:p>
            <a:pPr>
              <a:spcBef>
                <a:spcPct val="0"/>
              </a:spcBef>
            </a:pPr>
            <a:r>
              <a:rPr lang="it-IT" altLang="it-IT" sz="1400">
                <a:latin typeface="Arial" panose="020B0604020202020204" pitchFamily="34" charset="0"/>
              </a:rPr>
              <a:t>Testo</a:t>
            </a:r>
          </a:p>
        </p:txBody>
      </p:sp>
      <p:pic>
        <p:nvPicPr>
          <p:cNvPr id="4121" name="Picture 25" descr="LW_Adler_4C_16x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310313"/>
            <a:ext cx="3460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9237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176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086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1070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672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1121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8763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7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8076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252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87" name="Text Box 63"/>
          <p:cNvSpPr txBox="1">
            <a:spLocks noChangeArrowheads="1"/>
          </p:cNvSpPr>
          <p:nvPr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Line 2"/>
          <p:cNvSpPr>
            <a:spLocks noChangeShapeType="1"/>
          </p:cNvSpPr>
          <p:nvPr/>
        </p:nvSpPr>
        <p:spPr bwMode="auto">
          <a:xfrm>
            <a:off x="179388" y="45878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18467" name="Line 3"/>
          <p:cNvSpPr>
            <a:spLocks noChangeShapeType="1"/>
          </p:cNvSpPr>
          <p:nvPr/>
        </p:nvSpPr>
        <p:spPr bwMode="auto">
          <a:xfrm>
            <a:off x="5102225" y="45878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863600" y="192088"/>
            <a:ext cx="326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it-IT" sz="1200" dirty="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4994275" y="192088"/>
            <a:ext cx="3965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200" dirty="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4994275" y="458788"/>
            <a:ext cx="39878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it-IT" sz="1000" b="1" dirty="0">
                <a:latin typeface="Arial" panose="020B0604020202020204" pitchFamily="34" charset="0"/>
              </a:rPr>
              <a:t>Vicepresidente della Provincia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it-IT" sz="1000" b="1" dirty="0">
                <a:latin typeface="Arial" panose="020B0604020202020204" pitchFamily="34" charset="0"/>
              </a:rPr>
              <a:t>Assessore alla Cultura, Istruzione, Formazione italiana, </a:t>
            </a:r>
          </a:p>
          <a:p>
            <a:pPr>
              <a:lnSpc>
                <a:spcPts val="1300"/>
              </a:lnSpc>
              <a:spcBef>
                <a:spcPct val="0"/>
              </a:spcBef>
            </a:pPr>
            <a:r>
              <a:rPr lang="it-IT" altLang="it-IT" sz="1000" b="1" dirty="0">
                <a:latin typeface="Arial" panose="020B0604020202020204" pitchFamily="34" charset="0"/>
              </a:rPr>
              <a:t>Edilizia pubblica e abitativa, Libro Fondiario, Catasto, Cooperazione e Patrimonio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0" y="458788"/>
            <a:ext cx="412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49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it-IT" sz="1000" b="1" dirty="0">
                <a:latin typeface="Arial" panose="020B0604020202020204" pitchFamily="34" charset="0"/>
              </a:rPr>
              <a:t>Landeshauptmannstellvertreter </a:t>
            </a:r>
          </a:p>
          <a:p>
            <a:pPr algn="r" eaLnBrk="1" hangingPunct="1"/>
            <a:r>
              <a:rPr lang="de-DE" altLang="it-IT" sz="1000" b="1" dirty="0">
                <a:latin typeface="Arial" panose="020B0604020202020204" pitchFamily="34" charset="0"/>
              </a:rPr>
              <a:t>Landesrat für italienische Kultur, Bildung, Hochbau, Wohnungsbau, Grundbuch, Kataster, Genossenschaftswesen und Vermögen</a:t>
            </a:r>
          </a:p>
        </p:txBody>
      </p:sp>
      <p:sp>
        <p:nvSpPr>
          <p:cNvPr id="318472" name="Line 8"/>
          <p:cNvSpPr>
            <a:spLocks noChangeShapeType="1"/>
          </p:cNvSpPr>
          <p:nvPr/>
        </p:nvSpPr>
        <p:spPr bwMode="auto">
          <a:xfrm>
            <a:off x="193675" y="6153150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18473" name="Line 9"/>
          <p:cNvSpPr>
            <a:spLocks noChangeShapeType="1"/>
          </p:cNvSpPr>
          <p:nvPr/>
        </p:nvSpPr>
        <p:spPr bwMode="auto">
          <a:xfrm>
            <a:off x="4932363" y="6153150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pic>
        <p:nvPicPr>
          <p:cNvPr id="318474" name="Picture 10" descr="LW_Adler_4C_20x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98425"/>
            <a:ext cx="71913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75" name="Picture 11" descr="02_4_Label CH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5832475"/>
            <a:ext cx="80327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250825" y="4779963"/>
            <a:ext cx="86423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3439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600" dirty="0">
                <a:latin typeface="Arial" panose="020B0604020202020204" pitchFamily="34" charset="0"/>
              </a:rPr>
              <a:t>Assessore alla cultura, istruzione e formazione 	Christian Tommasini</a:t>
            </a:r>
            <a:br>
              <a:rPr lang="it-IT" altLang="it-IT" sz="1600" dirty="0">
                <a:latin typeface="Arial" panose="020B0604020202020204" pitchFamily="34" charset="0"/>
              </a:rPr>
            </a:br>
            <a:r>
              <a:rPr lang="it-IT" altLang="it-IT" sz="1600" dirty="0">
                <a:latin typeface="Arial" panose="020B0604020202020204" pitchFamily="34" charset="0"/>
              </a:rPr>
              <a:t>in lingua italiana</a:t>
            </a:r>
          </a:p>
          <a:p>
            <a:pPr>
              <a:spcBef>
                <a:spcPct val="50000"/>
              </a:spcBef>
            </a:pPr>
            <a:r>
              <a:rPr lang="it-IT" altLang="it-IT" sz="1600" dirty="0">
                <a:latin typeface="Arial" panose="020B0604020202020204" pitchFamily="34" charset="0"/>
              </a:rPr>
              <a:t>Sovrintendente Scolastica 	Nicoletta Minnei</a:t>
            </a:r>
          </a:p>
        </p:txBody>
      </p:sp>
      <p:sp>
        <p:nvSpPr>
          <p:cNvPr id="318478" name="Rectangle 14"/>
          <p:cNvSpPr>
            <a:spLocks noChangeArrowheads="1"/>
          </p:cNvSpPr>
          <p:nvPr/>
        </p:nvSpPr>
        <p:spPr bwMode="auto">
          <a:xfrm>
            <a:off x="2286000" y="2978150"/>
            <a:ext cx="45720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b="1" dirty="0">
                <a:latin typeface="Arial" panose="020B0604020202020204" pitchFamily="34" charset="0"/>
              </a:rPr>
              <a:t>La scuola in lingua italiana – </a:t>
            </a:r>
            <a:r>
              <a:rPr lang="it-IT" altLang="it-IT" b="1" dirty="0" err="1">
                <a:latin typeface="Arial" panose="020B0604020202020204" pitchFamily="34" charset="0"/>
              </a:rPr>
              <a:t>a.s.</a:t>
            </a:r>
            <a:r>
              <a:rPr lang="it-IT" altLang="it-IT" b="1" dirty="0">
                <a:latin typeface="Arial" panose="020B0604020202020204" pitchFamily="34" charset="0"/>
              </a:rPr>
              <a:t> 2017/2018 </a:t>
            </a:r>
          </a:p>
          <a:p>
            <a:pPr algn="ctr"/>
            <a:r>
              <a:rPr lang="it-IT" altLang="it-IT" sz="1800" dirty="0">
                <a:latin typeface="Arial" panose="020B0604020202020204" pitchFamily="34" charset="0"/>
              </a:rPr>
              <a:t>Bolzano, 11 settembre 2017</a:t>
            </a:r>
          </a:p>
        </p:txBody>
      </p:sp>
      <p:grpSp>
        <p:nvGrpSpPr>
          <p:cNvPr id="318484" name="Group 20"/>
          <p:cNvGrpSpPr>
            <a:grpSpLocks/>
          </p:cNvGrpSpPr>
          <p:nvPr/>
        </p:nvGrpSpPr>
        <p:grpSpPr bwMode="auto">
          <a:xfrm>
            <a:off x="0" y="1222375"/>
            <a:ext cx="9144000" cy="1666875"/>
            <a:chOff x="0" y="671"/>
            <a:chExt cx="5760" cy="1050"/>
          </a:xfrm>
        </p:grpSpPr>
        <p:pic>
          <p:nvPicPr>
            <p:cNvPr id="318481" name="Picture 17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31" b="15126"/>
            <a:stretch>
              <a:fillRect/>
            </a:stretch>
          </p:blipFill>
          <p:spPr bwMode="auto">
            <a:xfrm>
              <a:off x="0" y="671"/>
              <a:ext cx="5760" cy="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8482" name="Text Box 18"/>
            <p:cNvSpPr txBox="1">
              <a:spLocks noChangeArrowheads="1"/>
            </p:cNvSpPr>
            <p:nvPr/>
          </p:nvSpPr>
          <p:spPr bwMode="auto">
            <a:xfrm>
              <a:off x="1462" y="1005"/>
              <a:ext cx="2892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0"/>
                </a:spcBef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0"/>
                </a:spcBef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0"/>
                </a:spcBef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0"/>
                </a:spcBef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0"/>
                </a:spcBef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48550" algn="r"/>
                  <a:tab pos="8877300" algn="r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it-IT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One child, one teacher, one book and one pen can change the world. </a:t>
              </a:r>
              <a:endParaRPr lang="it-IT" altLang="it-IT" b="1" dirty="0">
                <a:solidFill>
                  <a:schemeClr val="bg1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318483" name="Text Box 19"/>
          <p:cNvSpPr txBox="1">
            <a:spLocks noChangeArrowheads="1"/>
          </p:cNvSpPr>
          <p:nvPr/>
        </p:nvSpPr>
        <p:spPr bwMode="auto">
          <a:xfrm>
            <a:off x="7812432" y="2487613"/>
            <a:ext cx="12490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000" b="1" dirty="0">
                <a:solidFill>
                  <a:srgbClr val="663300"/>
                </a:solidFill>
                <a:latin typeface="Segoe Print" panose="02000600000000000000" pitchFamily="2" charset="0"/>
              </a:rPr>
              <a:t>Malala Yousafzai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Line 2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39973" name="Line 5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9974" name="Picture 6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8642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>
                <a:solidFill>
                  <a:srgbClr val="E1001A"/>
                </a:solidFill>
                <a:latin typeface="Arial" panose="020B0604020202020204" pitchFamily="34" charset="0"/>
              </a:rPr>
              <a:t>Scuole del primo e secondo ciclo:</a:t>
            </a: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250825" y="2349500"/>
            <a:ext cx="864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>
                <a:latin typeface="Arial" panose="020B0604020202020204" pitchFamily="34" charset="0"/>
              </a:rPr>
              <a:t>Valorizzare i progetti didattici innovativi ulteriori proposti dai territori, come ad esempio…</a:t>
            </a:r>
          </a:p>
        </p:txBody>
      </p:sp>
      <p:grpSp>
        <p:nvGrpSpPr>
          <p:cNvPr id="339977" name="Group 9"/>
          <p:cNvGrpSpPr>
            <a:grpSpLocks/>
          </p:cNvGrpSpPr>
          <p:nvPr/>
        </p:nvGrpSpPr>
        <p:grpSpPr bwMode="auto">
          <a:xfrm>
            <a:off x="0" y="4238625"/>
            <a:ext cx="9144000" cy="1458913"/>
            <a:chOff x="0" y="2670"/>
            <a:chExt cx="5760" cy="919"/>
          </a:xfrm>
        </p:grpSpPr>
        <p:grpSp>
          <p:nvGrpSpPr>
            <p:cNvPr id="339978" name="Group 10"/>
            <p:cNvGrpSpPr>
              <a:grpSpLocks/>
            </p:cNvGrpSpPr>
            <p:nvPr/>
          </p:nvGrpSpPr>
          <p:grpSpPr bwMode="auto">
            <a:xfrm>
              <a:off x="0" y="2670"/>
              <a:ext cx="2030" cy="919"/>
              <a:chOff x="0" y="2670"/>
              <a:chExt cx="2030" cy="919"/>
            </a:xfrm>
          </p:grpSpPr>
          <p:sp>
            <p:nvSpPr>
              <p:cNvPr id="339979" name="Rectangle 11"/>
              <p:cNvSpPr>
                <a:spLocks noChangeArrowheads="1"/>
              </p:cNvSpPr>
              <p:nvPr/>
            </p:nvSpPr>
            <p:spPr bwMode="auto">
              <a:xfrm>
                <a:off x="0" y="2670"/>
                <a:ext cx="2030" cy="907"/>
              </a:xfrm>
              <a:prstGeom prst="rect">
                <a:avLst/>
              </a:prstGeom>
              <a:gradFill rotWithShape="1">
                <a:gsLst>
                  <a:gs pos="0">
                    <a:srgbClr val="D8DBB0">
                      <a:gamma/>
                      <a:shade val="46275"/>
                      <a:invGamma/>
                    </a:srgbClr>
                  </a:gs>
                  <a:gs pos="100000">
                    <a:srgbClr val="D8DBB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9980" name="AutoShape 12"/>
              <p:cNvSpPr>
                <a:spLocks noChangeArrowheads="1"/>
              </p:cNvSpPr>
              <p:nvPr/>
            </p:nvSpPr>
            <p:spPr bwMode="auto">
              <a:xfrm>
                <a:off x="0" y="2727"/>
                <a:ext cx="1577" cy="862"/>
              </a:xfrm>
              <a:prstGeom prst="flowChartPunchedTap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it-IT" altLang="it-IT" sz="1600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Istituto Comprensivo Bolzano Europa 2</a:t>
                </a:r>
              </a:p>
            </p:txBody>
          </p:sp>
        </p:grpSp>
        <p:grpSp>
          <p:nvGrpSpPr>
            <p:cNvPr id="339981" name="Group 13"/>
            <p:cNvGrpSpPr>
              <a:grpSpLocks/>
            </p:cNvGrpSpPr>
            <p:nvPr/>
          </p:nvGrpSpPr>
          <p:grpSpPr bwMode="auto">
            <a:xfrm>
              <a:off x="1577" y="2670"/>
              <a:ext cx="2239" cy="919"/>
              <a:chOff x="1577" y="2614"/>
              <a:chExt cx="2239" cy="919"/>
            </a:xfrm>
          </p:grpSpPr>
          <p:sp>
            <p:nvSpPr>
              <p:cNvPr id="339982" name="Rectangle 14"/>
              <p:cNvSpPr>
                <a:spLocks noChangeArrowheads="1"/>
              </p:cNvSpPr>
              <p:nvPr/>
            </p:nvSpPr>
            <p:spPr bwMode="auto">
              <a:xfrm>
                <a:off x="2001" y="2614"/>
                <a:ext cx="1815" cy="907"/>
              </a:xfrm>
              <a:prstGeom prst="rect">
                <a:avLst/>
              </a:prstGeom>
              <a:gradFill rotWithShape="1">
                <a:gsLst>
                  <a:gs pos="0">
                    <a:srgbClr val="D8DBB0">
                      <a:gamma/>
                      <a:shade val="46275"/>
                      <a:invGamma/>
                    </a:srgbClr>
                  </a:gs>
                  <a:gs pos="100000">
                    <a:srgbClr val="D8DBB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9983" name="AutoShape 15"/>
              <p:cNvSpPr>
                <a:spLocks noChangeArrowheads="1"/>
              </p:cNvSpPr>
              <p:nvPr/>
            </p:nvSpPr>
            <p:spPr bwMode="auto">
              <a:xfrm>
                <a:off x="1577" y="2671"/>
                <a:ext cx="1303" cy="862"/>
              </a:xfrm>
              <a:prstGeom prst="flowChartPunchedTap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it-IT" altLang="it-IT" sz="1600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Istituto Comprensivo Bassa Atesina</a:t>
                </a:r>
              </a:p>
            </p:txBody>
          </p:sp>
        </p:grpSp>
        <p:grpSp>
          <p:nvGrpSpPr>
            <p:cNvPr id="339984" name="Group 16"/>
            <p:cNvGrpSpPr>
              <a:grpSpLocks/>
            </p:cNvGrpSpPr>
            <p:nvPr/>
          </p:nvGrpSpPr>
          <p:grpSpPr bwMode="auto">
            <a:xfrm>
              <a:off x="2880" y="2670"/>
              <a:ext cx="2880" cy="907"/>
              <a:chOff x="2880" y="2670"/>
              <a:chExt cx="2880" cy="907"/>
            </a:xfrm>
          </p:grpSpPr>
          <p:sp>
            <p:nvSpPr>
              <p:cNvPr id="339985" name="Rectangle 17"/>
              <p:cNvSpPr>
                <a:spLocks noChangeArrowheads="1"/>
              </p:cNvSpPr>
              <p:nvPr/>
            </p:nvSpPr>
            <p:spPr bwMode="auto">
              <a:xfrm>
                <a:off x="3787" y="2670"/>
                <a:ext cx="1973" cy="907"/>
              </a:xfrm>
              <a:prstGeom prst="rect">
                <a:avLst/>
              </a:prstGeom>
              <a:gradFill rotWithShape="1">
                <a:gsLst>
                  <a:gs pos="0">
                    <a:srgbClr val="D8DBB0">
                      <a:gamma/>
                      <a:shade val="46275"/>
                      <a:invGamma/>
                    </a:srgbClr>
                  </a:gs>
                  <a:gs pos="100000">
                    <a:srgbClr val="D8DBB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339986" name="AutoShape 18"/>
              <p:cNvSpPr>
                <a:spLocks noChangeArrowheads="1"/>
              </p:cNvSpPr>
              <p:nvPr/>
            </p:nvSpPr>
            <p:spPr bwMode="auto">
              <a:xfrm>
                <a:off x="2880" y="2685"/>
                <a:ext cx="1515" cy="868"/>
              </a:xfrm>
              <a:prstGeom prst="flowChartPunchedTap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it-IT" altLang="it-IT" sz="1600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Istituto Tecnico Economico </a:t>
                </a:r>
                <a:r>
                  <a:rPr lang="it-IT" altLang="it-IT" sz="16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“</a:t>
                </a:r>
                <a:r>
                  <a:rPr lang="it-IT" altLang="it-IT" sz="1600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C. Battisti</a:t>
                </a:r>
                <a:r>
                  <a:rPr lang="it-IT" altLang="it-IT" sz="16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”</a:t>
                </a:r>
                <a:r>
                  <a:rPr lang="it-IT" altLang="it-IT" sz="1600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Bolzano</a:t>
                </a:r>
              </a:p>
            </p:txBody>
          </p:sp>
        </p:grpSp>
      </p:grp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6977063" y="4234199"/>
            <a:ext cx="2166936" cy="1401425"/>
          </a:xfrm>
          <a:prstGeom prst="flowChartPunchedTape">
            <a:avLst/>
          </a:prstGeom>
          <a:solidFill>
            <a:srgbClr val="0066FF"/>
          </a:solidFill>
          <a:ln>
            <a:noFill/>
          </a:ln>
          <a:effectLst/>
        </p:spPr>
        <p:txBody>
          <a:bodyPr anchor="ctr">
            <a:noAutofit/>
          </a:bodyPr>
          <a:lstStyle/>
          <a:p>
            <a:pPr algn="ctr"/>
            <a:r>
              <a:rPr lang="it-IT" altLang="it-IT" sz="1600" dirty="0">
                <a:solidFill>
                  <a:schemeClr val="bg1"/>
                </a:solidFill>
                <a:latin typeface="Segoe Print" panose="02000600000000000000" pitchFamily="2" charset="0"/>
              </a:rPr>
              <a:t>Liceo </a:t>
            </a:r>
            <a:r>
              <a:rPr lang="it-IT" alt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it-IT" altLang="it-IT" sz="1600" dirty="0">
                <a:solidFill>
                  <a:schemeClr val="bg1"/>
                </a:solidFill>
                <a:latin typeface="Segoe Print" panose="02000600000000000000" pitchFamily="2" charset="0"/>
              </a:rPr>
              <a:t>Marcelline</a:t>
            </a:r>
            <a:r>
              <a:rPr lang="it-IT" altLang="it-IT" sz="1600" dirty="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br>
              <a:rPr lang="it-IT" altLang="it-IT" sz="16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it-IT" altLang="it-IT" sz="1600" dirty="0">
                <a:solidFill>
                  <a:schemeClr val="bg1"/>
                </a:solidFill>
                <a:latin typeface="Segoe Print" panose="02000600000000000000" pitchFamily="2" charset="0"/>
              </a:rPr>
              <a:t>Bolzano</a:t>
            </a:r>
          </a:p>
        </p:txBody>
      </p:sp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grpSp>
          <p:nvGrpSpPr>
            <p:cNvPr id="33" name="Group 47"/>
            <p:cNvGrpSpPr>
              <a:grpSpLocks/>
            </p:cNvGrpSpPr>
            <p:nvPr/>
          </p:nvGrpSpPr>
          <p:grpSpPr bwMode="auto">
            <a:xfrm>
              <a:off x="0" y="0"/>
              <a:ext cx="5760" cy="686"/>
              <a:chOff x="0" y="0"/>
              <a:chExt cx="5760" cy="686"/>
            </a:xfrm>
          </p:grpSpPr>
          <p:pic>
            <p:nvPicPr>
              <p:cNvPr id="35" name="Picture 48" descr="eleaniztasuna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5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9" descr="eleaniztasuna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0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 Box 50"/>
              <p:cNvSpPr txBox="1">
                <a:spLocks noChangeArrowheads="1"/>
              </p:cNvSpPr>
              <p:nvPr/>
            </p:nvSpPr>
            <p:spPr bwMode="auto">
              <a:xfrm>
                <a:off x="895" y="232"/>
                <a:ext cx="3913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L’ap</a:t>
                </a:r>
                <a:r>
                  <a:rPr lang="it-IT" altLang="it-IT" sz="2000" b="1" dirty="0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pr</a:t>
                </a:r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endimento è un tesoro che seguirà </a:t>
                </a:r>
                <a:r>
                  <a:rPr lang="it-IT" altLang="it-IT" sz="2000" b="1" dirty="0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il</a:t>
                </a:r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suo proprietario ovunque.</a:t>
                </a:r>
                <a:endParaRPr lang="it-IT" altLang="it-IT" sz="1200" dirty="0">
                  <a:latin typeface="Segoe Script" panose="020B0504020000000003" pitchFamily="34" charset="0"/>
                </a:endParaRPr>
              </a:p>
            </p:txBody>
          </p:sp>
        </p:grp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4921" y="529"/>
              <a:ext cx="83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(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Proverbio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 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cinese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)</a:t>
              </a:r>
              <a:endParaRPr lang="it-IT" altLang="it-IT" sz="1000" dirty="0">
                <a:solidFill>
                  <a:srgbClr val="663300"/>
                </a:solidFill>
                <a:latin typeface="Segoe Print" panose="020006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7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22570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22571" name="Picture 11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250825" y="1268413"/>
            <a:ext cx="8642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Istituto Comprensivo Bolzano Europa 2</a:t>
            </a:r>
            <a:endParaRPr lang="it-IT" altLang="it-IT" sz="3200" i="1" dirty="0">
              <a:solidFill>
                <a:srgbClr val="E1001A"/>
              </a:solidFill>
              <a:latin typeface="Arial" panose="020B0604020202020204" pitchFamily="34" charset="0"/>
            </a:endParaRPr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250825" y="1985376"/>
            <a:ext cx="864235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altLang="it-IT" b="1" dirty="0">
                <a:latin typeface="Arial" panose="020B0604020202020204" pitchFamily="34" charset="0"/>
              </a:rPr>
              <a:t>Varietà dell’offerta formativa: </a:t>
            </a:r>
          </a:p>
          <a:p>
            <a:pPr marL="266700" indent="-266700" algn="just">
              <a:spcBef>
                <a:spcPts val="600"/>
              </a:spcBef>
              <a:buFontTx/>
              <a:buBlip>
                <a:blip r:embed="rId4"/>
              </a:buBlip>
              <a:tabLst>
                <a:tab pos="266700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Promozione del plurilinguismo (potenziamenti L2)</a:t>
            </a:r>
          </a:p>
          <a:p>
            <a:pPr marL="266700" indent="-266700" algn="just">
              <a:spcBef>
                <a:spcPts val="600"/>
              </a:spcBef>
              <a:buFontTx/>
              <a:buBlip>
                <a:blip r:embed="rId4"/>
              </a:buBlip>
              <a:tabLst>
                <a:tab pos="266700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CLIL, Gemellaggi, Soggiorni studio in Germania, Certificazioni linguistiche</a:t>
            </a:r>
          </a:p>
          <a:p>
            <a:pPr marL="266700" indent="-266700" algn="just">
              <a:spcBef>
                <a:spcPts val="0"/>
              </a:spcBef>
              <a:buFontTx/>
              <a:buBlip>
                <a:blip r:embed="rId4"/>
              </a:buBlip>
              <a:tabLst>
                <a:tab pos="266700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Didattica attiva, Varietà di materiali didattici, Utilizzo di aule laboratorio, Didattica per progetti negli indirizzi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0825" y="4531243"/>
            <a:ext cx="864235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63525" algn="l"/>
              </a:tabLst>
            </a:pPr>
            <a:r>
              <a:rPr lang="it-IT" altLang="it-IT" sz="2400" b="1" dirty="0">
                <a:latin typeface="Arial" panose="020B0604020202020204" pitchFamily="34" charset="0"/>
              </a:rPr>
              <a:t>Scuola primaria: </a:t>
            </a:r>
            <a:r>
              <a:rPr lang="it-IT" altLang="it-IT" sz="2400" dirty="0">
                <a:latin typeface="Arial" panose="020B0604020202020204" pitchFamily="34" charset="0"/>
              </a:rPr>
              <a:t>sezione bilingue e sezione Montessori</a:t>
            </a:r>
          </a:p>
          <a:p>
            <a:pPr algn="just">
              <a:spcBef>
                <a:spcPts val="600"/>
              </a:spcBef>
              <a:tabLst>
                <a:tab pos="263525" algn="l"/>
              </a:tabLst>
            </a:pPr>
            <a:r>
              <a:rPr lang="it-IT" altLang="it-IT" sz="2400" b="1" dirty="0">
                <a:latin typeface="Arial" panose="020B0604020202020204" pitchFamily="34" charset="0"/>
              </a:rPr>
              <a:t>Secondaria di I grado:</a:t>
            </a:r>
            <a:r>
              <a:rPr lang="it-IT" altLang="it-IT" sz="2400" dirty="0">
                <a:latin typeface="Arial" panose="020B0604020202020204" pitchFamily="34" charset="0"/>
              </a:rPr>
              <a:t> sezione bilingue (da 2017/18) e 3 indirizzi: scientifico-tecnologico; tecnico-artistico e musicale</a:t>
            </a:r>
          </a:p>
        </p:txBody>
      </p: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0" y="0"/>
              <a:ext cx="5760" cy="686"/>
              <a:chOff x="0" y="0"/>
              <a:chExt cx="5760" cy="686"/>
            </a:xfrm>
          </p:grpSpPr>
          <p:pic>
            <p:nvPicPr>
              <p:cNvPr id="18" name="Picture 48" descr="eleaniztasun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5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9" descr="eleaniztasun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0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 Box 50"/>
              <p:cNvSpPr txBox="1">
                <a:spLocks noChangeArrowheads="1"/>
              </p:cNvSpPr>
              <p:nvPr/>
            </p:nvSpPr>
            <p:spPr bwMode="auto">
              <a:xfrm>
                <a:off x="895" y="232"/>
                <a:ext cx="3913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One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la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nguage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sets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you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on a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corridor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for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l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if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. </a:t>
                </a:r>
              </a:p>
              <a:p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Two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la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nguages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open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every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door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along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the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way</a:t>
                </a:r>
                <a:r>
                  <a:rPr lang="de-DE" altLang="it-IT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.</a:t>
                </a:r>
                <a:endParaRPr lang="it-IT" altLang="it-IT" sz="1200" dirty="0">
                  <a:latin typeface="Segoe Script" panose="020B0504020000000003" pitchFamily="34" charset="0"/>
                </a:endParaRPr>
              </a:p>
            </p:txBody>
          </p:sp>
        </p:grpSp>
        <p:sp>
          <p:nvSpPr>
            <p:cNvPr id="17" name="Rectangle 51"/>
            <p:cNvSpPr>
              <a:spLocks noChangeArrowheads="1"/>
            </p:cNvSpPr>
            <p:nvPr/>
          </p:nvSpPr>
          <p:spPr bwMode="auto">
            <a:xfrm>
              <a:off x="5264" y="529"/>
              <a:ext cx="4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(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F.Smith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)</a:t>
              </a:r>
              <a:endParaRPr lang="it-IT" altLang="it-IT" sz="1000" dirty="0">
                <a:solidFill>
                  <a:srgbClr val="663300"/>
                </a:solidFill>
                <a:latin typeface="Segoe Print" panose="020006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7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22570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22571" name="Picture 11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250825" y="1268413"/>
            <a:ext cx="86423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Istituto Comprensivo Bolzano Europa 2</a:t>
            </a:r>
          </a:p>
          <a:p>
            <a:pPr>
              <a:spcBef>
                <a:spcPts val="0"/>
              </a:spcBef>
            </a:pPr>
            <a:r>
              <a:rPr lang="de-DE" altLang="it-IT" b="1" dirty="0">
                <a:latin typeface="Arial" panose="020B0604020202020204" pitchFamily="34" charset="0"/>
              </a:rPr>
              <a:t>Scuola primaria-</a:t>
            </a:r>
            <a:r>
              <a:rPr lang="de-DE" altLang="it-IT" b="1" dirty="0" err="1">
                <a:latin typeface="Arial" panose="020B0604020202020204" pitchFamily="34" charset="0"/>
              </a:rPr>
              <a:t>Sezione</a:t>
            </a:r>
            <a:r>
              <a:rPr lang="de-DE" altLang="it-IT" b="1" dirty="0">
                <a:latin typeface="Arial" panose="020B0604020202020204" pitchFamily="34" charset="0"/>
              </a:rPr>
              <a:t> </a:t>
            </a:r>
            <a:r>
              <a:rPr lang="de-DE" altLang="it-IT" b="1" dirty="0" err="1">
                <a:latin typeface="Arial" panose="020B0604020202020204" pitchFamily="34" charset="0"/>
              </a:rPr>
              <a:t>bilingue</a:t>
            </a:r>
            <a:r>
              <a:rPr lang="de-DE" altLang="it-IT" b="1" dirty="0">
                <a:latin typeface="Arial" panose="020B0604020202020204" pitchFamily="34" charset="0"/>
              </a:rPr>
              <a:t> </a:t>
            </a:r>
            <a:endParaRPr lang="it-IT" altLang="it-IT" b="1" dirty="0">
              <a:latin typeface="Arial" panose="020B0604020202020204" pitchFamily="34" charset="0"/>
            </a:endParaRPr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250825" y="2354455"/>
            <a:ext cx="8642350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altLang="it-IT" sz="2400" dirty="0" err="1">
                <a:latin typeface="Arial" panose="020B0604020202020204" pitchFamily="34" charset="0"/>
              </a:rPr>
              <a:t>A.s.</a:t>
            </a:r>
            <a:r>
              <a:rPr lang="it-IT" altLang="it-IT" sz="2400" dirty="0">
                <a:latin typeface="Arial" panose="020B0604020202020204" pitchFamily="34" charset="0"/>
              </a:rPr>
              <a:t> 2017/18: 11 classi</a:t>
            </a:r>
          </a:p>
          <a:p>
            <a:pPr marL="179388" indent="-179388" algn="just">
              <a:spcBef>
                <a:spcPts val="600"/>
              </a:spcBef>
              <a:buFontTx/>
              <a:buBlip>
                <a:blip r:embed="rId4"/>
              </a:buBlip>
              <a:tabLst>
                <a:tab pos="179388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13 h/</a:t>
            </a:r>
            <a:r>
              <a:rPr lang="it-IT" altLang="it-IT" sz="2400" dirty="0" err="1">
                <a:latin typeface="Arial" panose="020B0604020202020204" pitchFamily="34" charset="0"/>
              </a:rPr>
              <a:t>sett</a:t>
            </a:r>
            <a:r>
              <a:rPr lang="it-IT" altLang="it-IT" sz="2400" dirty="0">
                <a:latin typeface="Arial" panose="020B0604020202020204" pitchFamily="34" charset="0"/>
              </a:rPr>
              <a:t> in tedesco L2:</a:t>
            </a:r>
          </a:p>
          <a:p>
            <a:pPr marL="715963" lvl="1" indent="-258763" algn="just">
              <a:spcBef>
                <a:spcPts val="600"/>
              </a:spcBef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lang="it-IT" altLang="it-IT" sz="2400" dirty="0" err="1">
                <a:latin typeface="Arial" panose="020B0604020202020204" pitchFamily="34" charset="0"/>
              </a:rPr>
              <a:t>Deutsch</a:t>
            </a:r>
            <a:r>
              <a:rPr lang="it-IT" altLang="it-IT" sz="2400" dirty="0">
                <a:latin typeface="Arial" panose="020B0604020202020204" pitchFamily="34" charset="0"/>
              </a:rPr>
              <a:t> – 6 ore</a:t>
            </a:r>
          </a:p>
          <a:p>
            <a:pPr marL="715963" lvl="1" indent="-258763" algn="just">
              <a:spcBef>
                <a:spcPts val="600"/>
              </a:spcBef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lang="it-IT" altLang="it-IT" sz="2400" dirty="0" err="1">
                <a:latin typeface="Arial" panose="020B0604020202020204" pitchFamily="34" charset="0"/>
              </a:rPr>
              <a:t>Mathematik</a:t>
            </a:r>
            <a:r>
              <a:rPr lang="it-IT" altLang="it-IT" sz="2400" dirty="0">
                <a:latin typeface="Arial" panose="020B0604020202020204" pitchFamily="34" charset="0"/>
              </a:rPr>
              <a:t> – 3 ore in codocenza</a:t>
            </a:r>
          </a:p>
          <a:p>
            <a:pPr marL="715963" lvl="1" indent="-258763" algn="just">
              <a:spcBef>
                <a:spcPts val="600"/>
              </a:spcBef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lang="it-IT" altLang="it-IT" sz="2400" dirty="0" err="1">
                <a:latin typeface="Arial" panose="020B0604020202020204" pitchFamily="34" charset="0"/>
              </a:rPr>
              <a:t>Naturkunde</a:t>
            </a:r>
            <a:r>
              <a:rPr lang="it-IT" altLang="it-IT" sz="2400" dirty="0">
                <a:latin typeface="Arial" panose="020B0604020202020204" pitchFamily="34" charset="0"/>
              </a:rPr>
              <a:t> – 2 ore in codocenza</a:t>
            </a:r>
          </a:p>
          <a:p>
            <a:pPr marL="715963" lvl="1" indent="-258763" algn="just">
              <a:spcBef>
                <a:spcPts val="600"/>
              </a:spcBef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Geografie, </a:t>
            </a:r>
            <a:r>
              <a:rPr lang="it-IT" altLang="it-IT" sz="2400" dirty="0" err="1">
                <a:latin typeface="Arial" panose="020B0604020202020204" pitchFamily="34" charset="0"/>
              </a:rPr>
              <a:t>Musik</a:t>
            </a:r>
            <a:r>
              <a:rPr lang="it-IT" altLang="it-IT" sz="2400" dirty="0">
                <a:latin typeface="Arial" panose="020B0604020202020204" pitchFamily="34" charset="0"/>
              </a:rPr>
              <a:t> (</a:t>
            </a:r>
            <a:r>
              <a:rPr lang="it-IT" altLang="it-IT" sz="2400" dirty="0" err="1">
                <a:latin typeface="Arial" panose="020B0604020202020204" pitchFamily="34" charset="0"/>
              </a:rPr>
              <a:t>mit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Expertin</a:t>
            </a:r>
            <a:r>
              <a:rPr lang="it-IT" altLang="it-IT" sz="2400" dirty="0">
                <a:latin typeface="Arial" panose="020B0604020202020204" pitchFamily="34" charset="0"/>
              </a:rPr>
              <a:t>) – 1 ora</a:t>
            </a:r>
          </a:p>
          <a:p>
            <a:pPr marL="179388" indent="-179388" algn="just">
              <a:spcBef>
                <a:spcPts val="600"/>
              </a:spcBef>
              <a:buFontTx/>
              <a:buBlip>
                <a:blip r:embed="rId4"/>
              </a:buBlip>
              <a:tabLst>
                <a:tab pos="179388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Alfabetizzazione bilingue, approccio didattico attivo e cooperativo, varietà di materiali didattici</a:t>
            </a:r>
          </a:p>
          <a:p>
            <a:pPr marL="179388" indent="-179388" algn="just">
              <a:spcBef>
                <a:spcPts val="600"/>
              </a:spcBef>
              <a:buFontTx/>
              <a:buBlip>
                <a:blip r:embed="rId4"/>
              </a:buBlip>
              <a:tabLst>
                <a:tab pos="179388" algn="l"/>
              </a:tabLst>
            </a:pPr>
            <a:r>
              <a:rPr lang="it-IT" altLang="it-IT" sz="2400" b="1" dirty="0">
                <a:latin typeface="Arial" panose="020B0604020202020204" pitchFamily="34" charset="0"/>
              </a:rPr>
              <a:t>Obiettivo</a:t>
            </a:r>
            <a:r>
              <a:rPr lang="it-IT" altLang="it-IT" sz="2400" dirty="0">
                <a:latin typeface="Arial" panose="020B0604020202020204" pitchFamily="34" charset="0"/>
              </a:rPr>
              <a:t>: raggiungimento del livello A2 del QCER</a:t>
            </a: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pic>
          <p:nvPicPr>
            <p:cNvPr id="15" name="Picture 24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5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Conoscere più lingue significa avere 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p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iù anime.</a:t>
              </a:r>
              <a:endParaRPr lang="it-IT" altLang="it-IT" dirty="0"/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5222" y="516"/>
              <a:ext cx="5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>
                  <a:solidFill>
                    <a:srgbClr val="663300"/>
                  </a:solidFill>
                  <a:latin typeface="Segoe Print" panose="02000600000000000000" pitchFamily="2" charset="0"/>
                </a:rPr>
                <a:t>J.G. Herde</a:t>
              </a:r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133789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250825" y="1268413"/>
            <a:ext cx="86423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Istituto Comprensivo Bolzano Europa 2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it-IT" alt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Scuola sec. di I grado-Sez. bilingue da </a:t>
            </a:r>
            <a:r>
              <a:rPr lang="it-IT" altLang="it-IT" b="1" dirty="0" err="1">
                <a:solidFill>
                  <a:srgbClr val="000000"/>
                </a:solidFill>
                <a:latin typeface="Arial" panose="020B0604020202020204" pitchFamily="34" charset="0"/>
              </a:rPr>
              <a:t>a.s.</a:t>
            </a:r>
            <a:r>
              <a:rPr lang="it-IT" altLang="it-IT" b="1" dirty="0">
                <a:solidFill>
                  <a:srgbClr val="000000"/>
                </a:solidFill>
                <a:latin typeface="Arial" panose="020B0604020202020204" pitchFamily="34" charset="0"/>
              </a:rPr>
              <a:t> 17/18</a:t>
            </a:r>
          </a:p>
        </p:txBody>
      </p:sp>
      <p:sp>
        <p:nvSpPr>
          <p:cNvPr id="320532" name="Rectangle 20"/>
          <p:cNvSpPr>
            <a:spLocks noChangeArrowheads="1"/>
          </p:cNvSpPr>
          <p:nvPr/>
        </p:nvSpPr>
        <p:spPr bwMode="auto">
          <a:xfrm>
            <a:off x="8356600" y="839788"/>
            <a:ext cx="774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it-IT" sz="1000">
                <a:solidFill>
                  <a:srgbClr val="663300"/>
                </a:solidFill>
                <a:latin typeface="Segoe Print" panose="02000600000000000000" pitchFamily="2" charset="0"/>
              </a:rPr>
              <a:t>(F.Smith)</a:t>
            </a:r>
            <a:endParaRPr lang="it-IT" altLang="it-IT" sz="1000">
              <a:solidFill>
                <a:srgbClr val="663300"/>
              </a:solidFill>
              <a:latin typeface="Segoe Print" panose="02000600000000000000" pitchFamily="2" charset="0"/>
            </a:endParaRPr>
          </a:p>
        </p:txBody>
      </p:sp>
      <p:sp>
        <p:nvSpPr>
          <p:cNvPr id="320553" name="Rectangle 41"/>
          <p:cNvSpPr>
            <a:spLocks noChangeArrowheads="1"/>
          </p:cNvSpPr>
          <p:nvPr/>
        </p:nvSpPr>
        <p:spPr bwMode="auto">
          <a:xfrm>
            <a:off x="250825" y="2348856"/>
            <a:ext cx="8642350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9388" indent="-179388" algn="just">
              <a:spcBef>
                <a:spcPts val="600"/>
              </a:spcBef>
              <a:buBlip>
                <a:blip r:embed="rId3"/>
              </a:buBlip>
              <a:tabLst>
                <a:tab pos="179388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10 h/</a:t>
            </a:r>
            <a:r>
              <a:rPr lang="it-IT" altLang="it-IT" sz="2400" dirty="0" err="1">
                <a:latin typeface="Arial" panose="020B0604020202020204" pitchFamily="34" charset="0"/>
              </a:rPr>
              <a:t>sett</a:t>
            </a:r>
            <a:r>
              <a:rPr lang="it-IT" altLang="it-IT" sz="2400" dirty="0">
                <a:latin typeface="Arial" panose="020B0604020202020204" pitchFamily="34" charset="0"/>
              </a:rPr>
              <a:t> in tedesco L2:</a:t>
            </a:r>
          </a:p>
          <a:p>
            <a:pPr marL="715963" lvl="1" indent="-258763" algn="just">
              <a:spcBef>
                <a:spcPts val="600"/>
              </a:spcBef>
              <a:buBlip>
                <a:blip r:embed="rId3"/>
              </a:buBlip>
              <a:tabLst>
                <a:tab pos="179388" algn="l"/>
                <a:tab pos="715963" algn="l"/>
              </a:tabLst>
            </a:pPr>
            <a:r>
              <a:rPr lang="it-IT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Deutsch</a:t>
            </a: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it-IT" altLang="it-IT" sz="2400" dirty="0">
                <a:solidFill>
                  <a:schemeClr val="tx2"/>
                </a:solidFill>
                <a:latin typeface="Arial" panose="020B0604020202020204" pitchFamily="34" charset="0"/>
              </a:rPr>
              <a:t>5 ore</a:t>
            </a:r>
            <a:endParaRPr lang="it-IT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15963" lvl="1" indent="-258763" algn="just">
              <a:spcBef>
                <a:spcPts val="600"/>
              </a:spcBef>
              <a:buBlip>
                <a:blip r:embed="rId3"/>
              </a:buBlip>
              <a:tabLst>
                <a:tab pos="179388" algn="l"/>
                <a:tab pos="715963" algn="l"/>
              </a:tabLst>
            </a:pPr>
            <a:r>
              <a:rPr lang="it-IT" altLang="it-IT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Mathematik</a:t>
            </a:r>
            <a:r>
              <a:rPr lang="it-IT" altLang="it-IT" sz="2400" dirty="0">
                <a:solidFill>
                  <a:schemeClr val="tx2"/>
                </a:solidFill>
                <a:latin typeface="Arial" panose="020B0604020202020204" pitchFamily="34" charset="0"/>
              </a:rPr>
              <a:t> – 2 h in codocenza in CLIL-team</a:t>
            </a:r>
          </a:p>
          <a:p>
            <a:pPr marL="715963" lvl="1" indent="-258763" algn="just">
              <a:spcBef>
                <a:spcPts val="600"/>
              </a:spcBef>
              <a:buBlip>
                <a:blip r:embed="rId3"/>
              </a:buBlip>
              <a:tabLst>
                <a:tab pos="179388" algn="l"/>
                <a:tab pos="715963" algn="l"/>
              </a:tabLst>
            </a:pPr>
            <a:r>
              <a:rPr lang="it-IT" altLang="it-IT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Naturkunde</a:t>
            </a:r>
            <a:r>
              <a:rPr lang="it-IT" altLang="it-IT" sz="2400" dirty="0">
                <a:solidFill>
                  <a:schemeClr val="tx2"/>
                </a:solidFill>
                <a:latin typeface="Arial" panose="020B0604020202020204" pitchFamily="34" charset="0"/>
              </a:rPr>
              <a:t> – 1 h in codocenza in CLIL-team</a:t>
            </a:r>
          </a:p>
          <a:p>
            <a:pPr marL="715963" lvl="1" indent="-258763" algn="just">
              <a:spcBef>
                <a:spcPts val="600"/>
              </a:spcBef>
              <a:buBlip>
                <a:blip r:embed="rId3"/>
              </a:buBlip>
              <a:tabLst>
                <a:tab pos="179388" algn="l"/>
                <a:tab pos="715963" algn="l"/>
              </a:tabLst>
            </a:pPr>
            <a:r>
              <a:rPr lang="it-IT" altLang="it-IT" sz="2400" dirty="0">
                <a:solidFill>
                  <a:schemeClr val="tx2"/>
                </a:solidFill>
                <a:latin typeface="Arial" panose="020B0604020202020204" pitchFamily="34" charset="0"/>
              </a:rPr>
              <a:t>Geografie – 2 h con docente CLIL</a:t>
            </a:r>
          </a:p>
          <a:p>
            <a:pPr marL="179388" lvl="0" indent="-179388" algn="just">
              <a:spcBef>
                <a:spcPts val="600"/>
              </a:spcBef>
              <a:buBlip>
                <a:blip r:embed="rId3"/>
              </a:buBlip>
              <a:tabLst>
                <a:tab pos="179388" algn="l"/>
              </a:tabLst>
            </a:pP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In 3°: </a:t>
            </a:r>
            <a:r>
              <a:rPr lang="it-IT" altLang="it-IT" sz="2400" dirty="0">
                <a:solidFill>
                  <a:schemeClr val="tx2"/>
                </a:solidFill>
                <a:latin typeface="Arial" panose="020B0604020202020204" pitchFamily="34" charset="0"/>
              </a:rPr>
              <a:t>percorsi di Storia in tedesco e 1 h di Scienze in inglese</a:t>
            </a:r>
          </a:p>
          <a:p>
            <a:pPr marL="179388" lvl="0" indent="-179388" algn="just">
              <a:spcBef>
                <a:spcPts val="600"/>
              </a:spcBef>
              <a:buBlip>
                <a:blip r:embed="rId3"/>
              </a:buBlip>
              <a:tabLst>
                <a:tab pos="179388" algn="l"/>
              </a:tabLst>
            </a:pPr>
            <a:r>
              <a:rPr lang="it-IT" altLang="it-IT" sz="2400" dirty="0">
                <a:solidFill>
                  <a:schemeClr val="tx2"/>
                </a:solidFill>
                <a:latin typeface="Arial" panose="020B0604020202020204" pitchFamily="34" charset="0"/>
              </a:rPr>
              <a:t>Percorsi CLIL in tedesco e inglese nei laboratori di indirizzo</a:t>
            </a:r>
          </a:p>
          <a:p>
            <a:pPr marL="179388" lvl="0" indent="-179388" algn="just">
              <a:spcBef>
                <a:spcPts val="600"/>
              </a:spcBef>
              <a:buBlip>
                <a:blip r:embed="rId3"/>
              </a:buBlip>
              <a:tabLst>
                <a:tab pos="179388" algn="l"/>
              </a:tabLst>
            </a:pPr>
            <a:r>
              <a:rPr lang="it-IT" altLang="it-IT" sz="2400" b="1" dirty="0">
                <a:solidFill>
                  <a:schemeClr val="tx2"/>
                </a:solidFill>
                <a:latin typeface="Arial" panose="020B0604020202020204" pitchFamily="34" charset="0"/>
              </a:rPr>
              <a:t>Obiettivo</a:t>
            </a:r>
            <a:r>
              <a:rPr lang="it-IT" altLang="it-IT" sz="2400" dirty="0">
                <a:solidFill>
                  <a:schemeClr val="tx2"/>
                </a:solidFill>
                <a:latin typeface="Arial" panose="020B0604020202020204" pitchFamily="34" charset="0"/>
              </a:rPr>
              <a:t>: raggiungimento livello B1 del QCER per tedesco e livello A2 del QCER per inglese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5" name="Picture 11" descr="LW_Adler_4C_16x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0" y="0"/>
            <a:ext cx="9144000" cy="1089026"/>
            <a:chOff x="0" y="0"/>
            <a:chExt cx="5760" cy="686"/>
          </a:xfrm>
        </p:grpSpPr>
        <p:pic>
          <p:nvPicPr>
            <p:cNvPr id="19" name="Picture 24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5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Il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 mondo può essere salvato solo dal 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so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ffio della scuola.</a:t>
              </a:r>
              <a:endParaRPr lang="it-IT" altLang="it-IT" dirty="0"/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5222" y="516"/>
              <a:ext cx="42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Talmud</a:t>
              </a:r>
              <a:endParaRPr lang="it-IT" altLang="it-IT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3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6667" name="Picture 11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68" name="Text Box 12"/>
          <p:cNvSpPr txBox="1">
            <a:spLocks noChangeArrowheads="1"/>
          </p:cNvSpPr>
          <p:nvPr/>
        </p:nvSpPr>
        <p:spPr bwMode="auto">
          <a:xfrm>
            <a:off x="250825" y="1268413"/>
            <a:ext cx="8642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>
                <a:ln>
                  <a:noFill/>
                </a:ln>
                <a:solidFill>
                  <a:srgbClr val="E1001A"/>
                </a:solidFill>
                <a:effectLst/>
                <a:uLnTx/>
                <a:uFillTx/>
                <a:latin typeface="Arial" panose="020B0604020202020204" pitchFamily="34" charset="0"/>
              </a:rPr>
              <a:t>Istituto Comprensivo Bassa Atesina</a:t>
            </a:r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250825" y="1988808"/>
            <a:ext cx="864235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Scuola primaria</a:t>
            </a:r>
            <a:r>
              <a:rPr kumimoji="0" lang="it-IT" altLang="it-IT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: </a:t>
            </a: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Progetto plurilingue </a:t>
            </a:r>
            <a:r>
              <a:rPr kumimoji="0" lang="it-IT" altLang="it-IT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dall’a.s.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2001/2002</a:t>
            </a: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Dal 2010/11 potenziamento </a:t>
            </a:r>
            <a:r>
              <a:rPr kumimoji="0" lang="it-IT" alt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Tedesco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in tutte le classi</a:t>
            </a: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9 h/sett.</a:t>
            </a:r>
            <a:r>
              <a:rPr kumimoji="0" lang="it-IT" altLang="it-IT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in tedesco L2: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kumimoji="0" lang="it-IT" altLang="it-IT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Deutsch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- 5 ore 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lang="de-DE" altLang="it-IT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Mathematik – 2 </a:t>
            </a:r>
            <a:r>
              <a:rPr lang="de-DE" altLang="it-IT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ore</a:t>
            </a:r>
            <a:r>
              <a:rPr lang="de-DE" altLang="it-IT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CLIL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kumimoji="0" lang="de-DE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Geographie,</a:t>
            </a:r>
            <a:r>
              <a:rPr kumimoji="0" lang="de-DE" altLang="it-IT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Musik – 1 </a:t>
            </a:r>
            <a:r>
              <a:rPr kumimoji="0" lang="de-DE" altLang="it-IT" sz="2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ora</a:t>
            </a:r>
            <a:r>
              <a:rPr kumimoji="0" lang="de-DE" altLang="it-IT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Potenziamento </a:t>
            </a:r>
            <a:r>
              <a:rPr kumimoji="0" lang="it-IT" alt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Inglese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nelle classi quarte e quinte: 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1h aggiuntiva di CLIL:</a:t>
            </a:r>
            <a:r>
              <a:rPr kumimoji="0" lang="it-IT" altLang="it-IT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scienze e arte in inglese</a:t>
            </a: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pic>
          <p:nvPicPr>
            <p:cNvPr id="15" name="Picture 27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1009" y="232"/>
              <a:ext cx="374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Wer fremde Sprachen nicht kennt,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weiß nichts von seiner eigenen.</a:t>
              </a:r>
              <a:endPara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4921" y="516"/>
              <a:ext cx="7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1000" b="0" i="0" u="none" strike="noStrike" kern="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J.W. von Goethe</a:t>
              </a:r>
              <a:endPara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16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1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28713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28714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8715" name="Picture 11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250825" y="1268413"/>
            <a:ext cx="8642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>
                <a:ln>
                  <a:noFill/>
                </a:ln>
                <a:solidFill>
                  <a:srgbClr val="E1001A"/>
                </a:solidFill>
                <a:effectLst/>
                <a:uLnTx/>
                <a:uFillTx/>
                <a:latin typeface="Arial Unicode MS" panose="020B0604020202020204" pitchFamily="34" charset="-128"/>
              </a:rPr>
              <a:t>Istituto Comprensivo Bassa Atesina</a:t>
            </a:r>
          </a:p>
        </p:txBody>
      </p:sp>
      <p:sp>
        <p:nvSpPr>
          <p:cNvPr id="328717" name="Rectangle 13"/>
          <p:cNvSpPr>
            <a:spLocks noChangeArrowheads="1"/>
          </p:cNvSpPr>
          <p:nvPr/>
        </p:nvSpPr>
        <p:spPr bwMode="auto">
          <a:xfrm>
            <a:off x="250825" y="2007475"/>
            <a:ext cx="864235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</a:tabLst>
              <a:defRPr/>
            </a:pPr>
            <a:r>
              <a:rPr kumimoji="0" lang="it-IT" altLang="it-IT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Scuola secondaria di I grado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Progetto plurilingue </a:t>
            </a: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Tutte le classi coinvolte</a:t>
            </a: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7 h/</a:t>
            </a:r>
            <a:r>
              <a:rPr kumimoji="0" lang="it-IT" altLang="it-IT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sett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in </a:t>
            </a:r>
            <a:r>
              <a:rPr lang="it-IT" altLang="it-IT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Tedesco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lang="it-IT" altLang="it-IT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Geografia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lang="it-IT" altLang="it-IT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Educazione alla cittadinanza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5 h/</a:t>
            </a:r>
            <a:r>
              <a:rPr kumimoji="0" lang="it-IT" altLang="it-IT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sett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in </a:t>
            </a:r>
            <a:r>
              <a:rPr lang="it-IT" altLang="it-IT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Inglese</a:t>
            </a:r>
            <a:r>
              <a:rPr lang="it-IT" altLang="it-IT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:</a:t>
            </a:r>
            <a:endParaRPr kumimoji="0" lang="it-IT" altLang="it-IT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Scienze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Tecnologia</a:t>
            </a:r>
          </a:p>
        </p:txBody>
      </p:sp>
      <p:grpSp>
        <p:nvGrpSpPr>
          <p:cNvPr id="328730" name="Group 2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grpSp>
          <p:nvGrpSpPr>
            <p:cNvPr id="328731" name="Group 27"/>
            <p:cNvGrpSpPr>
              <a:grpSpLocks/>
            </p:cNvGrpSpPr>
            <p:nvPr/>
          </p:nvGrpSpPr>
          <p:grpSpPr bwMode="auto">
            <a:xfrm>
              <a:off x="0" y="0"/>
              <a:ext cx="5760" cy="686"/>
              <a:chOff x="0" y="0"/>
              <a:chExt cx="5760" cy="686"/>
            </a:xfrm>
          </p:grpSpPr>
          <p:pic>
            <p:nvPicPr>
              <p:cNvPr id="328732" name="Picture 28" descr="eleaniztasun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5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733" name="Picture 29" descr="eleaniztasun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0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8734" name="Text Box 30"/>
              <p:cNvSpPr txBox="1">
                <a:spLocks noChangeArrowheads="1"/>
              </p:cNvSpPr>
              <p:nvPr/>
            </p:nvSpPr>
            <p:spPr bwMode="auto">
              <a:xfrm>
                <a:off x="895" y="232"/>
                <a:ext cx="4865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Un</a:t>
                </a:r>
                <a:r>
                  <a:rPr kumimoji="0" lang="it-IT" altLang="it-IT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a</a:t>
                </a:r>
                <a:r>
                  <a:rPr kumimoji="0" lang="it-IT" altLang="it-IT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 </a:t>
                </a:r>
                <a:r>
                  <a:rPr kumimoji="0" lang="it-IT" altLang="it-IT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l</a:t>
                </a:r>
                <a:r>
                  <a:rPr kumimoji="0" lang="it-IT" altLang="it-IT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ingua diversa è una diversa visione </a:t>
                </a:r>
                <a:r>
                  <a:rPr kumimoji="0" lang="it-IT" altLang="it-IT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d</a:t>
                </a:r>
                <a:r>
                  <a:rPr kumimoji="0" lang="it-IT" altLang="it-IT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ella vita.</a:t>
                </a:r>
                <a:r>
                  <a:rPr kumimoji="0" lang="de-DE" alt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	</a:t>
                </a:r>
                <a:endParaRPr kumimoji="0" lang="it-IT" alt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8735" name="Rectangle 31"/>
            <p:cNvSpPr>
              <a:spLocks noChangeArrowheads="1"/>
            </p:cNvSpPr>
            <p:nvPr/>
          </p:nvSpPr>
          <p:spPr bwMode="auto">
            <a:xfrm>
              <a:off x="5205" y="529"/>
              <a:ext cx="5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1000" b="0" i="0" u="none" strike="noStrike" kern="0" cap="none" spc="0" normalizeH="0" baseline="0" noProof="0">
                  <a:ln>
                    <a:noFill/>
                  </a:ln>
                  <a:solidFill>
                    <a:srgbClr val="66330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(F. Fellini)</a:t>
              </a:r>
              <a:endParaRPr kumimoji="0" lang="it-IT" alt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2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Line 2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60454" name="Picture 6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8642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>
                <a:ln>
                  <a:noFill/>
                </a:ln>
                <a:solidFill>
                  <a:srgbClr val="E1001A"/>
                </a:solidFill>
                <a:effectLst/>
                <a:uLnTx/>
                <a:uFillTx/>
                <a:latin typeface="Arial Unicode MS" panose="020B0604020202020204" pitchFamily="34" charset="-128"/>
              </a:rPr>
              <a:t>Istituto Comprensivo Bassa Atesina</a:t>
            </a: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250825" y="1988808"/>
            <a:ext cx="8642350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Scambi, </a:t>
            </a:r>
            <a:r>
              <a:rPr lang="it-IT" altLang="it-IT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Gemellaggi, S</a:t>
            </a:r>
            <a:r>
              <a:rPr kumimoji="0" lang="it-IT" altLang="it-IT" sz="2400" b="1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oggiorni</a:t>
            </a:r>
            <a:r>
              <a:rPr kumimoji="0" lang="it-IT" altLang="it-IT" sz="24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all’estero 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lang="it-IT" altLang="it-IT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Scuola primaria: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Settimana azzurra/</a:t>
            </a:r>
            <a:r>
              <a:rPr kumimoji="0" lang="it-IT" altLang="it-IT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Blaue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Woche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Gemellaggi con scuole primarie del territorio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120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Progetto teatrale bilingue opzionale</a:t>
            </a:r>
            <a:endParaRPr kumimoji="0" lang="it-IT" altLang="it-IT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179388" marR="0" lvl="0" indent="-179388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>
                <a:tab pos="179388" algn="l"/>
              </a:tabLst>
              <a:defRPr/>
            </a:pPr>
            <a:r>
              <a:rPr lang="it-IT" altLang="it-IT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Scuola secondaria di I grado:</a:t>
            </a: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Wien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it-IT" altLang="it-IT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Aktion</a:t>
            </a: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: settimana a Vienna</a:t>
            </a:r>
          </a:p>
          <a:p>
            <a:pPr marL="715963" lvl="1" indent="-258763" algn="just" eaLnBrk="1" fontAlgn="auto" hangingPunct="1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715963" algn="l"/>
              </a:tabLst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Laboratorio opzionale bilingue</a:t>
            </a: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0" y="0"/>
            <a:ext cx="9144000" cy="1095375"/>
            <a:chOff x="0" y="0"/>
            <a:chExt cx="5760" cy="690"/>
          </a:xfrm>
        </p:grpSpPr>
        <p:pic>
          <p:nvPicPr>
            <p:cNvPr id="15" name="Picture 24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5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Dimmi e io d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im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entico; mostrami e 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i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o ricordo; coinvolgimi e io imparo.</a:t>
              </a:r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4808" y="516"/>
              <a:ext cx="93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(Benjamin Franklin)</a:t>
              </a:r>
              <a:endParaRPr lang="it-IT" alt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76261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0763" name="Picture 11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250825" y="1268413"/>
            <a:ext cx="8642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Istituto Tecnico Economico “C. Battisti”</a:t>
            </a:r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8356600" y="839788"/>
            <a:ext cx="774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it-IT" sz="1000">
                <a:solidFill>
                  <a:srgbClr val="663300"/>
                </a:solidFill>
                <a:latin typeface="Segoe Print" panose="02000600000000000000" pitchFamily="2" charset="0"/>
              </a:rPr>
              <a:t>(F.Smith)</a:t>
            </a:r>
            <a:endParaRPr lang="it-IT" altLang="it-IT" sz="1000">
              <a:solidFill>
                <a:srgbClr val="663300"/>
              </a:solidFill>
              <a:latin typeface="Segoe Print" panose="02000600000000000000" pitchFamily="2" charset="0"/>
            </a:endParaRPr>
          </a:p>
        </p:txBody>
      </p:sp>
      <p:sp>
        <p:nvSpPr>
          <p:cNvPr id="330780" name="Rectangle 28"/>
          <p:cNvSpPr>
            <a:spLocks noChangeArrowheads="1"/>
          </p:cNvSpPr>
          <p:nvPr/>
        </p:nvSpPr>
        <p:spPr bwMode="auto">
          <a:xfrm>
            <a:off x="262926" y="1984673"/>
            <a:ext cx="601930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8775" indent="-358775"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dirty="0">
                <a:latin typeface="Arial" panose="020B0604020202020204" pitchFamily="34" charset="0"/>
              </a:rPr>
              <a:t>IMPRESA: Amministrazione, finanza e marketing</a:t>
            </a:r>
          </a:p>
          <a:p>
            <a:pPr marL="358775" indent="-358775"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dirty="0">
                <a:latin typeface="Arial" panose="020B0604020202020204" pitchFamily="34" charset="0"/>
              </a:rPr>
              <a:t>INFORMATICA: Sistemi informativi aziendali</a:t>
            </a:r>
          </a:p>
          <a:p>
            <a:pPr marL="358775" indent="-358775"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dirty="0">
                <a:latin typeface="Arial" panose="020B0604020202020204" pitchFamily="34" charset="0"/>
              </a:rPr>
              <a:t>LINGUE: Relazioni internazionali per il marketing</a:t>
            </a:r>
          </a:p>
          <a:p>
            <a:pPr marL="358775" indent="-358775"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dirty="0">
                <a:latin typeface="Arial" panose="020B0604020202020204" pitchFamily="34" charset="0"/>
              </a:rPr>
              <a:t>QUADRIENNIO: Economico internazionale</a:t>
            </a:r>
          </a:p>
          <a:p>
            <a:pPr>
              <a:buFontTx/>
              <a:buBlip>
                <a:blip r:embed="rId4"/>
              </a:buBlip>
            </a:pPr>
            <a:endParaRPr lang="it-IT" altLang="it-IT" dirty="0">
              <a:latin typeface="Arial" panose="020B0604020202020204" pitchFamily="34" charset="0"/>
            </a:endParaRPr>
          </a:p>
        </p:txBody>
      </p:sp>
      <p:pic>
        <p:nvPicPr>
          <p:cNvPr id="20" name="Picture 8" descr="Logo D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5451" y="1998699"/>
            <a:ext cx="2397125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9" descr="avanguard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730" y="4707746"/>
            <a:ext cx="3181846" cy="12082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0" y="0"/>
            <a:ext cx="9151938" cy="1095375"/>
            <a:chOff x="0" y="0"/>
            <a:chExt cx="5765" cy="690"/>
          </a:xfrm>
        </p:grpSpPr>
        <p:pic>
          <p:nvPicPr>
            <p:cNvPr id="18" name="Picture 24" descr="eleaniztasun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5" descr="eleaniztasun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O</a:t>
              </a:r>
              <a:r>
                <a:rPr lang="en-US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ne child, one teacher, one book an</a:t>
              </a:r>
              <a:r>
                <a:rPr lang="en-US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d</a:t>
              </a:r>
              <a:r>
                <a:rPr lang="en-US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 one pen can change the world.</a:t>
              </a:r>
              <a:endParaRPr lang="it-IT" altLang="it-IT" dirty="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4978" y="516"/>
              <a:ext cx="78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Malala Yousafzai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470" y="5449248"/>
            <a:ext cx="1190968" cy="1084902"/>
          </a:xfrm>
          <a:prstGeom prst="rect">
            <a:avLst/>
          </a:prstGeom>
        </p:spPr>
      </p:pic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8642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Istituto Tecnico Economico “C. Battisti”</a:t>
            </a:r>
          </a:p>
        </p:txBody>
      </p:sp>
      <p:sp>
        <p:nvSpPr>
          <p:cNvPr id="356372" name="Rectangle 20"/>
          <p:cNvSpPr>
            <a:spLocks noChangeArrowheads="1"/>
          </p:cNvSpPr>
          <p:nvPr/>
        </p:nvSpPr>
        <p:spPr bwMode="auto">
          <a:xfrm>
            <a:off x="250825" y="1989138"/>
            <a:ext cx="864235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t-IT" altLang="it-IT" sz="2400" b="1" dirty="0">
                <a:latin typeface="Arial" panose="020B0604020202020204" pitchFamily="34" charset="0"/>
              </a:rPr>
              <a:t>Scambi, Gemellaggi, Soggiorni all’estero</a:t>
            </a:r>
            <a:r>
              <a:rPr lang="it-IT" altLang="it-IT" sz="24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56374" name="Rectangle 22"/>
          <p:cNvSpPr>
            <a:spLocks noChangeArrowheads="1"/>
          </p:cNvSpPr>
          <p:nvPr/>
        </p:nvSpPr>
        <p:spPr bwMode="auto">
          <a:xfrm>
            <a:off x="250825" y="2528880"/>
            <a:ext cx="8642350" cy="38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Gemellaggio con </a:t>
            </a:r>
            <a:r>
              <a:rPr lang="it-IT" altLang="it-IT" sz="2400" dirty="0" err="1">
                <a:latin typeface="Arial" panose="020B0604020202020204" pitchFamily="34" charset="0"/>
              </a:rPr>
              <a:t>Städtisches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Gymnasium</a:t>
            </a:r>
            <a:r>
              <a:rPr lang="it-IT" altLang="it-IT" sz="2400" dirty="0">
                <a:latin typeface="Arial" panose="020B0604020202020204" pitchFamily="34" charset="0"/>
              </a:rPr>
              <a:t> di Porta </a:t>
            </a:r>
            <a:r>
              <a:rPr lang="it-IT" altLang="it-IT" sz="2400" dirty="0" err="1">
                <a:latin typeface="Arial" panose="020B0604020202020204" pitchFamily="34" charset="0"/>
              </a:rPr>
              <a:t>Westfalica</a:t>
            </a:r>
            <a:r>
              <a:rPr lang="it-IT" altLang="it-IT" sz="2400" dirty="0">
                <a:latin typeface="Arial" panose="020B0604020202020204" pitchFamily="34" charset="0"/>
              </a:rPr>
              <a:t>: 2 settimane nel biennio</a:t>
            </a:r>
          </a:p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 err="1">
                <a:latin typeface="Arial" panose="020B0604020202020204" pitchFamily="34" charset="0"/>
              </a:rPr>
              <a:t>Lehreraustausch</a:t>
            </a:r>
            <a:r>
              <a:rPr lang="it-IT" altLang="it-IT" sz="2400" dirty="0">
                <a:latin typeface="Arial" panose="020B0604020202020204" pitchFamily="34" charset="0"/>
              </a:rPr>
              <a:t> con WFO “H. </a:t>
            </a:r>
            <a:r>
              <a:rPr lang="it-IT" altLang="it-IT" sz="2400" dirty="0" err="1">
                <a:latin typeface="Arial" panose="020B0604020202020204" pitchFamily="34" charset="0"/>
              </a:rPr>
              <a:t>Kunter</a:t>
            </a:r>
            <a:r>
              <a:rPr lang="it-IT" altLang="it-IT" sz="2400" dirty="0">
                <a:latin typeface="Arial" panose="020B0604020202020204" pitchFamily="34" charset="0"/>
              </a:rPr>
              <a:t>” di Bolzano: a moduli</a:t>
            </a:r>
          </a:p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Alternanza Scuola Lavoro all’estero: in Gran Bretagna e Germania, 3 settimane, nel triennio</a:t>
            </a:r>
          </a:p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SIMULIMPRESA in rete con scuole italiane, altoatesine e austriache: classi terze e quarte</a:t>
            </a:r>
          </a:p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Soggiorno linguistico in Francia: quinte</a:t>
            </a:r>
          </a:p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Potenziamento linguistico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5" name="Picture 11" descr="LW_Adler_4C_16x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grpSp>
          <p:nvGrpSpPr>
            <p:cNvPr id="18" name="Group 47"/>
            <p:cNvGrpSpPr>
              <a:grpSpLocks/>
            </p:cNvGrpSpPr>
            <p:nvPr/>
          </p:nvGrpSpPr>
          <p:grpSpPr bwMode="auto">
            <a:xfrm>
              <a:off x="0" y="0"/>
              <a:ext cx="5760" cy="686"/>
              <a:chOff x="0" y="0"/>
              <a:chExt cx="5760" cy="686"/>
            </a:xfrm>
          </p:grpSpPr>
          <p:pic>
            <p:nvPicPr>
              <p:cNvPr id="20" name="Picture 48" descr="eleaniztasuna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5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9" descr="eleaniztasuna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0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50"/>
              <p:cNvSpPr txBox="1">
                <a:spLocks noChangeArrowheads="1"/>
              </p:cNvSpPr>
              <p:nvPr/>
            </p:nvSpPr>
            <p:spPr bwMode="auto">
              <a:xfrm>
                <a:off x="895" y="232"/>
                <a:ext cx="3913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L’ap</a:t>
                </a:r>
                <a:r>
                  <a:rPr lang="it-IT" altLang="it-IT" sz="2000" b="1" dirty="0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pr</a:t>
                </a:r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endimento è un tesoro che seguirà </a:t>
                </a:r>
                <a:r>
                  <a:rPr lang="it-IT" altLang="it-IT" sz="2000" b="1" dirty="0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il</a:t>
                </a:r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suo proprietario ovunque.</a:t>
                </a:r>
                <a:endParaRPr lang="it-IT" altLang="it-IT" sz="1200" dirty="0">
                  <a:latin typeface="Segoe Script" panose="020B0504020000000003" pitchFamily="34" charset="0"/>
                </a:endParaRPr>
              </a:p>
            </p:txBody>
          </p:sp>
        </p:grp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>
              <a:off x="4921" y="529"/>
              <a:ext cx="83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(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Proverbio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 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cinese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)</a:t>
              </a:r>
              <a:endParaRPr lang="it-IT" altLang="it-IT" sz="1000" dirty="0">
                <a:solidFill>
                  <a:srgbClr val="663300"/>
                </a:solidFill>
                <a:latin typeface="Segoe Print" panose="020006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Line 2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58406" name="Picture 6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8642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Istituto Tecnico Economico “C. Battisti”</a:t>
            </a:r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250825" y="1989138"/>
            <a:ext cx="864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it-IT" altLang="it-IT" sz="2400" b="1" dirty="0">
                <a:latin typeface="Arial" panose="020B0604020202020204" pitchFamily="34" charset="0"/>
              </a:rPr>
              <a:t>Potenziamento linguistico</a:t>
            </a:r>
          </a:p>
        </p:txBody>
      </p:sp>
      <p:sp>
        <p:nvSpPr>
          <p:cNvPr id="358416" name="Rectangle 16"/>
          <p:cNvSpPr>
            <a:spLocks noChangeArrowheads="1"/>
          </p:cNvSpPr>
          <p:nvPr/>
        </p:nvSpPr>
        <p:spPr bwMode="auto">
          <a:xfrm>
            <a:off x="250825" y="2528880"/>
            <a:ext cx="8642350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263525" algn="l"/>
              </a:tabLst>
            </a:pPr>
            <a:r>
              <a:rPr lang="it-IT" altLang="it-IT" sz="2400" b="1" dirty="0">
                <a:latin typeface="Arial" panose="020B0604020202020204" pitchFamily="34" charset="0"/>
              </a:rPr>
              <a:t>Tedesco</a:t>
            </a:r>
            <a:r>
              <a:rPr lang="it-IT" altLang="it-IT" sz="2400" dirty="0">
                <a:latin typeface="Arial" panose="020B0604020202020204" pitchFamily="34" charset="0"/>
              </a:rPr>
              <a:t>: fasce di livello e compresenze in tutte le classi del biennio</a:t>
            </a:r>
          </a:p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263525" algn="l"/>
              </a:tabLst>
            </a:pPr>
            <a:r>
              <a:rPr lang="it-IT" altLang="it-IT" sz="2400" b="1" dirty="0">
                <a:latin typeface="Arial" panose="020B0604020202020204" pitchFamily="34" charset="0"/>
              </a:rPr>
              <a:t>Inglese</a:t>
            </a:r>
            <a:r>
              <a:rPr lang="it-IT" altLang="it-IT" sz="2400" dirty="0">
                <a:latin typeface="Arial" panose="020B0604020202020204" pitchFamily="34" charset="0"/>
              </a:rPr>
              <a:t>: potenziamento 1h in quinta su contenuti di indirizzo</a:t>
            </a:r>
          </a:p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26352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Progetti IMUN e MUSEION</a:t>
            </a:r>
          </a:p>
          <a:p>
            <a:pPr marL="358775" indent="-358775" algn="just">
              <a:spcBef>
                <a:spcPts val="600"/>
              </a:spcBef>
              <a:buFontTx/>
              <a:buBlip>
                <a:blip r:embed="rId4"/>
              </a:buBlip>
              <a:tabLst>
                <a:tab pos="26352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Corsi preparatori alle certificazioni B1 e B2 per Tedesco L2, Inglese L3, Francese L4</a:t>
            </a:r>
          </a:p>
        </p:txBody>
      </p:sp>
      <p:grpSp>
        <p:nvGrpSpPr>
          <p:cNvPr id="358436" name="Group 3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grpSp>
          <p:nvGrpSpPr>
            <p:cNvPr id="358437" name="Group 37"/>
            <p:cNvGrpSpPr>
              <a:grpSpLocks/>
            </p:cNvGrpSpPr>
            <p:nvPr/>
          </p:nvGrpSpPr>
          <p:grpSpPr bwMode="auto">
            <a:xfrm>
              <a:off x="0" y="0"/>
              <a:ext cx="5760" cy="686"/>
              <a:chOff x="0" y="0"/>
              <a:chExt cx="5760" cy="686"/>
            </a:xfrm>
          </p:grpSpPr>
          <p:pic>
            <p:nvPicPr>
              <p:cNvPr id="358438" name="Picture 38" descr="eleaniztasun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5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439" name="Picture 39" descr="eleaniztasun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0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440" name="Text Box 40"/>
              <p:cNvSpPr txBox="1">
                <a:spLocks noChangeArrowheads="1"/>
              </p:cNvSpPr>
              <p:nvPr/>
            </p:nvSpPr>
            <p:spPr bwMode="auto">
              <a:xfrm>
                <a:off x="895" y="175"/>
                <a:ext cx="3913" cy="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O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ne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language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sets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you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on a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corridor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for 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li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fe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. </a:t>
                </a:r>
              </a:p>
              <a:p>
                <a:pPr algn="ctr"/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Two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la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nguages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open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every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door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along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the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way</a:t>
                </a:r>
                <a:r>
                  <a:rPr lang="de-DE" altLang="it-IT" sz="24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.</a:t>
                </a:r>
                <a:endParaRPr lang="it-IT" altLang="it-IT" dirty="0"/>
              </a:p>
            </p:txBody>
          </p:sp>
        </p:grpSp>
        <p:sp>
          <p:nvSpPr>
            <p:cNvPr id="358441" name="Rectangle 41"/>
            <p:cNvSpPr>
              <a:spLocks noChangeArrowheads="1"/>
            </p:cNvSpPr>
            <p:nvPr/>
          </p:nvSpPr>
          <p:spPr bwMode="auto">
            <a:xfrm>
              <a:off x="5264" y="529"/>
              <a:ext cx="4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>
                  <a:solidFill>
                    <a:srgbClr val="663300"/>
                  </a:solidFill>
                  <a:latin typeface="Segoe Print" panose="02000600000000000000" pitchFamily="2" charset="0"/>
                </a:rPr>
                <a:t>(F.Smith)</a:t>
              </a:r>
              <a:endParaRPr lang="it-IT" altLang="it-IT"/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470" y="5449248"/>
            <a:ext cx="1190968" cy="10849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9" name="Line 23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6200" name="Rectangle 24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06201" name="Rectangle 25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06204" name="Picture 28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206" name="Text Box 30"/>
          <p:cNvSpPr txBox="1">
            <a:spLocks noChangeArrowheads="1"/>
          </p:cNvSpPr>
          <p:nvPr/>
        </p:nvSpPr>
        <p:spPr bwMode="auto">
          <a:xfrm>
            <a:off x="250825" y="1268413"/>
            <a:ext cx="8642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 err="1">
                <a:solidFill>
                  <a:srgbClr val="E1001A"/>
                </a:solidFill>
                <a:latin typeface="Arial" panose="020B0604020202020204" pitchFamily="34" charset="0"/>
              </a:rPr>
              <a:t>A.s.</a:t>
            </a:r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 2017/2018 in numeri</a:t>
            </a:r>
          </a:p>
        </p:txBody>
      </p:sp>
      <p:sp>
        <p:nvSpPr>
          <p:cNvPr id="306207" name="Rectangle 31"/>
          <p:cNvSpPr>
            <a:spLocks noChangeArrowheads="1"/>
          </p:cNvSpPr>
          <p:nvPr/>
        </p:nvSpPr>
        <p:spPr bwMode="auto">
          <a:xfrm>
            <a:off x="6012192" y="2005660"/>
            <a:ext cx="2880983" cy="36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de-DE" altLang="it-IT" sz="2600" b="1" cap="small" dirty="0">
                <a:latin typeface="Arial" panose="020B0604020202020204" pitchFamily="34" charset="0"/>
              </a:rPr>
              <a:t>per la prima </a:t>
            </a:r>
            <a:r>
              <a:rPr lang="de-DE" altLang="it-IT" sz="2600" b="1" cap="small" dirty="0" err="1">
                <a:latin typeface="Arial" panose="020B0604020202020204" pitchFamily="34" charset="0"/>
              </a:rPr>
              <a:t>volta</a:t>
            </a:r>
            <a:r>
              <a:rPr lang="de-DE" altLang="it-IT" sz="2600" b="1" cap="small" dirty="0">
                <a:latin typeface="Arial" panose="020B0604020202020204" pitchFamily="34" charset="0"/>
              </a:rPr>
              <a:t> a…</a:t>
            </a:r>
          </a:p>
          <a:p>
            <a:pPr>
              <a:spcBef>
                <a:spcPts val="600"/>
              </a:spcBef>
              <a:tabLst>
                <a:tab pos="2514600" algn="r"/>
              </a:tabLst>
            </a:pPr>
            <a:r>
              <a:rPr lang="de-DE" altLang="it-IT" sz="2400" dirty="0">
                <a:latin typeface="Arial" panose="020B0604020202020204" pitchFamily="34" charset="0"/>
              </a:rPr>
              <a:t>S. </a:t>
            </a:r>
            <a:r>
              <a:rPr lang="it-IT" altLang="it-IT" sz="2400" dirty="0">
                <a:latin typeface="Arial" panose="020B0604020202020204" pitchFamily="34" charset="0"/>
              </a:rPr>
              <a:t>infanzia</a:t>
            </a:r>
            <a:r>
              <a:rPr lang="de-DE" altLang="it-IT" sz="2400" dirty="0">
                <a:latin typeface="Arial" panose="020B0604020202020204" pitchFamily="34" charset="0"/>
              </a:rPr>
              <a:t>:	1.143</a:t>
            </a:r>
          </a:p>
          <a:p>
            <a:pPr>
              <a:spcBef>
                <a:spcPts val="600"/>
              </a:spcBef>
              <a:tabLst>
                <a:tab pos="2514600" algn="r"/>
              </a:tabLst>
            </a:pPr>
            <a:r>
              <a:rPr lang="de-DE" altLang="it-IT" sz="2400" dirty="0">
                <a:latin typeface="Arial" panose="020B0604020202020204" pitchFamily="34" charset="0"/>
              </a:rPr>
              <a:t>Primaria:	1.235 </a:t>
            </a:r>
          </a:p>
          <a:p>
            <a:pPr>
              <a:spcBef>
                <a:spcPts val="600"/>
              </a:spcBef>
              <a:tabLst>
                <a:tab pos="2514600" algn="r"/>
              </a:tabLst>
            </a:pPr>
            <a:r>
              <a:rPr lang="de-DE" altLang="it-IT" sz="2400" dirty="0">
                <a:latin typeface="Arial" panose="020B0604020202020204" pitchFamily="34" charset="0"/>
              </a:rPr>
              <a:t>I </a:t>
            </a:r>
            <a:r>
              <a:rPr lang="de-DE" altLang="it-IT" sz="2400" dirty="0" err="1">
                <a:latin typeface="Arial" panose="020B0604020202020204" pitchFamily="34" charset="0"/>
              </a:rPr>
              <a:t>grado</a:t>
            </a:r>
            <a:r>
              <a:rPr lang="de-DE" altLang="it-IT" sz="2400" dirty="0">
                <a:latin typeface="Arial" panose="020B0604020202020204" pitchFamily="34" charset="0"/>
              </a:rPr>
              <a:t>:	1.294</a:t>
            </a:r>
          </a:p>
          <a:p>
            <a:pPr>
              <a:spcBef>
                <a:spcPts val="600"/>
              </a:spcBef>
              <a:tabLst>
                <a:tab pos="2514600" algn="r"/>
              </a:tabLst>
            </a:pPr>
            <a:r>
              <a:rPr lang="de-DE" altLang="it-IT" sz="2400" dirty="0">
                <a:latin typeface="Arial" panose="020B0604020202020204" pitchFamily="34" charset="0"/>
              </a:rPr>
              <a:t>Superiori:	1.498 </a:t>
            </a:r>
          </a:p>
          <a:p>
            <a:pPr>
              <a:spcBef>
                <a:spcPts val="600"/>
              </a:spcBef>
              <a:tabLst>
                <a:tab pos="2514600" algn="r"/>
              </a:tabLst>
            </a:pPr>
            <a:r>
              <a:rPr lang="de-DE" altLang="it-IT" sz="2400" dirty="0">
                <a:latin typeface="Arial" panose="020B0604020202020204" pitchFamily="34" charset="0"/>
              </a:rPr>
              <a:t>FP:	749 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  <p:grpSp>
        <p:nvGrpSpPr>
          <p:cNvPr id="306222" name="Group 4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grpSp>
          <p:nvGrpSpPr>
            <p:cNvPr id="306223" name="Group 47"/>
            <p:cNvGrpSpPr>
              <a:grpSpLocks/>
            </p:cNvGrpSpPr>
            <p:nvPr/>
          </p:nvGrpSpPr>
          <p:grpSpPr bwMode="auto">
            <a:xfrm>
              <a:off x="0" y="0"/>
              <a:ext cx="5760" cy="686"/>
              <a:chOff x="0" y="0"/>
              <a:chExt cx="5760" cy="686"/>
            </a:xfrm>
          </p:grpSpPr>
          <p:pic>
            <p:nvPicPr>
              <p:cNvPr id="306224" name="Picture 48" descr="eleaniztasuna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5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225" name="Picture 49" descr="eleaniztasuna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0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6226" name="Text Box 50"/>
              <p:cNvSpPr txBox="1">
                <a:spLocks noChangeArrowheads="1"/>
              </p:cNvSpPr>
              <p:nvPr/>
            </p:nvSpPr>
            <p:spPr bwMode="auto">
              <a:xfrm>
                <a:off x="895" y="232"/>
                <a:ext cx="3913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L’ap</a:t>
                </a:r>
                <a:r>
                  <a:rPr lang="it-IT" altLang="it-IT" sz="2000" b="1" dirty="0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pr</a:t>
                </a:r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endimento è un tesoro che seguirà </a:t>
                </a:r>
                <a:r>
                  <a:rPr lang="it-IT" altLang="it-IT" sz="2000" b="1" dirty="0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il</a:t>
                </a:r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suo proprietario ovunque.</a:t>
                </a:r>
                <a:endParaRPr lang="it-IT" altLang="it-IT" sz="1200" dirty="0">
                  <a:latin typeface="Segoe Script" panose="020B0504020000000003" pitchFamily="34" charset="0"/>
                </a:endParaRPr>
              </a:p>
            </p:txBody>
          </p:sp>
        </p:grpSp>
        <p:sp>
          <p:nvSpPr>
            <p:cNvPr id="306227" name="Rectangle 51"/>
            <p:cNvSpPr>
              <a:spLocks noChangeArrowheads="1"/>
            </p:cNvSpPr>
            <p:nvPr/>
          </p:nvSpPr>
          <p:spPr bwMode="auto">
            <a:xfrm>
              <a:off x="4921" y="529"/>
              <a:ext cx="83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(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Proverbio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 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cinese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)</a:t>
              </a:r>
              <a:endParaRPr lang="it-IT" altLang="it-IT" sz="1000" dirty="0">
                <a:solidFill>
                  <a:srgbClr val="663300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24" y="2005660"/>
            <a:ext cx="5395642" cy="3631370"/>
          </a:xfrm>
          <a:prstGeom prst="rect">
            <a:avLst/>
          </a:prstGeom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251424" y="5599722"/>
            <a:ext cx="5400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>
                <a:latin typeface="Arial" panose="020B0604020202020204" pitchFamily="34" charset="0"/>
              </a:rPr>
              <a:t>22.072 </a:t>
            </a:r>
            <a:r>
              <a:rPr lang="it-IT" altLang="it-IT" sz="2400" cap="small" dirty="0">
                <a:latin typeface="Arial" panose="020B0604020202020204" pitchFamily="34" charset="0"/>
              </a:rPr>
              <a:t>studenti</a:t>
            </a:r>
          </a:p>
        </p:txBody>
      </p:sp>
    </p:spTree>
    <p:extLst>
      <p:ext uri="{BB962C8B-B14F-4D97-AF65-F5344CB8AC3E}">
        <p14:creationId xmlns:p14="http://schemas.microsoft.com/office/powerpoint/2010/main" val="1495056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Line 2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71717" name="Line 5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71718" name="Picture 6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8642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Liceo linguistico “Marcelline”       </a:t>
            </a:r>
          </a:p>
        </p:txBody>
      </p:sp>
      <p:sp>
        <p:nvSpPr>
          <p:cNvPr id="371721" name="Rectangle 9"/>
          <p:cNvSpPr>
            <a:spLocks noChangeArrowheads="1"/>
          </p:cNvSpPr>
          <p:nvPr/>
        </p:nvSpPr>
        <p:spPr bwMode="auto">
          <a:xfrm>
            <a:off x="251424" y="2003346"/>
            <a:ext cx="8642350" cy="382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8775" indent="-358775">
              <a:lnSpc>
                <a:spcPct val="99000"/>
              </a:lnSpc>
              <a:spcBef>
                <a:spcPct val="55000"/>
              </a:spcBef>
              <a:buBlip>
                <a:blip r:embed="rId4"/>
              </a:buBlip>
              <a:tabLst>
                <a:tab pos="358775" algn="l"/>
              </a:tabLst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A.s.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2017/18 - Percorso di innovazione didattica: maturità in 4 anni</a:t>
            </a:r>
          </a:p>
          <a:p>
            <a:pPr marL="715963" lvl="1" indent="-258763">
              <a:lnSpc>
                <a:spcPct val="99000"/>
              </a:lnSpc>
              <a:spcBef>
                <a:spcPct val="55000"/>
              </a:spcBef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 classe, 20 studenti</a:t>
            </a:r>
          </a:p>
          <a:p>
            <a:pPr marL="358775" indent="-358775">
              <a:lnSpc>
                <a:spcPct val="99000"/>
              </a:lnSpc>
              <a:spcBef>
                <a:spcPct val="550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 indirizzi: </a:t>
            </a:r>
          </a:p>
          <a:p>
            <a:pPr marL="715963" lvl="1" indent="-258763" algn="just">
              <a:lnSpc>
                <a:spcPct val="99000"/>
              </a:lnSpc>
              <a:spcBef>
                <a:spcPct val="55000"/>
              </a:spcBef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Lingue Europee: tedesco, inglese, spagnolo-francese</a:t>
            </a:r>
          </a:p>
          <a:p>
            <a:pPr marL="715963" lvl="1" indent="-258763" algn="just">
              <a:lnSpc>
                <a:spcPct val="99000"/>
              </a:lnSpc>
              <a:spcBef>
                <a:spcPct val="55000"/>
              </a:spcBef>
              <a:buFontTx/>
              <a:buBlip>
                <a:blip r:embed="rId4"/>
              </a:buBlip>
              <a:tabLst>
                <a:tab pos="715963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Lingue Orientali: tedesco ed inglese, russo e cinese: unico istituto in provincia, ad offrire il cinese come disciplina curricolare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pic>
          <p:nvPicPr>
            <p:cNvPr id="20" name="Picture 24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5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Conoscere più lingue significa avere 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p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iù anime.</a:t>
              </a:r>
              <a:endParaRPr lang="it-IT" altLang="it-IT" dirty="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5222" y="516"/>
              <a:ext cx="5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>
                  <a:solidFill>
                    <a:srgbClr val="663300"/>
                  </a:solidFill>
                  <a:latin typeface="Segoe Print" panose="02000600000000000000" pitchFamily="2" charset="0"/>
                </a:rPr>
                <a:t>J.G. Herde</a:t>
              </a:r>
              <a:endParaRPr lang="it-IT" altLang="it-IT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2811" name="Picture 11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250825" y="1989138"/>
            <a:ext cx="864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2820" name="Rectangle 20"/>
          <p:cNvSpPr>
            <a:spLocks noChangeArrowheads="1"/>
          </p:cNvSpPr>
          <p:nvPr/>
        </p:nvSpPr>
        <p:spPr bwMode="auto">
          <a:xfrm>
            <a:off x="250825" y="2000563"/>
            <a:ext cx="8642350" cy="32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Percorso di innovazione didattica: maturità in 4 anni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358775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comporta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lnSpc>
                <a:spcPct val="90000"/>
              </a:lnSpc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Plurilinguismo</a:t>
            </a:r>
          </a:p>
          <a:p>
            <a:pPr marL="358775" indent="-358775">
              <a:lnSpc>
                <a:spcPct val="90000"/>
              </a:lnSpc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Metodologia CLIL</a:t>
            </a:r>
          </a:p>
          <a:p>
            <a:pPr marL="358775" indent="-358775">
              <a:lnSpc>
                <a:spcPct val="90000"/>
              </a:lnSpc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8 ore in </a:t>
            </a:r>
            <a:r>
              <a:rPr lang="it-IT" altLang="it-IT" sz="2400" b="1" dirty="0">
                <a:latin typeface="Arial" panose="020B0604020202020204" pitchFamily="34" charset="0"/>
              </a:rPr>
              <a:t>Tedesco</a:t>
            </a:r>
            <a:r>
              <a:rPr lang="it-IT" altLang="it-IT" sz="2400" dirty="0">
                <a:latin typeface="Arial" panose="020B0604020202020204" pitchFamily="34" charset="0"/>
              </a:rPr>
              <a:t> - 8 ore in </a:t>
            </a:r>
            <a:r>
              <a:rPr lang="it-IT" altLang="it-IT" sz="2400" b="1" dirty="0">
                <a:latin typeface="Arial" panose="020B0604020202020204" pitchFamily="34" charset="0"/>
              </a:rPr>
              <a:t>Inglese</a:t>
            </a:r>
          </a:p>
          <a:p>
            <a:pPr marL="358775" indent="-358775">
              <a:lnSpc>
                <a:spcPct val="90000"/>
              </a:lnSpc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Competenze digitali-competenze sociali e civiche-competenze matematico-scientifiche</a:t>
            </a:r>
          </a:p>
          <a:p>
            <a:pPr marL="358775" indent="-358775">
              <a:lnSpc>
                <a:spcPct val="90000"/>
              </a:lnSpc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Didattica laboratoriale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8642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Liceo linguistico “Marcelline”       </a:t>
            </a: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0" y="0"/>
            <a:ext cx="9144000" cy="1089026"/>
            <a:chOff x="0" y="0"/>
            <a:chExt cx="5760" cy="686"/>
          </a:xfrm>
        </p:grpSpPr>
        <p:pic>
          <p:nvPicPr>
            <p:cNvPr id="17" name="Picture 24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5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Il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 mondo può essere salvato solo dal 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so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ffio della scuola.</a:t>
              </a:r>
              <a:endParaRPr lang="it-IT" altLang="it-IT" dirty="0"/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5222" y="516"/>
              <a:ext cx="42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Talmud</a:t>
              </a:r>
              <a:endParaRPr lang="it-IT" altLang="it-IT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2811" name="Picture 11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250825" y="1989138"/>
            <a:ext cx="864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2820" name="Rectangle 20"/>
          <p:cNvSpPr>
            <a:spLocks noChangeArrowheads="1"/>
          </p:cNvSpPr>
          <p:nvPr/>
        </p:nvSpPr>
        <p:spPr bwMode="auto">
          <a:xfrm>
            <a:off x="250825" y="1988808"/>
            <a:ext cx="8642350" cy="343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tabLst>
                <a:tab pos="358775" algn="l"/>
              </a:tabLst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Percorso di innovazione didattica: maturità in 4 anni</a:t>
            </a:r>
          </a:p>
          <a:p>
            <a:pPr>
              <a:spcBef>
                <a:spcPts val="600"/>
              </a:spcBef>
              <a:tabLst>
                <a:tab pos="358775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comporta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Metodologie didattiche </a:t>
            </a:r>
            <a:r>
              <a:rPr lang="it-IT" altLang="it-IT" sz="2400" dirty="0" err="1">
                <a:latin typeface="Arial" panose="020B0604020202020204" pitchFamily="34" charset="0"/>
              </a:rPr>
              <a:t>innovative:coopertive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learning-flipped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classroom-debate</a:t>
            </a:r>
            <a:endParaRPr lang="it-IT" altLang="it-IT" sz="2400" dirty="0">
              <a:latin typeface="Arial" panose="020B0604020202020204" pitchFamily="34" charset="0"/>
            </a:endParaRPr>
          </a:p>
          <a:p>
            <a:pPr marL="358775" indent="-358775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Scambi linguistici: scuola tedesca del territorio, Un anno in L2</a:t>
            </a:r>
          </a:p>
          <a:p>
            <a:pPr marL="358775" indent="-358775">
              <a:spcBef>
                <a:spcPts val="600"/>
              </a:spcBef>
              <a:buFontTx/>
              <a:buBlip>
                <a:blip r:embed="rId4"/>
              </a:buBlip>
              <a:tabLst>
                <a:tab pos="358775" algn="l"/>
              </a:tabLst>
            </a:pPr>
            <a:r>
              <a:rPr lang="it-IT" altLang="it-IT" sz="2400" dirty="0">
                <a:latin typeface="Arial" panose="020B0604020202020204" pitchFamily="34" charset="0"/>
              </a:rPr>
              <a:t>Gemellaggi: scuola russa-scuola cilena-soggiorni e alternanza scuola/lavoro all'estero</a:t>
            </a:r>
          </a:p>
        </p:txBody>
      </p:sp>
      <p:grpSp>
        <p:nvGrpSpPr>
          <p:cNvPr id="332838" name="Group 38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pic>
          <p:nvPicPr>
            <p:cNvPr id="332839" name="Picture 39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840" name="Picture 40" descr="eleaniztasuna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2841" name="Text Box 41"/>
            <p:cNvSpPr txBox="1">
              <a:spLocks noChangeArrowheads="1"/>
            </p:cNvSpPr>
            <p:nvPr/>
          </p:nvSpPr>
          <p:spPr bwMode="auto">
            <a:xfrm>
              <a:off x="1009" y="232"/>
              <a:ext cx="374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it-IT" sz="2000" b="1">
                  <a:solidFill>
                    <a:schemeClr val="bg1"/>
                  </a:solidFill>
                  <a:latin typeface="Segoe Print" panose="02000600000000000000" pitchFamily="2" charset="0"/>
                </a:rPr>
                <a:t>Wer fremde Sprachen nicht kennt, </a:t>
              </a:r>
            </a:p>
            <a:p>
              <a:pPr algn="ctr"/>
              <a:r>
                <a:rPr lang="de-DE" altLang="it-IT" sz="2000" b="1">
                  <a:solidFill>
                    <a:schemeClr val="bg1"/>
                  </a:solidFill>
                  <a:latin typeface="Segoe Print" panose="02000600000000000000" pitchFamily="2" charset="0"/>
                </a:rPr>
                <a:t>weiß nichts von seiner eigenen.</a:t>
              </a:r>
              <a:endParaRPr lang="it-IT" altLang="it-IT"/>
            </a:p>
          </p:txBody>
        </p:sp>
        <p:sp>
          <p:nvSpPr>
            <p:cNvPr id="332842" name="Rectangle 42"/>
            <p:cNvSpPr>
              <a:spLocks noChangeArrowheads="1"/>
            </p:cNvSpPr>
            <p:nvPr/>
          </p:nvSpPr>
          <p:spPr bwMode="auto">
            <a:xfrm>
              <a:off x="4921" y="516"/>
              <a:ext cx="7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>
                  <a:solidFill>
                    <a:srgbClr val="663300"/>
                  </a:solidFill>
                  <a:latin typeface="Segoe Print" panose="02000600000000000000" pitchFamily="2" charset="0"/>
                </a:rPr>
                <a:t>J.W. von Goethe</a:t>
              </a:r>
              <a:endParaRPr lang="it-IT" altLang="it-IT"/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8642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Liceo linguistico “Marcelline”       </a:t>
            </a:r>
          </a:p>
        </p:txBody>
      </p:sp>
    </p:spTree>
    <p:extLst>
      <p:ext uri="{BB962C8B-B14F-4D97-AF65-F5344CB8AC3E}">
        <p14:creationId xmlns:p14="http://schemas.microsoft.com/office/powerpoint/2010/main" val="415475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5388" r="50" b="6250"/>
          <a:stretch/>
        </p:blipFill>
        <p:spPr>
          <a:xfrm>
            <a:off x="251424" y="1853831"/>
            <a:ext cx="6782013" cy="3555433"/>
          </a:xfrm>
          <a:prstGeom prst="rect">
            <a:avLst/>
          </a:prstGeom>
        </p:spPr>
      </p:pic>
      <p:sp>
        <p:nvSpPr>
          <p:cNvPr id="306199" name="Line 23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6200" name="Rectangle 24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06201" name="Rectangle 25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06204" name="Picture 28" descr="LW_Adler_4C_16x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206" name="Text Box 30"/>
          <p:cNvSpPr txBox="1">
            <a:spLocks noChangeArrowheads="1"/>
          </p:cNvSpPr>
          <p:nvPr/>
        </p:nvSpPr>
        <p:spPr bwMode="auto">
          <a:xfrm>
            <a:off x="250825" y="1268413"/>
            <a:ext cx="8642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 err="1">
                <a:solidFill>
                  <a:srgbClr val="E1001A"/>
                </a:solidFill>
                <a:latin typeface="Arial" panose="020B0604020202020204" pitchFamily="34" charset="0"/>
              </a:rPr>
              <a:t>A.s.</a:t>
            </a:r>
            <a:r>
              <a:rPr lang="it-IT" altLang="it-IT" sz="3200" dirty="0">
                <a:solidFill>
                  <a:srgbClr val="E1001A"/>
                </a:solidFill>
                <a:latin typeface="Arial" panose="020B0604020202020204" pitchFamily="34" charset="0"/>
              </a:rPr>
              <a:t> 2017/2018 in numeri</a:t>
            </a:r>
          </a:p>
        </p:txBody>
      </p:sp>
      <p:grpSp>
        <p:nvGrpSpPr>
          <p:cNvPr id="306222" name="Group 4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grpSp>
          <p:nvGrpSpPr>
            <p:cNvPr id="306223" name="Group 47"/>
            <p:cNvGrpSpPr>
              <a:grpSpLocks/>
            </p:cNvGrpSpPr>
            <p:nvPr/>
          </p:nvGrpSpPr>
          <p:grpSpPr bwMode="auto">
            <a:xfrm>
              <a:off x="0" y="0"/>
              <a:ext cx="5760" cy="686"/>
              <a:chOff x="0" y="0"/>
              <a:chExt cx="5760" cy="686"/>
            </a:xfrm>
          </p:grpSpPr>
          <p:pic>
            <p:nvPicPr>
              <p:cNvPr id="306224" name="Picture 48" descr="eleaniztasun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5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225" name="Picture 49" descr="eleaniztasuna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0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6226" name="Text Box 50"/>
              <p:cNvSpPr txBox="1">
                <a:spLocks noChangeArrowheads="1"/>
              </p:cNvSpPr>
              <p:nvPr/>
            </p:nvSpPr>
            <p:spPr bwMode="auto">
              <a:xfrm>
                <a:off x="895" y="232"/>
                <a:ext cx="3913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L’ap</a:t>
                </a:r>
                <a:r>
                  <a:rPr lang="it-IT" altLang="it-IT" sz="2000" b="1" dirty="0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pr</a:t>
                </a:r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endimento è un tesoro che seguirà </a:t>
                </a:r>
                <a:r>
                  <a:rPr lang="it-IT" altLang="it-IT" sz="2000" b="1" dirty="0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il</a:t>
                </a:r>
                <a:r>
                  <a:rPr lang="it-IT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suo proprietario ovunque.</a:t>
                </a:r>
                <a:endParaRPr lang="it-IT" altLang="it-IT" sz="1200" dirty="0">
                  <a:latin typeface="Segoe Script" panose="020B0504020000000003" pitchFamily="34" charset="0"/>
                </a:endParaRPr>
              </a:p>
            </p:txBody>
          </p:sp>
        </p:grpSp>
        <p:sp>
          <p:nvSpPr>
            <p:cNvPr id="306227" name="Rectangle 51"/>
            <p:cNvSpPr>
              <a:spLocks noChangeArrowheads="1"/>
            </p:cNvSpPr>
            <p:nvPr/>
          </p:nvSpPr>
          <p:spPr bwMode="auto">
            <a:xfrm>
              <a:off x="4921" y="529"/>
              <a:ext cx="83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(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Proverbio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 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cinese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)</a:t>
              </a:r>
              <a:endParaRPr lang="it-IT" altLang="it-IT" sz="1000" dirty="0">
                <a:solidFill>
                  <a:srgbClr val="66330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3617774" y="1898796"/>
            <a:ext cx="234130" cy="2896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>
                <a:solidFill>
                  <a:srgbClr val="E1001A"/>
                </a:solidFill>
              </a:rPr>
              <a:t>*</a:t>
            </a:r>
            <a:endParaRPr lang="it-IT" b="1" dirty="0">
              <a:solidFill>
                <a:srgbClr val="E1001A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211952" y="2509305"/>
            <a:ext cx="360048" cy="2896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>
                <a:solidFill>
                  <a:srgbClr val="E1001A"/>
                </a:solidFill>
              </a:rPr>
              <a:t>**</a:t>
            </a:r>
            <a:endParaRPr lang="it-IT" b="1" dirty="0">
              <a:solidFill>
                <a:srgbClr val="E1001A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043529" y="4869192"/>
            <a:ext cx="589172" cy="2896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>
                <a:solidFill>
                  <a:srgbClr val="E1001A"/>
                </a:solidFill>
              </a:rPr>
              <a:t>***</a:t>
            </a:r>
            <a:endParaRPr lang="it-IT" b="1" dirty="0">
              <a:solidFill>
                <a:srgbClr val="E1001A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608939" y="1898796"/>
            <a:ext cx="2283637" cy="5984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>
                <a:solidFill>
                  <a:srgbClr val="E1001A"/>
                </a:solidFill>
              </a:rPr>
              <a:t>*   </a:t>
            </a:r>
            <a:r>
              <a:rPr lang="de-DE" sz="2400" dirty="0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</a:t>
            </a:r>
            <a:r>
              <a:rPr lang="de-DE" sz="2400" dirty="0" err="1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</a:t>
            </a:r>
            <a:endParaRPr lang="it-IT" sz="2400" dirty="0">
              <a:solidFill>
                <a:srgbClr val="E1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608939" y="2438868"/>
            <a:ext cx="2283637" cy="5984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>
                <a:solidFill>
                  <a:srgbClr val="E1001A"/>
                </a:solidFill>
              </a:rPr>
              <a:t>** </a:t>
            </a:r>
            <a:r>
              <a:rPr lang="de-DE" sz="2400" dirty="0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 </a:t>
            </a:r>
            <a:r>
              <a:rPr lang="de-DE" sz="2400" dirty="0" err="1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</a:t>
            </a:r>
            <a:endParaRPr lang="it-IT" sz="2400" dirty="0">
              <a:solidFill>
                <a:srgbClr val="E1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52544" y="5428742"/>
            <a:ext cx="8642350" cy="7906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>
                <a:solidFill>
                  <a:srgbClr val="E1001A"/>
                </a:solidFill>
              </a:rPr>
              <a:t>***</a:t>
            </a:r>
            <a:r>
              <a:rPr lang="it-IT" sz="2400" dirty="0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scuola italiana aumenta le risorse a disposizione per i progetti innovativi e per l’inclusione</a:t>
            </a:r>
          </a:p>
        </p:txBody>
      </p:sp>
    </p:spTree>
    <p:extLst>
      <p:ext uri="{BB962C8B-B14F-4D97-AF65-F5344CB8AC3E}">
        <p14:creationId xmlns:p14="http://schemas.microsoft.com/office/powerpoint/2010/main" val="382561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9" name="Line 23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6200" name="Rectangle 24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06201" name="Rectangle 25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06204" name="Picture 28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207" name="Rectangle 31"/>
          <p:cNvSpPr>
            <a:spLocks noChangeArrowheads="1"/>
          </p:cNvSpPr>
          <p:nvPr/>
        </p:nvSpPr>
        <p:spPr bwMode="auto">
          <a:xfrm>
            <a:off x="2426951" y="1268712"/>
            <a:ext cx="64662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altLang="it-IT" b="1" dirty="0">
                <a:latin typeface="Arial" panose="020B0604020202020204" pitchFamily="34" charset="0"/>
              </a:rPr>
              <a:t>Potenziamento</a:t>
            </a:r>
            <a:r>
              <a:rPr lang="it-IT" altLang="it-IT" dirty="0">
                <a:latin typeface="Arial" panose="020B0604020202020204" pitchFamily="34" charset="0"/>
              </a:rPr>
              <a:t> dell’Inglese e del Tedesco in ogni grado di scuola</a:t>
            </a:r>
          </a:p>
        </p:txBody>
      </p:sp>
      <p:grpSp>
        <p:nvGrpSpPr>
          <p:cNvPr id="306222" name="Group 46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grpSp>
          <p:nvGrpSpPr>
            <p:cNvPr id="306223" name="Group 47"/>
            <p:cNvGrpSpPr>
              <a:grpSpLocks/>
            </p:cNvGrpSpPr>
            <p:nvPr/>
          </p:nvGrpSpPr>
          <p:grpSpPr bwMode="auto">
            <a:xfrm>
              <a:off x="0" y="0"/>
              <a:ext cx="5760" cy="686"/>
              <a:chOff x="0" y="0"/>
              <a:chExt cx="5760" cy="686"/>
            </a:xfrm>
          </p:grpSpPr>
          <p:pic>
            <p:nvPicPr>
              <p:cNvPr id="306224" name="Picture 48" descr="eleaniztasuna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5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225" name="Picture 49" descr="eleaniztasuna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755" b="18152"/>
              <a:stretch>
                <a:fillRect/>
              </a:stretch>
            </p:blipFill>
            <p:spPr bwMode="auto">
              <a:xfrm>
                <a:off x="0" y="0"/>
                <a:ext cx="5760" cy="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6226" name="Text Box 50"/>
              <p:cNvSpPr txBox="1">
                <a:spLocks noChangeArrowheads="1"/>
              </p:cNvSpPr>
              <p:nvPr/>
            </p:nvSpPr>
            <p:spPr bwMode="auto">
              <a:xfrm>
                <a:off x="895" y="232"/>
                <a:ext cx="3913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ct val="0"/>
                  </a:spcBef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448550" algn="r"/>
                    <a:tab pos="8877300" algn="r"/>
                  </a:tabLs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One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la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nguage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sets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you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on a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corridor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for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l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ife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. </a:t>
                </a:r>
              </a:p>
              <a:p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Two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Segoe Print" panose="02000600000000000000" pitchFamily="2" charset="0"/>
                  </a:rPr>
                  <a:t>la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nguages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open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every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door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along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the</a:t>
                </a:r>
                <a:r>
                  <a:rPr lang="de-DE" altLang="it-IT" sz="2000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de-DE" altLang="it-IT" sz="2000" b="1" dirty="0" err="1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way</a:t>
                </a:r>
                <a:r>
                  <a:rPr lang="de-DE" altLang="it-IT" b="1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.</a:t>
                </a:r>
                <a:endParaRPr lang="it-IT" altLang="it-IT" sz="1200" dirty="0">
                  <a:latin typeface="Segoe Script" panose="020B0504020000000003" pitchFamily="34" charset="0"/>
                </a:endParaRPr>
              </a:p>
            </p:txBody>
          </p:sp>
        </p:grpSp>
        <p:sp>
          <p:nvSpPr>
            <p:cNvPr id="306227" name="Rectangle 51"/>
            <p:cNvSpPr>
              <a:spLocks noChangeArrowheads="1"/>
            </p:cNvSpPr>
            <p:nvPr/>
          </p:nvSpPr>
          <p:spPr bwMode="auto">
            <a:xfrm>
              <a:off x="5264" y="529"/>
              <a:ext cx="4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(</a:t>
              </a:r>
              <a:r>
                <a:rPr lang="de-DE" altLang="it-IT" sz="1000" dirty="0" err="1">
                  <a:solidFill>
                    <a:srgbClr val="663300"/>
                  </a:solidFill>
                  <a:latin typeface="Segoe Print" panose="02000600000000000000" pitchFamily="2" charset="0"/>
                </a:rPr>
                <a:t>F.Smith</a:t>
              </a:r>
              <a:r>
                <a:rPr lang="de-DE" altLang="it-IT" sz="1000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)</a:t>
              </a:r>
              <a:endParaRPr lang="it-IT" altLang="it-IT" sz="1000" dirty="0">
                <a:solidFill>
                  <a:srgbClr val="663300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250894" y="2708904"/>
            <a:ext cx="864228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t-IT" altLang="it-IT" b="1" dirty="0">
                <a:latin typeface="Arial" panose="020B0604020202020204" pitchFamily="34" charset="0"/>
              </a:rPr>
              <a:t>Certificazioni linguistiche</a:t>
            </a:r>
            <a:r>
              <a:rPr lang="it-IT" altLang="it-IT" dirty="0">
                <a:latin typeface="Arial" panose="020B0604020202020204" pitchFamily="34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dirty="0">
                <a:latin typeface="Arial" panose="020B0604020202020204" pitchFamily="34" charset="0"/>
              </a:rPr>
              <a:t>Oltre il 40% dei maturandi ha una certificazione (B2/C1) 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06025" y="1044268"/>
            <a:ext cx="2214900" cy="1664636"/>
            <a:chOff x="431448" y="1088688"/>
            <a:chExt cx="3060408" cy="2300088"/>
          </a:xfrm>
        </p:grpSpPr>
        <p:grpSp>
          <p:nvGrpSpPr>
            <p:cNvPr id="4" name="Gruppo 3"/>
            <p:cNvGrpSpPr/>
            <p:nvPr/>
          </p:nvGrpSpPr>
          <p:grpSpPr>
            <a:xfrm>
              <a:off x="431448" y="1088688"/>
              <a:ext cx="3060408" cy="2300088"/>
              <a:chOff x="3183731" y="947152"/>
              <a:chExt cx="3060408" cy="2300088"/>
            </a:xfrm>
          </p:grpSpPr>
          <p:pic>
            <p:nvPicPr>
              <p:cNvPr id="3" name="Immagine 2" descr="Free vector graphic: Paper, &lt;strong&gt;Post-It&lt;/strong&gt;, Office, Sheet - Free Image on ...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731" y="947152"/>
                <a:ext cx="3060408" cy="2300088"/>
              </a:xfrm>
              <a:prstGeom prst="rect">
                <a:avLst/>
              </a:prstGeom>
            </p:spPr>
          </p:pic>
          <p:pic>
            <p:nvPicPr>
              <p:cNvPr id="2" name="Immagine 1" descr="Image vectorielle gratuite: Dessin &lt;strong&gt;Pin&lt;/strong&gt;, Taquet, Punaise, Red - Image ...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11832" y="1346621"/>
                <a:ext cx="714376" cy="554856"/>
              </a:xfrm>
              <a:prstGeom prst="rect">
                <a:avLst/>
              </a:prstGeom>
            </p:spPr>
          </p:pic>
        </p:grpSp>
        <p:sp>
          <p:nvSpPr>
            <p:cNvPr id="306206" name="Text Box 30"/>
            <p:cNvSpPr txBox="1">
              <a:spLocks noChangeArrowheads="1"/>
            </p:cNvSpPr>
            <p:nvPr/>
          </p:nvSpPr>
          <p:spPr bwMode="auto">
            <a:xfrm>
              <a:off x="470074" y="1898796"/>
              <a:ext cx="2835141" cy="55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000" dirty="0">
                  <a:latin typeface="Segoe Print" panose="02000600000000000000" pitchFamily="2" charset="0"/>
                </a:rPr>
                <a:t>Plurilinguismo</a:t>
              </a:r>
            </a:p>
          </p:txBody>
        </p:sp>
      </p:grpSp>
      <p:sp>
        <p:nvSpPr>
          <p:cNvPr id="5" name="Rettangolo 4"/>
          <p:cNvSpPr/>
          <p:nvPr/>
        </p:nvSpPr>
        <p:spPr>
          <a:xfrm>
            <a:off x="251424" y="4419132"/>
            <a:ext cx="86417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B1: </a:t>
            </a:r>
            <a:r>
              <a:rPr lang="it-IT" alt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Lesen</a:t>
            </a: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it-IT" alt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Schreiben</a:t>
            </a: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it-IT" altLang="it-IT" dirty="0" err="1">
                <a:solidFill>
                  <a:srgbClr val="000000"/>
                </a:solidFill>
                <a:latin typeface="Arial" panose="020B0604020202020204" pitchFamily="34" charset="0"/>
              </a:rPr>
              <a:t>Sprechen</a:t>
            </a: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 oltre il 65% di promossi, con punte del 74%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</a:rPr>
              <a:t>Aumento promossi nel C1 (da 70% a 78%)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9" name="Line 23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6200" name="Rectangle 24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06201" name="Rectangle 25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06204" name="Picture 28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207" name="Rectangle 31"/>
          <p:cNvSpPr>
            <a:spLocks noChangeArrowheads="1"/>
          </p:cNvSpPr>
          <p:nvPr/>
        </p:nvSpPr>
        <p:spPr bwMode="auto">
          <a:xfrm>
            <a:off x="2426951" y="1268712"/>
            <a:ext cx="64662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b="1" dirty="0">
                <a:latin typeface="Arial" panose="020B0604020202020204" pitchFamily="34" charset="0"/>
              </a:rPr>
              <a:t>Rilevazione competenze </a:t>
            </a:r>
            <a:r>
              <a:rPr lang="it-IT" altLang="it-IT" dirty="0">
                <a:latin typeface="Arial" panose="020B0604020202020204" pitchFamily="34" charset="0"/>
              </a:rPr>
              <a:t>linguistiche tedesco: </a:t>
            </a:r>
          </a:p>
          <a:p>
            <a:pPr algn="just"/>
            <a:r>
              <a:rPr lang="it-IT" altLang="it-IT" dirty="0">
                <a:latin typeface="Arial" panose="020B0604020202020204" pitchFamily="34" charset="0"/>
              </a:rPr>
              <a:t>IV primaria e II secondaria di I grado (censuaria)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0825" y="3248976"/>
            <a:ext cx="864234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it-IT" b="1" dirty="0" err="1">
                <a:latin typeface="Arial" panose="020B0604020202020204" pitchFamily="34" charset="0"/>
              </a:rPr>
              <a:t>Esami</a:t>
            </a:r>
            <a:r>
              <a:rPr lang="de-DE" altLang="it-IT" b="1" dirty="0">
                <a:latin typeface="Arial" panose="020B0604020202020204" pitchFamily="34" charset="0"/>
              </a:rPr>
              <a:t> di </a:t>
            </a:r>
            <a:r>
              <a:rPr lang="de-DE" altLang="it-IT" b="1" dirty="0" err="1">
                <a:latin typeface="Arial" panose="020B0604020202020204" pitchFamily="34" charset="0"/>
              </a:rPr>
              <a:t>Stato</a:t>
            </a:r>
            <a:r>
              <a:rPr lang="de-DE" altLang="it-IT" dirty="0">
                <a:latin typeface="Arial" panose="020B0604020202020204" pitchFamily="34" charset="0"/>
              </a:rPr>
              <a:t>: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it-IT" dirty="0">
                <a:latin typeface="Arial" panose="020B0604020202020204" pitchFamily="34" charset="0"/>
              </a:rPr>
              <a:t>2016/17-Superiori: </a:t>
            </a:r>
            <a:r>
              <a:rPr lang="it-IT" altLang="it-IT" dirty="0">
                <a:latin typeface="Arial" panose="020B0604020202020204" pitchFamily="34" charset="0"/>
              </a:rPr>
              <a:t>introduzione</a:t>
            </a:r>
            <a:r>
              <a:rPr lang="de-DE" altLang="it-IT" dirty="0">
                <a:latin typeface="Arial" panose="020B0604020202020204" pitchFamily="34" charset="0"/>
              </a:rPr>
              <a:t> di </a:t>
            </a:r>
            <a:r>
              <a:rPr lang="de-DE" altLang="it-IT" dirty="0" err="1">
                <a:latin typeface="Arial" panose="020B0604020202020204" pitchFamily="34" charset="0"/>
              </a:rPr>
              <a:t>una</a:t>
            </a:r>
            <a:r>
              <a:rPr lang="de-DE" altLang="it-IT" dirty="0">
                <a:latin typeface="Arial" panose="020B0604020202020204" pitchFamily="34" charset="0"/>
              </a:rPr>
              <a:t> </a:t>
            </a:r>
            <a:r>
              <a:rPr lang="it-IT" altLang="it-IT" dirty="0">
                <a:latin typeface="Arial" panose="020B0604020202020204" pitchFamily="34" charset="0"/>
              </a:rPr>
              <a:t>prova di conoscenza di tedesco L2 sul modello europeo, liv. B2 del QCER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it-IT" dirty="0">
                <a:latin typeface="Arial" panose="020B0604020202020204" pitchFamily="34" charset="0"/>
              </a:rPr>
              <a:t>2017/2018-Secondaria di I </a:t>
            </a:r>
            <a:r>
              <a:rPr lang="de-DE" altLang="it-IT" dirty="0" err="1">
                <a:latin typeface="Arial" panose="020B0604020202020204" pitchFamily="34" charset="0"/>
              </a:rPr>
              <a:t>grado</a:t>
            </a:r>
            <a:r>
              <a:rPr lang="de-DE" altLang="it-IT" dirty="0">
                <a:latin typeface="Arial" panose="020B0604020202020204" pitchFamily="34" charset="0"/>
              </a:rPr>
              <a:t>: </a:t>
            </a:r>
            <a:r>
              <a:rPr lang="de-DE" altLang="it-IT" dirty="0" err="1">
                <a:latin typeface="Arial" panose="020B0604020202020204" pitchFamily="34" charset="0"/>
              </a:rPr>
              <a:t>prova</a:t>
            </a:r>
            <a:r>
              <a:rPr lang="de-DE" altLang="it-IT" dirty="0">
                <a:latin typeface="Arial" panose="020B0604020202020204" pitchFamily="34" charset="0"/>
              </a:rPr>
              <a:t> di </a:t>
            </a:r>
            <a:r>
              <a:rPr lang="de-DE" altLang="it-IT" dirty="0" err="1">
                <a:latin typeface="Arial" panose="020B0604020202020204" pitchFamily="34" charset="0"/>
              </a:rPr>
              <a:t>inglese</a:t>
            </a:r>
            <a:r>
              <a:rPr lang="de-DE" altLang="it-IT" dirty="0">
                <a:latin typeface="Arial" panose="020B0604020202020204" pitchFamily="34" charset="0"/>
              </a:rPr>
              <a:t> liv. A2 </a:t>
            </a:r>
            <a:r>
              <a:rPr lang="de-DE" altLang="it-IT" dirty="0" err="1">
                <a:latin typeface="Arial" panose="020B0604020202020204" pitchFamily="34" charset="0"/>
              </a:rPr>
              <a:t>tra</a:t>
            </a:r>
            <a:r>
              <a:rPr lang="de-DE" altLang="it-IT" dirty="0">
                <a:latin typeface="Arial" panose="020B0604020202020204" pitchFamily="34" charset="0"/>
              </a:rPr>
              <a:t> le </a:t>
            </a:r>
            <a:r>
              <a:rPr lang="de-DE" altLang="it-IT" dirty="0" err="1">
                <a:latin typeface="Arial" panose="020B0604020202020204" pitchFamily="34" charset="0"/>
              </a:rPr>
              <a:t>prove</a:t>
            </a:r>
            <a:r>
              <a:rPr lang="de-DE" altLang="it-IT" dirty="0">
                <a:latin typeface="Arial" panose="020B0604020202020204" pitchFamily="34" charset="0"/>
              </a:rPr>
              <a:t> INVALSI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106025" y="1044268"/>
            <a:ext cx="2214900" cy="1664636"/>
            <a:chOff x="431448" y="1088688"/>
            <a:chExt cx="3060408" cy="2300088"/>
          </a:xfrm>
        </p:grpSpPr>
        <p:grpSp>
          <p:nvGrpSpPr>
            <p:cNvPr id="32" name="Gruppo 31"/>
            <p:cNvGrpSpPr/>
            <p:nvPr/>
          </p:nvGrpSpPr>
          <p:grpSpPr>
            <a:xfrm>
              <a:off x="431448" y="1088688"/>
              <a:ext cx="3060408" cy="2300088"/>
              <a:chOff x="3183731" y="947152"/>
              <a:chExt cx="3060408" cy="2300088"/>
            </a:xfrm>
          </p:grpSpPr>
          <p:pic>
            <p:nvPicPr>
              <p:cNvPr id="34" name="Immagine 33" descr="Free vector graphic: Paper, &lt;strong&gt;Post-It&lt;/strong&gt;, Office, Sheet - Free Image on ...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731" y="947152"/>
                <a:ext cx="3060408" cy="2300088"/>
              </a:xfrm>
              <a:prstGeom prst="rect">
                <a:avLst/>
              </a:prstGeom>
            </p:spPr>
          </p:pic>
          <p:pic>
            <p:nvPicPr>
              <p:cNvPr id="35" name="Immagine 34" descr="Image vectorielle gratuite: Dessin &lt;strong&gt;Pin&lt;/strong&gt;, Taquet, Punaise, Red - Image ...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11832" y="1346621"/>
                <a:ext cx="714376" cy="554856"/>
              </a:xfrm>
              <a:prstGeom prst="rect">
                <a:avLst/>
              </a:prstGeom>
            </p:spPr>
          </p:pic>
        </p:grp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470074" y="1898796"/>
              <a:ext cx="2835141" cy="55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000" dirty="0">
                  <a:latin typeface="Segoe Print" panose="02000600000000000000" pitchFamily="2" charset="0"/>
                </a:rPr>
                <a:t>Plurilinguismo</a:t>
              </a:r>
            </a:p>
          </p:txBody>
        </p:sp>
      </p:grpSp>
      <p:grpSp>
        <p:nvGrpSpPr>
          <p:cNvPr id="36" name="Group 23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pic>
          <p:nvPicPr>
            <p:cNvPr id="37" name="Picture 24" descr="eleaniztasun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5" descr="eleaniztasun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Conoscere più lingue significa avere 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p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iù anime.</a:t>
              </a:r>
              <a:endParaRPr lang="it-IT" altLang="it-IT" dirty="0"/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5222" y="516"/>
              <a:ext cx="5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>
                  <a:solidFill>
                    <a:srgbClr val="663300"/>
                  </a:solidFill>
                  <a:latin typeface="Segoe Print" panose="02000600000000000000" pitchFamily="2" charset="0"/>
                </a:rPr>
                <a:t>J.G. Herde</a:t>
              </a:r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283989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Line 2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6902" name="Picture 6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6919" name="Group 23"/>
          <p:cNvGrpSpPr>
            <a:grpSpLocks/>
          </p:cNvGrpSpPr>
          <p:nvPr/>
        </p:nvGrpSpPr>
        <p:grpSpPr bwMode="auto">
          <a:xfrm>
            <a:off x="0" y="0"/>
            <a:ext cx="9144000" cy="1089026"/>
            <a:chOff x="0" y="0"/>
            <a:chExt cx="5760" cy="686"/>
          </a:xfrm>
        </p:grpSpPr>
        <p:pic>
          <p:nvPicPr>
            <p:cNvPr id="336920" name="Picture 24" descr="eleaniztasuna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921" name="Picture 25" descr="eleaniztasuna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22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Il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 mondo può essere salvato solo dal 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so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ffio della scuola.</a:t>
              </a:r>
              <a:endParaRPr lang="it-IT" altLang="it-IT" dirty="0"/>
            </a:p>
          </p:txBody>
        </p:sp>
        <p:sp>
          <p:nvSpPr>
            <p:cNvPr id="336923" name="Rectangle 27"/>
            <p:cNvSpPr>
              <a:spLocks noChangeArrowheads="1"/>
            </p:cNvSpPr>
            <p:nvPr/>
          </p:nvSpPr>
          <p:spPr bwMode="auto">
            <a:xfrm>
              <a:off x="5222" y="516"/>
              <a:ext cx="42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Talmud</a:t>
              </a:r>
              <a:endParaRPr lang="it-IT" altLang="it-IT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96501" y="2664148"/>
            <a:ext cx="5031751" cy="1899176"/>
            <a:chOff x="260345" y="2880955"/>
            <a:chExt cx="5031751" cy="1899176"/>
          </a:xfrm>
        </p:grpSpPr>
        <p:grpSp>
          <p:nvGrpSpPr>
            <p:cNvPr id="8" name="Gruppo 7"/>
            <p:cNvGrpSpPr/>
            <p:nvPr/>
          </p:nvGrpSpPr>
          <p:grpSpPr>
            <a:xfrm>
              <a:off x="260345" y="2880955"/>
              <a:ext cx="2142600" cy="1899176"/>
              <a:chOff x="260345" y="2880955"/>
              <a:chExt cx="2142600" cy="1899176"/>
            </a:xfrm>
          </p:grpSpPr>
          <p:pic>
            <p:nvPicPr>
              <p:cNvPr id="33" name="Immagine 32" descr="&lt;strong&gt;postit&lt;/strong&gt; - vector Clip Art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345" y="2880955"/>
                <a:ext cx="2142600" cy="1899176"/>
              </a:xfrm>
              <a:prstGeom prst="rect">
                <a:avLst/>
              </a:prstGeom>
            </p:spPr>
          </p:pic>
          <p:sp>
            <p:nvSpPr>
              <p:cNvPr id="32" name="Rettangolo con angoli arrotondati 31"/>
              <p:cNvSpPr/>
              <p:nvPr/>
            </p:nvSpPr>
            <p:spPr bwMode="auto">
              <a:xfrm>
                <a:off x="320205" y="3119558"/>
                <a:ext cx="2022880" cy="1421971"/>
              </a:xfrm>
              <a:prstGeom prst="roundRect">
                <a:avLst>
                  <a:gd name="adj" fmla="val 19553"/>
                </a:avLst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it-IT" sz="1800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Valutazione delle competenze</a:t>
                </a:r>
              </a:p>
            </p:txBody>
          </p:sp>
        </p:grpSp>
        <p:sp>
          <p:nvSpPr>
            <p:cNvPr id="4" name="CasellaDiTesto 3"/>
            <p:cNvSpPr txBox="1"/>
            <p:nvPr/>
          </p:nvSpPr>
          <p:spPr>
            <a:xfrm>
              <a:off x="2052096" y="2996616"/>
              <a:ext cx="3240000" cy="16678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Focus su ciò che lo studente sa fare piuttosto che sugli errori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Formazione / aggiornamento docenti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227461" y="4500220"/>
            <a:ext cx="5013504" cy="1899176"/>
            <a:chOff x="2946173" y="1185453"/>
            <a:chExt cx="5013504" cy="1899176"/>
          </a:xfrm>
        </p:grpSpPr>
        <p:grpSp>
          <p:nvGrpSpPr>
            <p:cNvPr id="2" name="Gruppo 1"/>
            <p:cNvGrpSpPr/>
            <p:nvPr/>
          </p:nvGrpSpPr>
          <p:grpSpPr>
            <a:xfrm>
              <a:off x="2946173" y="1185453"/>
              <a:ext cx="2142600" cy="1899176"/>
              <a:chOff x="2946173" y="1091196"/>
              <a:chExt cx="2142600" cy="1899176"/>
            </a:xfrm>
          </p:grpSpPr>
          <p:pic>
            <p:nvPicPr>
              <p:cNvPr id="28" name="Immagine 27" descr="&lt;strong&gt;postit&lt;/strong&gt; - vector Clip Art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6173" y="1091196"/>
                <a:ext cx="2142600" cy="1899176"/>
              </a:xfrm>
              <a:prstGeom prst="rect">
                <a:avLst/>
              </a:prstGeom>
            </p:spPr>
          </p:pic>
          <p:sp>
            <p:nvSpPr>
              <p:cNvPr id="29" name="Rettangolo con angoli arrotondati 28"/>
              <p:cNvSpPr/>
              <p:nvPr/>
            </p:nvSpPr>
            <p:spPr bwMode="auto">
              <a:xfrm>
                <a:off x="3180471" y="1410336"/>
                <a:ext cx="1503918" cy="1222256"/>
              </a:xfrm>
              <a:prstGeom prst="roundRect">
                <a:avLst>
                  <a:gd name="adj" fmla="val 19553"/>
                </a:avLst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it-IT" sz="1800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Didattica per competenze</a:t>
                </a:r>
              </a:p>
            </p:txBody>
          </p:sp>
        </p:grpSp>
        <p:sp>
          <p:nvSpPr>
            <p:cNvPr id="3" name="CasellaDiTesto 2"/>
            <p:cNvSpPr txBox="1"/>
            <p:nvPr/>
          </p:nvSpPr>
          <p:spPr>
            <a:xfrm>
              <a:off x="4719677" y="1188628"/>
              <a:ext cx="3240000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Conoscenze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Abilità 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Disposizione ad apprendere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Capacità di riflettere sul percorso fatto</a:t>
              </a:r>
              <a:endParaRPr lang="it-IT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810212" y="3698376"/>
            <a:ext cx="4101565" cy="2627812"/>
            <a:chOff x="4810212" y="3698376"/>
            <a:chExt cx="4101565" cy="2627812"/>
          </a:xfrm>
        </p:grpSpPr>
        <p:grpSp>
          <p:nvGrpSpPr>
            <p:cNvPr id="9" name="Gruppo 8"/>
            <p:cNvGrpSpPr/>
            <p:nvPr/>
          </p:nvGrpSpPr>
          <p:grpSpPr>
            <a:xfrm>
              <a:off x="4810212" y="3698376"/>
              <a:ext cx="2142600" cy="1899176"/>
              <a:chOff x="407571" y="4736578"/>
              <a:chExt cx="2142600" cy="1899176"/>
            </a:xfrm>
          </p:grpSpPr>
          <p:pic>
            <p:nvPicPr>
              <p:cNvPr id="38" name="Immagine 37" descr="&lt;strong&gt;postit&lt;/strong&gt; - vector Clip Art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571" y="4736578"/>
                <a:ext cx="2142600" cy="1899176"/>
              </a:xfrm>
              <a:prstGeom prst="rect">
                <a:avLst/>
              </a:prstGeom>
            </p:spPr>
          </p:pic>
          <p:sp>
            <p:nvSpPr>
              <p:cNvPr id="36" name="Rettangolo con angoli arrotondati 35"/>
              <p:cNvSpPr/>
              <p:nvPr/>
            </p:nvSpPr>
            <p:spPr bwMode="auto">
              <a:xfrm>
                <a:off x="662461" y="4975181"/>
                <a:ext cx="1632821" cy="1421971"/>
              </a:xfrm>
              <a:prstGeom prst="roundRect">
                <a:avLst>
                  <a:gd name="adj" fmla="val 19553"/>
                </a:avLst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it-IT" sz="1800" dirty="0">
                    <a:solidFill>
                      <a:schemeClr val="bg1"/>
                    </a:solidFill>
                    <a:latin typeface="Segoe Print" panose="02000600000000000000" pitchFamily="2" charset="0"/>
                  </a:rPr>
                  <a:t>Doppio Diploma</a:t>
                </a:r>
              </a:p>
            </p:txBody>
          </p:sp>
        </p:grpSp>
        <p:sp>
          <p:nvSpPr>
            <p:cNvPr id="39" name="CasellaDiTesto 38"/>
            <p:cNvSpPr txBox="1"/>
            <p:nvPr/>
          </p:nvSpPr>
          <p:spPr>
            <a:xfrm>
              <a:off x="6359808" y="4497889"/>
              <a:ext cx="2551969" cy="18282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Freistaat</a:t>
              </a: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Bayern</a:t>
              </a:r>
              <a:endParaRPr lang="it-IT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de-DE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Ultimi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de-DE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anni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 di superiori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it-IT" sz="1800" dirty="0">
                  <a:latin typeface="Arial" panose="020B0604020202020204" pitchFamily="34" charset="0"/>
                  <a:cs typeface="Arial" panose="020B0604020202020204" pitchFamily="34" charset="0"/>
                </a:rPr>
                <a:t>prove in L2 in sede d'Esame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de-DE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Stato</a:t>
              </a:r>
              <a:endParaRPr lang="it-IT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Immagine 36" descr="&lt;strong&gt;postit&lt;/strong&gt; - vector Clip 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6" y="1028613"/>
            <a:ext cx="2142600" cy="1899176"/>
          </a:xfrm>
          <a:prstGeom prst="rect">
            <a:avLst/>
          </a:prstGeom>
        </p:spPr>
      </p:pic>
      <p:sp>
        <p:nvSpPr>
          <p:cNvPr id="40" name="Rettangolo con angoli arrotondati 39"/>
          <p:cNvSpPr/>
          <p:nvPr/>
        </p:nvSpPr>
        <p:spPr bwMode="auto">
          <a:xfrm>
            <a:off x="2813598" y="1267216"/>
            <a:ext cx="2504237" cy="1421971"/>
          </a:xfrm>
          <a:prstGeom prst="roundRect">
            <a:avLst>
              <a:gd name="adj" fmla="val 19553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Segoe Print" panose="02000600000000000000" pitchFamily="2" charset="0"/>
              </a:rPr>
              <a:t>Indirizzo internazionale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820506" y="1031788"/>
            <a:ext cx="409127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Curricolo trilingue</a:t>
            </a: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Sezioni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tedesca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inglese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(Cambridge)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Dimensione europea </a:t>
            </a: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Riconoscimento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MIUR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Certificazione C1 in uscita</a:t>
            </a: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Esposizione CLIL circa ½ monte ore</a:t>
            </a:r>
            <a:endParaRPr lang="it-IT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106025" y="1044268"/>
            <a:ext cx="2214900" cy="1664636"/>
            <a:chOff x="106025" y="1044268"/>
            <a:chExt cx="2214900" cy="1664636"/>
          </a:xfrm>
        </p:grpSpPr>
        <p:grpSp>
          <p:nvGrpSpPr>
            <p:cNvPr id="44" name="Gruppo 43"/>
            <p:cNvGrpSpPr/>
            <p:nvPr/>
          </p:nvGrpSpPr>
          <p:grpSpPr>
            <a:xfrm>
              <a:off x="106025" y="1044268"/>
              <a:ext cx="2214900" cy="1664636"/>
              <a:chOff x="3183731" y="947152"/>
              <a:chExt cx="3060408" cy="2300088"/>
            </a:xfrm>
          </p:grpSpPr>
          <p:pic>
            <p:nvPicPr>
              <p:cNvPr id="46" name="Immagine 45" descr="Free vector graphic: Paper, &lt;strong&gt;Post-It&lt;/strong&gt;, Office, Sheet - Free Image on ...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731" y="947152"/>
                <a:ext cx="3060408" cy="2300088"/>
              </a:xfrm>
              <a:prstGeom prst="rect">
                <a:avLst/>
              </a:prstGeom>
            </p:spPr>
          </p:pic>
          <p:pic>
            <p:nvPicPr>
              <p:cNvPr id="47" name="Immagine 46" descr="Image vectorielle gratuite: Dessin &lt;strong&gt;Pin&lt;/strong&gt;, Taquet, Punaise, Red - Image ...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11832" y="1346621"/>
                <a:ext cx="714376" cy="554856"/>
              </a:xfrm>
              <a:prstGeom prst="rect">
                <a:avLst/>
              </a:prstGeom>
            </p:spPr>
          </p:pic>
        </p:grp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187541" y="1361061"/>
              <a:ext cx="2051868" cy="103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000" dirty="0">
                  <a:latin typeface="Segoe Print" panose="02000600000000000000" pitchFamily="2" charset="0"/>
                </a:rPr>
                <a:t>Percorsi innovativi </a:t>
              </a:r>
            </a:p>
            <a:p>
              <a:pPr algn="ctr"/>
              <a:r>
                <a:rPr lang="it-IT" altLang="it-IT" sz="1400" dirty="0">
                  <a:latin typeface="Segoe Print" panose="02000600000000000000" pitchFamily="2" charset="0"/>
                </a:rPr>
                <a:t>(DGP 492/2017)</a:t>
              </a:r>
              <a:endParaRPr lang="it-IT" altLang="it-IT" sz="2000" dirty="0">
                <a:latin typeface="Segoe Print" panose="020006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 dirty="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pic>
        <p:nvPicPr>
          <p:cNvPr id="336902" name="Picture 6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2532842" y="1358724"/>
            <a:ext cx="2142600" cy="1899176"/>
            <a:chOff x="3318138" y="1458912"/>
            <a:chExt cx="2142600" cy="1899176"/>
          </a:xfrm>
        </p:grpSpPr>
        <p:pic>
          <p:nvPicPr>
            <p:cNvPr id="36" name="Immagine 35" descr="&lt;strong&gt;postit&lt;/strong&gt; - vector Clip Ar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138" y="1458912"/>
              <a:ext cx="2142600" cy="1899176"/>
            </a:xfrm>
            <a:prstGeom prst="rect">
              <a:avLst/>
            </a:prstGeom>
          </p:spPr>
        </p:pic>
        <p:sp>
          <p:nvSpPr>
            <p:cNvPr id="37" name="Rettangolo con angoli arrotondati 36"/>
            <p:cNvSpPr/>
            <p:nvPr/>
          </p:nvSpPr>
          <p:spPr bwMode="auto">
            <a:xfrm>
              <a:off x="3487436" y="1697515"/>
              <a:ext cx="1804005" cy="1421971"/>
            </a:xfrm>
            <a:prstGeom prst="roundRect">
              <a:avLst>
                <a:gd name="adj" fmla="val 19553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  <a:latin typeface="Segoe Print" panose="02000600000000000000" pitchFamily="2" charset="0"/>
                </a:rPr>
                <a:t>Percorsi</a:t>
              </a:r>
              <a:r>
                <a:rPr lang="de-DE" sz="2000" dirty="0">
                  <a:solidFill>
                    <a:schemeClr val="bg1"/>
                  </a:solidFill>
                  <a:latin typeface="Segoe Print" panose="02000600000000000000" pitchFamily="2" charset="0"/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  <a:latin typeface="Segoe Print" panose="02000600000000000000" pitchFamily="2" charset="0"/>
                </a:rPr>
                <a:t>quadriennali</a:t>
              </a:r>
              <a:endParaRPr lang="it-IT" sz="2000" dirty="0">
                <a:solidFill>
                  <a:schemeClr val="bg1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251424" y="3853529"/>
            <a:ext cx="8635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Formazione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Distanza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(FAD)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Formazione/accompagnamento di alto livello per i docenti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106025" y="1044268"/>
            <a:ext cx="2214900" cy="1664636"/>
            <a:chOff x="106025" y="1044268"/>
            <a:chExt cx="2214900" cy="1664636"/>
          </a:xfrm>
        </p:grpSpPr>
        <p:grpSp>
          <p:nvGrpSpPr>
            <p:cNvPr id="31" name="Gruppo 30"/>
            <p:cNvGrpSpPr/>
            <p:nvPr/>
          </p:nvGrpSpPr>
          <p:grpSpPr>
            <a:xfrm>
              <a:off x="106025" y="1044268"/>
              <a:ext cx="2214900" cy="1664636"/>
              <a:chOff x="3183731" y="947152"/>
              <a:chExt cx="3060408" cy="2300088"/>
            </a:xfrm>
          </p:grpSpPr>
          <p:pic>
            <p:nvPicPr>
              <p:cNvPr id="33" name="Immagine 32" descr="Free vector graphic: Paper, &lt;strong&gt;Post-It&lt;/strong&gt;, Office, Sheet - Free Image on ...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731" y="947152"/>
                <a:ext cx="3060408" cy="2300088"/>
              </a:xfrm>
              <a:prstGeom prst="rect">
                <a:avLst/>
              </a:prstGeom>
            </p:spPr>
          </p:pic>
          <p:pic>
            <p:nvPicPr>
              <p:cNvPr id="34" name="Immagine 33" descr="Image vectorielle gratuite: Dessin &lt;strong&gt;Pin&lt;/strong&gt;, Taquet, Punaise, Red - Image ...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11832" y="1346621"/>
                <a:ext cx="714376" cy="554856"/>
              </a:xfrm>
              <a:prstGeom prst="rect">
                <a:avLst/>
              </a:prstGeom>
            </p:spPr>
          </p:pic>
        </p:grp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87541" y="1361061"/>
              <a:ext cx="2051868" cy="103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000" dirty="0">
                  <a:latin typeface="Segoe Print" panose="02000600000000000000" pitchFamily="2" charset="0"/>
                </a:rPr>
                <a:t>Percorsi innovativi </a:t>
              </a:r>
            </a:p>
            <a:p>
              <a:pPr algn="ctr"/>
              <a:r>
                <a:rPr lang="it-IT" altLang="it-IT" sz="1400" dirty="0">
                  <a:latin typeface="Segoe Print" panose="02000600000000000000" pitchFamily="2" charset="0"/>
                </a:rPr>
                <a:t>(DGP 492/2017)</a:t>
              </a:r>
              <a:endParaRPr lang="it-IT" altLang="it-IT" sz="2000" dirty="0">
                <a:latin typeface="Segoe Print" panose="02000600000000000000" pitchFamily="2" charset="0"/>
              </a:endParaRPr>
            </a:p>
          </p:txBody>
        </p:sp>
      </p:grpSp>
      <p:sp>
        <p:nvSpPr>
          <p:cNvPr id="336898" name="Line 2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389438" y="1282050"/>
            <a:ext cx="44974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Avvicinamento al mondo del lavoro in un’età «appetibile»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Innovazione metodologica e didattica (cooperative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didattica laboratoriale, CLIL,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debate</a:t>
            </a: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,…)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0" y="0"/>
            <a:ext cx="9144000" cy="1089025"/>
            <a:chOff x="0" y="0"/>
            <a:chExt cx="5760" cy="686"/>
          </a:xfrm>
        </p:grpSpPr>
        <p:pic>
          <p:nvPicPr>
            <p:cNvPr id="54" name="Picture 48" descr="eleaniztasun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9" descr="eleaniztasuna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 Box 50"/>
            <p:cNvSpPr txBox="1">
              <a:spLocks noChangeArrowheads="1"/>
            </p:cNvSpPr>
            <p:nvPr/>
          </p:nvSpPr>
          <p:spPr bwMode="auto">
            <a:xfrm>
              <a:off x="1009" y="232"/>
              <a:ext cx="3742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DE" altLang="it-IT" sz="2000" b="1">
                  <a:solidFill>
                    <a:schemeClr val="bg1"/>
                  </a:solidFill>
                  <a:latin typeface="Segoe Print" panose="02000600000000000000" pitchFamily="2" charset="0"/>
                </a:rPr>
                <a:t>Wer fremde Sprachen nicht kennt, </a:t>
              </a:r>
            </a:p>
            <a:p>
              <a:pPr algn="ctr"/>
              <a:r>
                <a:rPr lang="de-DE" altLang="it-IT" sz="2000" b="1">
                  <a:solidFill>
                    <a:schemeClr val="bg1"/>
                  </a:solidFill>
                  <a:latin typeface="Segoe Print" panose="02000600000000000000" pitchFamily="2" charset="0"/>
                </a:rPr>
                <a:t>weiß nichts von seiner eigenen.</a:t>
              </a:r>
              <a:endParaRPr lang="it-IT" altLang="it-IT"/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4921" y="516"/>
              <a:ext cx="77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it-IT" sz="1000">
                  <a:solidFill>
                    <a:srgbClr val="663300"/>
                  </a:solidFill>
                  <a:latin typeface="Segoe Print" panose="02000600000000000000" pitchFamily="2" charset="0"/>
                </a:rPr>
                <a:t>J.W. von Goethe</a:t>
              </a:r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162467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Line 2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6902" name="Picture 6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0825" y="2978940"/>
            <a:ext cx="864175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Dal terzo anno degli istituti superiori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a.s.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2017/18)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400 ore nell’ultimo triennio degli istituti tecnici e professionali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200 ore nell’ultimo triennio dei licei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Apposite convenzioni 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 possono svolgere durante i periodi di sospensione delle attività didattiche, anche in estate e all’estero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Parte integrante della valutazione finale</a:t>
            </a:r>
          </a:p>
        </p:txBody>
      </p:sp>
      <p:sp>
        <p:nvSpPr>
          <p:cNvPr id="25" name="Rettangolo con angoli arrotondati 24"/>
          <p:cNvSpPr/>
          <p:nvPr/>
        </p:nvSpPr>
        <p:spPr bwMode="auto">
          <a:xfrm>
            <a:off x="3169948" y="1591687"/>
            <a:ext cx="2115176" cy="1421971"/>
          </a:xfrm>
          <a:prstGeom prst="roundRect">
            <a:avLst>
              <a:gd name="adj" fmla="val 19553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Segoe Print" panose="02000600000000000000" pitchFamily="2" charset="0"/>
              </a:rPr>
              <a:t>Alternanza scuola lavoro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106025" y="1044268"/>
            <a:ext cx="2214900" cy="1664636"/>
            <a:chOff x="106025" y="1044268"/>
            <a:chExt cx="2214900" cy="1664636"/>
          </a:xfrm>
        </p:grpSpPr>
        <p:grpSp>
          <p:nvGrpSpPr>
            <p:cNvPr id="39" name="Gruppo 38"/>
            <p:cNvGrpSpPr/>
            <p:nvPr/>
          </p:nvGrpSpPr>
          <p:grpSpPr>
            <a:xfrm>
              <a:off x="106025" y="1044268"/>
              <a:ext cx="2214900" cy="1664636"/>
              <a:chOff x="3183731" y="947152"/>
              <a:chExt cx="3060408" cy="2300088"/>
            </a:xfrm>
          </p:grpSpPr>
          <p:pic>
            <p:nvPicPr>
              <p:cNvPr id="41" name="Immagine 40" descr="Free vector graphic: Paper, &lt;strong&gt;Post-It&lt;/strong&gt;, Office, Sheet - Free Image on ...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731" y="947152"/>
                <a:ext cx="3060408" cy="2300088"/>
              </a:xfrm>
              <a:prstGeom prst="rect">
                <a:avLst/>
              </a:prstGeom>
            </p:spPr>
          </p:pic>
          <p:pic>
            <p:nvPicPr>
              <p:cNvPr id="42" name="Immagine 41" descr="Image vectorielle gratuite: Dessin &lt;strong&gt;Pin&lt;/strong&gt;, Taquet, Punaise, Red - Image ...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11832" y="1346621"/>
                <a:ext cx="714376" cy="554856"/>
              </a:xfrm>
              <a:prstGeom prst="rect">
                <a:avLst/>
              </a:prstGeom>
            </p:spPr>
          </p:pic>
        </p:grp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187541" y="1361061"/>
              <a:ext cx="2051868" cy="103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000" dirty="0">
                  <a:latin typeface="Segoe Print" panose="02000600000000000000" pitchFamily="2" charset="0"/>
                </a:rPr>
                <a:t>Alternanza scuola-lavoro</a:t>
              </a:r>
            </a:p>
            <a:p>
              <a:pPr algn="ctr"/>
              <a:r>
                <a:rPr lang="it-IT" altLang="it-IT" sz="1400" dirty="0">
                  <a:latin typeface="Segoe Print" panose="02000600000000000000" pitchFamily="2" charset="0"/>
                </a:rPr>
                <a:t>(DGP 29/2017)</a:t>
              </a:r>
              <a:endParaRPr lang="it-IT" altLang="it-IT" sz="2000" dirty="0">
                <a:latin typeface="Segoe Print" panose="02000600000000000000" pitchFamily="2" charset="0"/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2402441" y="1228725"/>
            <a:ext cx="649013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Valore formativo equivalente alle attività e agli insegnamenti svolti nel contesto scolastico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Requisito d’accesso per la nuova maturità</a:t>
            </a:r>
          </a:p>
        </p:txBody>
      </p:sp>
      <p:grpSp>
        <p:nvGrpSpPr>
          <p:cNvPr id="43" name="Group 23"/>
          <p:cNvGrpSpPr>
            <a:grpSpLocks/>
          </p:cNvGrpSpPr>
          <p:nvPr/>
        </p:nvGrpSpPr>
        <p:grpSpPr bwMode="auto">
          <a:xfrm>
            <a:off x="0" y="0"/>
            <a:ext cx="9144000" cy="1095375"/>
            <a:chOff x="0" y="0"/>
            <a:chExt cx="5760" cy="690"/>
          </a:xfrm>
        </p:grpSpPr>
        <p:pic>
          <p:nvPicPr>
            <p:cNvPr id="44" name="Picture 24" descr="eleaniztasun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5" descr="eleaniztasun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Dimmi e io dimentico; mostrami e </a:t>
              </a:r>
              <a:r>
                <a:rPr lang="it-IT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i</a:t>
              </a:r>
              <a:r>
                <a:rPr lang="it-IT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o ricordo; coinvolgimi e io imparo.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4808" y="516"/>
              <a:ext cx="93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(Benjamin Franklin)</a:t>
              </a:r>
              <a:endParaRPr lang="it-IT" alt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18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Line 2"/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de-DE" altLang="it-IT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6902" name="Picture 6" descr="LW_Adler_4C_16x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6919" name="Group 23"/>
          <p:cNvGrpSpPr>
            <a:grpSpLocks/>
          </p:cNvGrpSpPr>
          <p:nvPr/>
        </p:nvGrpSpPr>
        <p:grpSpPr bwMode="auto">
          <a:xfrm>
            <a:off x="0" y="0"/>
            <a:ext cx="9151938" cy="1095375"/>
            <a:chOff x="0" y="0"/>
            <a:chExt cx="5765" cy="690"/>
          </a:xfrm>
        </p:grpSpPr>
        <p:pic>
          <p:nvPicPr>
            <p:cNvPr id="336920" name="Picture 24" descr="eleaniztasuna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5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6921" name="Picture 25" descr="eleaniztasuna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5" b="18152"/>
            <a:stretch>
              <a:fillRect/>
            </a:stretch>
          </p:blipFill>
          <p:spPr bwMode="auto">
            <a:xfrm>
              <a:off x="0" y="0"/>
              <a:ext cx="576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22" name="Rectangle 26"/>
            <p:cNvSpPr>
              <a:spLocks noChangeArrowheads="1"/>
            </p:cNvSpPr>
            <p:nvPr/>
          </p:nvSpPr>
          <p:spPr bwMode="auto">
            <a:xfrm>
              <a:off x="1236" y="244"/>
              <a:ext cx="35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O</a:t>
              </a:r>
              <a:r>
                <a:rPr lang="en-US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ne child, one teacher, one book an</a:t>
              </a:r>
              <a:r>
                <a:rPr lang="en-US" altLang="it-IT" sz="2000" b="1" dirty="0">
                  <a:solidFill>
                    <a:schemeClr val="accent1">
                      <a:lumMod val="75000"/>
                    </a:schemeClr>
                  </a:solidFill>
                  <a:latin typeface="Segoe Print" panose="02000600000000000000" pitchFamily="2" charset="0"/>
                </a:rPr>
                <a:t>d </a:t>
              </a:r>
              <a:r>
                <a:rPr lang="en-US" altLang="it-IT" sz="20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one pen can change the world.</a:t>
              </a:r>
              <a:endParaRPr lang="it-IT" altLang="it-IT" dirty="0"/>
            </a:p>
          </p:txBody>
        </p:sp>
        <p:sp>
          <p:nvSpPr>
            <p:cNvPr id="336923" name="Rectangle 27"/>
            <p:cNvSpPr>
              <a:spLocks noChangeArrowheads="1"/>
            </p:cNvSpPr>
            <p:nvPr/>
          </p:nvSpPr>
          <p:spPr bwMode="auto">
            <a:xfrm>
              <a:off x="4978" y="516"/>
              <a:ext cx="78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00" b="1" dirty="0">
                  <a:solidFill>
                    <a:srgbClr val="663300"/>
                  </a:solidFill>
                  <a:latin typeface="Segoe Print" panose="02000600000000000000" pitchFamily="2" charset="0"/>
                </a:rPr>
                <a:t>Malala Yousafzai</a:t>
              </a: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250825" y="3526327"/>
            <a:ext cx="864175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180975" algn="l"/>
              </a:tabLst>
            </a:pPr>
            <a:r>
              <a:rPr lang="de-DE" sz="2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21/09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Apertura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anno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scolastico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tabLst>
                <a:tab pos="180975" algn="l"/>
              </a:tabLst>
            </a:pPr>
            <a:r>
              <a:rPr lang="de-DE" sz="2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Inaugurazione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suBZero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tabLst>
                <a:tab pos="180975" algn="l"/>
              </a:tabLst>
            </a:pPr>
            <a:r>
              <a:rPr lang="de-DE" sz="2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Presentazione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Rapporto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PISA</a:t>
            </a:r>
          </a:p>
          <a:p>
            <a:pPr marL="811213" indent="-811213">
              <a:spcBef>
                <a:spcPts val="600"/>
              </a:spcBef>
              <a:tabLst>
                <a:tab pos="180975" algn="l"/>
                <a:tab pos="895350" algn="l"/>
              </a:tabLst>
            </a:pPr>
            <a:r>
              <a:rPr lang="de-DE" sz="2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23/10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Convegno Plurilinguismo-L2 nelle scuole dell’infanzia</a:t>
            </a:r>
          </a:p>
          <a:p>
            <a:pPr>
              <a:spcBef>
                <a:spcPts val="600"/>
              </a:spcBef>
              <a:tabLst>
                <a:tab pos="180975" algn="l"/>
                <a:tab pos="895350" algn="l"/>
              </a:tabLst>
            </a:pPr>
            <a:r>
              <a:rPr lang="de-DE" sz="2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	Convegno Pedagogica dei Genitori</a:t>
            </a:r>
          </a:p>
          <a:p>
            <a:pPr>
              <a:spcBef>
                <a:spcPts val="600"/>
              </a:spcBef>
              <a:tabLst>
                <a:tab pos="180975" algn="l"/>
                <a:tab pos="895350" algn="l"/>
              </a:tabLst>
            </a:pPr>
            <a:r>
              <a:rPr lang="de-DE" sz="2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27/11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	Convegno Bullismo e Cyberbullismo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89808" y="1044268"/>
            <a:ext cx="2231117" cy="1664636"/>
            <a:chOff x="89808" y="1044268"/>
            <a:chExt cx="2231117" cy="1664636"/>
          </a:xfrm>
        </p:grpSpPr>
        <p:grpSp>
          <p:nvGrpSpPr>
            <p:cNvPr id="39" name="Gruppo 38"/>
            <p:cNvGrpSpPr/>
            <p:nvPr/>
          </p:nvGrpSpPr>
          <p:grpSpPr>
            <a:xfrm>
              <a:off x="106025" y="1044268"/>
              <a:ext cx="2214900" cy="1664636"/>
              <a:chOff x="3183731" y="947152"/>
              <a:chExt cx="3060408" cy="2300088"/>
            </a:xfrm>
          </p:grpSpPr>
          <p:pic>
            <p:nvPicPr>
              <p:cNvPr id="41" name="Immagine 40" descr="Free vector graphic: Paper, &lt;strong&gt;Post-It&lt;/strong&gt;, Office, Sheet - Free Image on ...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731" y="947152"/>
                <a:ext cx="3060408" cy="2300088"/>
              </a:xfrm>
              <a:prstGeom prst="rect">
                <a:avLst/>
              </a:prstGeom>
            </p:spPr>
          </p:pic>
          <p:pic>
            <p:nvPicPr>
              <p:cNvPr id="42" name="Immagine 41" descr="Image vectorielle gratuite: Dessin &lt;strong&gt;Pin&lt;/strong&gt;, Taquet, Punaise, Red - Image ...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11832" y="1346621"/>
                <a:ext cx="714376" cy="554856"/>
              </a:xfrm>
              <a:prstGeom prst="rect">
                <a:avLst/>
              </a:prstGeom>
            </p:spPr>
          </p:pic>
        </p:grp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89808" y="1361061"/>
              <a:ext cx="205186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000" dirty="0">
                  <a:latin typeface="Segoe Print" panose="02000600000000000000" pitchFamily="2" charset="0"/>
                </a:rPr>
                <a:t>Prossimi appuntamenti</a:t>
              </a:r>
            </a:p>
          </p:txBody>
        </p:sp>
      </p:grpSp>
      <p:sp>
        <p:nvSpPr>
          <p:cNvPr id="5" name="Rettangolo 4"/>
          <p:cNvSpPr/>
          <p:nvPr/>
        </p:nvSpPr>
        <p:spPr>
          <a:xfrm>
            <a:off x="2413634" y="1162132"/>
            <a:ext cx="64789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Incontri per dirigenti e docenti con: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Marco Rossi Doria, Valeria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Lucatello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(dispersione e orientamento), Carmela Palumbo,</a:t>
            </a:r>
            <a:r>
              <a:rPr lang="it-IT" sz="24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Daniela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Marrocchi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 Maria Rosa Silvestro (MIUR)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30502652"/>
      </p:ext>
    </p:extLst>
  </p:cSld>
  <p:clrMapOvr>
    <a:masterClrMapping/>
  </p:clrMapOvr>
</p:sld>
</file>

<file path=ppt/theme/theme1.xml><?xml version="1.0" encoding="utf-8"?>
<a:theme xmlns:a="http://schemas.openxmlformats.org/drawingml/2006/main" name="Praes-Amt-de-f-Pres-Ufficio-ted-col-v1">
  <a:themeElements>
    <a:clrScheme name="Praes-Amt-de-f-Pres-Ufficio-ted-col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-Amt-de-f-Pres-Ufficio-ted-col-v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aes-Amt-de-f-Pres-Ufficio-ted-col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-Amt-de-f-Pres-Ufficio-ted-col-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E:\briefpapier\Praes-Amt-de-f-Pres-Ufficio-ted-col-v1.pot</Template>
  <TotalTime>0</TotalTime>
  <Words>2126</Words>
  <Application>Microsoft Office PowerPoint</Application>
  <PresentationFormat>Presentazione su schermo (4:3)</PresentationFormat>
  <Paragraphs>311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 Unicode MS</vt:lpstr>
      <vt:lpstr>Arial</vt:lpstr>
      <vt:lpstr>Segoe Print</vt:lpstr>
      <vt:lpstr>Segoe Script</vt:lpstr>
      <vt:lpstr>Times New Roman</vt:lpstr>
      <vt:lpstr>Praes-Amt-de-f-Pres-Ufficio-ted-col-v1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Bonora, Laura</dc:creator>
  <cp:lastModifiedBy>Gobbato, Fabio</cp:lastModifiedBy>
  <cp:revision>437</cp:revision>
  <dcterms:created xsi:type="dcterms:W3CDTF">2007-11-06T16:11:52Z</dcterms:created>
  <dcterms:modified xsi:type="dcterms:W3CDTF">2017-09-11T14:47:08Z</dcterms:modified>
</cp:coreProperties>
</file>