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463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57" r:id="rId10"/>
    <p:sldId id="438" r:id="rId11"/>
    <p:sldId id="459" r:id="rId12"/>
    <p:sldId id="460" r:id="rId13"/>
    <p:sldId id="461" r:id="rId14"/>
    <p:sldId id="462" r:id="rId15"/>
    <p:sldId id="446" r:id="rId16"/>
    <p:sldId id="439" r:id="rId17"/>
    <p:sldId id="456" r:id="rId18"/>
    <p:sldId id="458" r:id="rId19"/>
    <p:sldId id="437" r:id="rId20"/>
    <p:sldId id="453" r:id="rId21"/>
    <p:sldId id="452" r:id="rId22"/>
    <p:sldId id="454" r:id="rId23"/>
    <p:sldId id="455" r:id="rId24"/>
  </p:sldIdLst>
  <p:sldSz cx="12192000" cy="6858000"/>
  <p:notesSz cx="6805613" cy="99441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E16"/>
    <a:srgbClr val="CCFFCC"/>
    <a:srgbClr val="FF5050"/>
    <a:srgbClr val="FFFFFF"/>
    <a:srgbClr val="FF6600"/>
    <a:srgbClr val="FF9900"/>
    <a:srgbClr val="FF66CC"/>
    <a:srgbClr val="9966FF"/>
    <a:srgbClr val="990033"/>
    <a:srgbClr val="943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75668" autoAdjust="0"/>
  </p:normalViewPr>
  <p:slideViewPr>
    <p:cSldViewPr>
      <p:cViewPr varScale="1">
        <p:scale>
          <a:sx n="80" d="100"/>
          <a:sy n="80" d="100"/>
        </p:scale>
        <p:origin x="108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58" y="114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4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353053524559431"/>
          <c:y val="6.7796610169491525E-2"/>
          <c:w val="0.76896208286464196"/>
          <c:h val="0.7948939009742426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Baufortschritt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Tabelle1!$A$2:$A$3</c:f>
              <c:strCache>
                <c:ptCount val="2"/>
                <c:pt idx="0">
                  <c:v>modello nuovo</c:v>
                </c:pt>
                <c:pt idx="1">
                  <c:v>modello vecchio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D7-4F6F-A0CA-20188E031110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Baufortschritt 2</c:v>
                </c:pt>
              </c:strCache>
            </c:strRef>
          </c:tx>
          <c:spPr>
            <a:solidFill>
              <a:srgbClr val="92D050">
                <a:alpha val="75000"/>
              </a:srgbClr>
            </a:solidFill>
          </c:spPr>
          <c:invertIfNegative val="0"/>
          <c:cat>
            <c:strRef>
              <c:f>Tabelle1!$A$2:$A$3</c:f>
              <c:strCache>
                <c:ptCount val="2"/>
                <c:pt idx="0">
                  <c:v>modello nuovo</c:v>
                </c:pt>
                <c:pt idx="1">
                  <c:v>modello vecchio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D7-4F6F-A0CA-20188E031110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Baufortschritt 3</c:v>
                </c:pt>
              </c:strCache>
            </c:strRef>
          </c:tx>
          <c:spPr>
            <a:solidFill>
              <a:srgbClr val="92D050">
                <a:alpha val="50000"/>
              </a:srgbClr>
            </a:solidFill>
          </c:spPr>
          <c:invertIfNegative val="0"/>
          <c:cat>
            <c:strRef>
              <c:f>Tabelle1!$A$2:$A$3</c:f>
              <c:strCache>
                <c:ptCount val="2"/>
                <c:pt idx="0">
                  <c:v>modello nuovo</c:v>
                </c:pt>
                <c:pt idx="1">
                  <c:v>modello vecchio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D7-4F6F-A0CA-20188E031110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Auszahlung nach altem Modell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Tabelle1!$A$2:$A$3</c:f>
              <c:strCache>
                <c:ptCount val="2"/>
                <c:pt idx="0">
                  <c:v>modello nuovo</c:v>
                </c:pt>
                <c:pt idx="1">
                  <c:v>modello vecchio</c:v>
                </c:pt>
              </c:strCache>
            </c:strRef>
          </c:cat>
          <c:val>
            <c:numRef>
              <c:f>Tabelle1!$E$2:$E$3</c:f>
              <c:numCache>
                <c:formatCode>General</c:formatCode>
                <c:ptCount val="2"/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D7-4F6F-A0CA-20188E031110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>
                <a:alpha val="75000"/>
              </a:srgbClr>
            </a:solidFill>
          </c:spPr>
          <c:invertIfNegative val="0"/>
          <c:cat>
            <c:strRef>
              <c:f>Tabelle1!$A$2:$A$3</c:f>
              <c:strCache>
                <c:ptCount val="2"/>
                <c:pt idx="0">
                  <c:v>modello nuovo</c:v>
                </c:pt>
                <c:pt idx="1">
                  <c:v>modello vecchio</c:v>
                </c:pt>
              </c:strCache>
            </c:strRef>
          </c:cat>
          <c:val>
            <c:numRef>
              <c:f>Tabelle1!$F$2:$F$3</c:f>
              <c:numCache>
                <c:formatCode>General</c:formatCode>
                <c:ptCount val="2"/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D7-4F6F-A0CA-20188E0311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194545976"/>
        <c:axId val="1"/>
        <c:axId val="0"/>
      </c:bar3DChart>
      <c:catAx>
        <c:axId val="1945459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9454597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6920384951881E-2"/>
          <c:y val="5.0925925925925923E-2"/>
          <c:w val="0.89019685039370078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berg!$A$2</c:f>
              <c:strCache>
                <c:ptCount val="1"/>
                <c:pt idx="0">
                  <c:v>arretrati fino al 31.12.2013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43-4541-B6FD-EFAD07997C4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CD1-47F7-9647-5E5D9E6294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EBFE2FF-0E67-4AFB-92DF-1AEE1B5B5762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543-4541-B6FD-EFAD07997C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berg!$B$1:$C$1</c:f>
              <c:strCache>
                <c:ptCount val="2"/>
                <c:pt idx="0">
                  <c:v>totale domande</c:v>
                </c:pt>
                <c:pt idx="1">
                  <c:v>situazione fine 2018</c:v>
                </c:pt>
              </c:strCache>
            </c:strRef>
          </c:cat>
          <c:val>
            <c:numRef>
              <c:f>berg!$B$2:$C$2</c:f>
              <c:numCache>
                <c:formatCode>General</c:formatCode>
                <c:ptCount val="2"/>
                <c:pt idx="0">
                  <c:v>402</c:v>
                </c:pt>
                <c:pt idx="1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43-4541-B6FD-EFAD07997C45}"/>
            </c:ext>
          </c:extLst>
        </c:ser>
        <c:ser>
          <c:idx val="1"/>
          <c:order val="1"/>
          <c:tx>
            <c:strRef>
              <c:f>berg!$A$3</c:f>
              <c:strCache>
                <c:ptCount val="1"/>
                <c:pt idx="0">
                  <c:v>domande nuove  2014 - 2018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0B62513-F5E7-449C-8026-DC79C209EBC1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CD1-47F7-9647-5E5D9E6294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berg!$B$1:$C$1</c:f>
              <c:strCache>
                <c:ptCount val="2"/>
                <c:pt idx="0">
                  <c:v>totale domande</c:v>
                </c:pt>
                <c:pt idx="1">
                  <c:v>situazione fine 2018</c:v>
                </c:pt>
              </c:strCache>
            </c:strRef>
          </c:cat>
          <c:val>
            <c:numRef>
              <c:f>berg!$B$3:$C$3</c:f>
              <c:numCache>
                <c:formatCode>General</c:formatCode>
                <c:ptCount val="2"/>
                <c:pt idx="0">
                  <c:v>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43-4541-B6FD-EFAD07997C45}"/>
            </c:ext>
          </c:extLst>
        </c:ser>
        <c:ser>
          <c:idx val="2"/>
          <c:order val="2"/>
          <c:tx>
            <c:strRef>
              <c:f>berg!$A$4</c:f>
              <c:strCache>
                <c:ptCount val="1"/>
                <c:pt idx="0">
                  <c:v>domande finanziate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543-4541-B6FD-EFAD07997C45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7A3AF838-004E-4BA6-A6ED-49DDE9D06165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543-4541-B6FD-EFAD07997C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berg!$B$1:$C$1</c:f>
              <c:strCache>
                <c:ptCount val="2"/>
                <c:pt idx="0">
                  <c:v>totale domande</c:v>
                </c:pt>
                <c:pt idx="1">
                  <c:v>situazione fine 2018</c:v>
                </c:pt>
              </c:strCache>
            </c:strRef>
          </c:cat>
          <c:val>
            <c:numRef>
              <c:f>berg!$B$4:$C$4</c:f>
              <c:numCache>
                <c:formatCode>General</c:formatCode>
                <c:ptCount val="2"/>
                <c:pt idx="1">
                  <c:v>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43-4541-B6FD-EFAD07997C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6598864"/>
        <c:axId val="366599520"/>
      </c:barChart>
      <c:catAx>
        <c:axId val="36659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6599520"/>
        <c:crosses val="autoZero"/>
        <c:auto val="1"/>
        <c:lblAlgn val="ctr"/>
        <c:lblOffset val="100"/>
        <c:noMultiLvlLbl val="0"/>
      </c:catAx>
      <c:valAx>
        <c:axId val="366599520"/>
        <c:scaling>
          <c:orientation val="minMax"/>
          <c:max val="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659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7.9267097663305829E-3"/>
          <c:y val="0.87182854168466883"/>
          <c:w val="0.99207329023366941"/>
          <c:h val="0.128171458315331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6920384951881E-2"/>
          <c:y val="5.0925925925925923E-2"/>
          <c:w val="0.89019685039370078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'berg (2)'!$A$2</c:f>
              <c:strCache>
                <c:ptCount val="1"/>
                <c:pt idx="0">
                  <c:v>arretrati fino al 31.12.2013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38-406E-B475-231F8C8D9A6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9838DA2-4CF9-4B7E-9954-853D31EAE8C2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0C7-470C-B615-7C73A796A13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C59AB9B-42F4-498C-8C3F-BDCC2428F839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938-406E-B475-231F8C8D9A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'berg (2)'!$B$1:$C$1</c:f>
              <c:strCache>
                <c:ptCount val="2"/>
                <c:pt idx="0">
                  <c:v>totale domande</c:v>
                </c:pt>
                <c:pt idx="1">
                  <c:v>situazione fine  2018</c:v>
                </c:pt>
              </c:strCache>
            </c:strRef>
          </c:cat>
          <c:val>
            <c:numRef>
              <c:f>'berg (2)'!$B$2:$C$2</c:f>
              <c:numCache>
                <c:formatCode>#,##0\ "€"</c:formatCode>
                <c:ptCount val="2"/>
                <c:pt idx="0">
                  <c:v>66759976.399999999</c:v>
                </c:pt>
                <c:pt idx="1">
                  <c:v>28000000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38-406E-B475-231F8C8D9A69}"/>
            </c:ext>
          </c:extLst>
        </c:ser>
        <c:ser>
          <c:idx val="1"/>
          <c:order val="1"/>
          <c:tx>
            <c:strRef>
              <c:f>'berg (2)'!$A$3</c:f>
              <c:strCache>
                <c:ptCount val="1"/>
                <c:pt idx="0">
                  <c:v>domande nuove 2014 - 2018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C8812D8-38E1-4FAB-A836-365609F36D68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0C7-470C-B615-7C73A796A1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'berg (2)'!$B$1:$C$1</c:f>
              <c:strCache>
                <c:ptCount val="2"/>
                <c:pt idx="0">
                  <c:v>totale domande</c:v>
                </c:pt>
                <c:pt idx="1">
                  <c:v>situazione fine  2018</c:v>
                </c:pt>
              </c:strCache>
            </c:strRef>
          </c:cat>
          <c:val>
            <c:numRef>
              <c:f>'berg (2)'!$B$3:$C$3</c:f>
              <c:numCache>
                <c:formatCode>General</c:formatCode>
                <c:ptCount val="2"/>
                <c:pt idx="0" formatCode="#,##0\ &quot;€&quot;">
                  <c:v>112005732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38-406E-B475-231F8C8D9A69}"/>
            </c:ext>
          </c:extLst>
        </c:ser>
        <c:ser>
          <c:idx val="2"/>
          <c:order val="2"/>
          <c:tx>
            <c:strRef>
              <c:f>'berg (2)'!$A$4</c:f>
              <c:strCache>
                <c:ptCount val="1"/>
                <c:pt idx="0">
                  <c:v>domande finanziate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938-406E-B475-231F8C8D9A69}"/>
              </c:ext>
            </c:extLst>
          </c:dPt>
          <c:dLbls>
            <c:dLbl>
              <c:idx val="1"/>
              <c:layout>
                <c:manualLayout>
                  <c:x val="0"/>
                  <c:y val="-6.9200168297841688E-2"/>
                </c:manualLayout>
              </c:layout>
              <c:tx>
                <c:rich>
                  <a:bodyPr/>
                  <a:lstStyle/>
                  <a:p>
                    <a:fld id="{590D9A09-FA48-4D5F-91F5-4DE901998B05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938-406E-B475-231F8C8D9A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'berg (2)'!$B$1:$C$1</c:f>
              <c:strCache>
                <c:ptCount val="2"/>
                <c:pt idx="0">
                  <c:v>totale domande</c:v>
                </c:pt>
                <c:pt idx="1">
                  <c:v>situazione fine  2018</c:v>
                </c:pt>
              </c:strCache>
            </c:strRef>
          </c:cat>
          <c:val>
            <c:numRef>
              <c:f>'berg (2)'!$B$4:$C$4</c:f>
              <c:numCache>
                <c:formatCode>#,##0\ "€"</c:formatCode>
                <c:ptCount val="2"/>
                <c:pt idx="1">
                  <c:v>150765708.40000001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38-406E-B475-231F8C8D9A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6598864"/>
        <c:axId val="366599520"/>
      </c:barChart>
      <c:catAx>
        <c:axId val="36659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6599520"/>
        <c:crosses val="autoZero"/>
        <c:auto val="1"/>
        <c:lblAlgn val="ctr"/>
        <c:lblOffset val="100"/>
        <c:noMultiLvlLbl val="0"/>
      </c:catAx>
      <c:valAx>
        <c:axId val="366599520"/>
        <c:scaling>
          <c:orientation val="minMax"/>
          <c:max val="20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659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447480372551199E-2"/>
          <c:y val="0.88429310168373654"/>
          <c:w val="0.9076922587305114"/>
          <c:h val="6.28496019003211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berg!$A$27</c:f>
              <c:strCache>
                <c:ptCount val="1"/>
                <c:pt idx="0">
                  <c:v>arretrati fino al  31.12.2013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0A-421F-A995-45A17E0EA2D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85543A4-DC43-4C26-9813-00A7BA23082F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4B4-43E9-8AAE-28DA901967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 dirty="0"/>
                      <a:t>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0A-421F-A995-45A17E0EA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berg!$B$26:$C$26</c:f>
              <c:strCache>
                <c:ptCount val="2"/>
                <c:pt idx="0">
                  <c:v>totale domande</c:v>
                </c:pt>
                <c:pt idx="1">
                  <c:v>situazione fine 2018</c:v>
                </c:pt>
              </c:strCache>
            </c:strRef>
          </c:cat>
          <c:val>
            <c:numRef>
              <c:f>berg!$B$27:$C$27</c:f>
              <c:numCache>
                <c:formatCode>General</c:formatCode>
                <c:ptCount val="2"/>
                <c:pt idx="0">
                  <c:v>67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0A-421F-A995-45A17E0EA2DB}"/>
            </c:ext>
          </c:extLst>
        </c:ser>
        <c:ser>
          <c:idx val="1"/>
          <c:order val="1"/>
          <c:tx>
            <c:strRef>
              <c:f>berg!$A$28</c:f>
              <c:strCache>
                <c:ptCount val="1"/>
                <c:pt idx="0">
                  <c:v>domande nuove 2014 - 2018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B2B847A-3D5D-44A4-A2F0-E142763F6CF0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4B4-43E9-8AAE-28DA901967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berg!$B$26:$C$26</c:f>
              <c:strCache>
                <c:ptCount val="2"/>
                <c:pt idx="0">
                  <c:v>totale domande</c:v>
                </c:pt>
                <c:pt idx="1">
                  <c:v>situazione fine 2018</c:v>
                </c:pt>
              </c:strCache>
            </c:strRef>
          </c:cat>
          <c:val>
            <c:numRef>
              <c:f>berg!$B$28:$C$28</c:f>
              <c:numCache>
                <c:formatCode>General</c:formatCode>
                <c:ptCount val="2"/>
                <c:pt idx="0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0A-421F-A995-45A17E0EA2DB}"/>
            </c:ext>
          </c:extLst>
        </c:ser>
        <c:ser>
          <c:idx val="2"/>
          <c:order val="2"/>
          <c:tx>
            <c:strRef>
              <c:f>berg!$A$29</c:f>
              <c:strCache>
                <c:ptCount val="1"/>
                <c:pt idx="0">
                  <c:v>domande finanziate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6FC5252D-3690-438A-8828-F71C9B0E17FA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4B4-43E9-8AAE-28DA901967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berg!$B$26:$C$26</c:f>
              <c:strCache>
                <c:ptCount val="2"/>
                <c:pt idx="0">
                  <c:v>totale domande</c:v>
                </c:pt>
                <c:pt idx="1">
                  <c:v>situazione fine 2018</c:v>
                </c:pt>
              </c:strCache>
            </c:strRef>
          </c:cat>
          <c:val>
            <c:numRef>
              <c:f>berg!$B$29:$C$29</c:f>
              <c:numCache>
                <c:formatCode>General</c:formatCode>
                <c:ptCount val="2"/>
                <c:pt idx="1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0A-421F-A995-45A17E0EA2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0795736"/>
        <c:axId val="370796720"/>
      </c:barChart>
      <c:catAx>
        <c:axId val="37079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70796720"/>
        <c:crosses val="autoZero"/>
        <c:auto val="1"/>
        <c:lblAlgn val="ctr"/>
        <c:lblOffset val="100"/>
        <c:noMultiLvlLbl val="0"/>
      </c:catAx>
      <c:valAx>
        <c:axId val="37079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70795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6920384951881E-2"/>
          <c:y val="5.0925925925925923E-2"/>
          <c:w val="0.89019685039370078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'berg (3)'!$A$2</c:f>
              <c:strCache>
                <c:ptCount val="1"/>
                <c:pt idx="0">
                  <c:v>arretrati fino al 31.12.2013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3B-4DA5-A931-F97583E9D93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ED10837-F676-4B61-9B25-28A2806549A4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955-4889-8295-DCA4902AA62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A41B4D0-B650-4336-9E87-68520CCA86DE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73B-4DA5-A931-F97583E9D9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'berg (3)'!$B$1:$C$1</c:f>
              <c:strCache>
                <c:ptCount val="2"/>
                <c:pt idx="0">
                  <c:v>totale domande</c:v>
                </c:pt>
                <c:pt idx="1">
                  <c:v>situazione fine 2018</c:v>
                </c:pt>
              </c:strCache>
            </c:strRef>
          </c:cat>
          <c:val>
            <c:numRef>
              <c:f>'berg (3)'!$B$2:$C$2</c:f>
              <c:numCache>
                <c:formatCode>#,##0\ "€"</c:formatCode>
                <c:ptCount val="2"/>
                <c:pt idx="0">
                  <c:v>16597311.140000001</c:v>
                </c:pt>
                <c:pt idx="1">
                  <c:v>14000000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3B-4DA5-A931-F97583E9D93E}"/>
            </c:ext>
          </c:extLst>
        </c:ser>
        <c:ser>
          <c:idx val="1"/>
          <c:order val="1"/>
          <c:tx>
            <c:strRef>
              <c:f>'berg (3)'!$A$3</c:f>
              <c:strCache>
                <c:ptCount val="1"/>
                <c:pt idx="0">
                  <c:v>domande nuove 2014 - 2018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D1D39BA-5061-457A-AD73-B6B8759B4959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955-4889-8295-DCA4902AA62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3B-4DA5-A931-F97583E9D9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'berg (3)'!$B$1:$C$1</c:f>
              <c:strCache>
                <c:ptCount val="2"/>
                <c:pt idx="0">
                  <c:v>totale domande</c:v>
                </c:pt>
                <c:pt idx="1">
                  <c:v>situazione fine 2018</c:v>
                </c:pt>
              </c:strCache>
            </c:strRef>
          </c:cat>
          <c:val>
            <c:numRef>
              <c:f>'berg (3)'!$B$3:$C$3</c:f>
              <c:numCache>
                <c:formatCode>#,##0\ "€"</c:formatCode>
                <c:ptCount val="2"/>
                <c:pt idx="0">
                  <c:v>56584572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3B-4DA5-A931-F97583E9D93E}"/>
            </c:ext>
          </c:extLst>
        </c:ser>
        <c:ser>
          <c:idx val="2"/>
          <c:order val="2"/>
          <c:tx>
            <c:strRef>
              <c:f>'berg (3)'!$A$4</c:f>
              <c:strCache>
                <c:ptCount val="1"/>
                <c:pt idx="0">
                  <c:v>domande finanziate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73B-4DA5-A931-F97583E9D93E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6EA992FC-E57C-49D2-B3F8-D84D9B68BCC3}" type="VALUE">
                      <a:rPr lang="en-US" sz="1600" b="1"/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73B-4DA5-A931-F97583E9D9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'berg (3)'!$B$1:$C$1</c:f>
              <c:strCache>
                <c:ptCount val="2"/>
                <c:pt idx="0">
                  <c:v>totale domande</c:v>
                </c:pt>
                <c:pt idx="1">
                  <c:v>situazione fine 2018</c:v>
                </c:pt>
              </c:strCache>
            </c:strRef>
          </c:cat>
          <c:val>
            <c:numRef>
              <c:f>'berg (3)'!$B$4:$C$4</c:f>
              <c:numCache>
                <c:formatCode>#,##0\ "€"</c:formatCode>
                <c:ptCount val="2"/>
                <c:pt idx="1">
                  <c:v>59181883.140000001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73B-4DA5-A931-F97583E9D9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6598864"/>
        <c:axId val="366599520"/>
      </c:barChart>
      <c:catAx>
        <c:axId val="36659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6599520"/>
        <c:crosses val="autoZero"/>
        <c:auto val="1"/>
        <c:lblAlgn val="ctr"/>
        <c:lblOffset val="100"/>
        <c:noMultiLvlLbl val="0"/>
      </c:catAx>
      <c:valAx>
        <c:axId val="366599520"/>
        <c:scaling>
          <c:orientation val="minMax"/>
          <c:max val="75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659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987721001236203E-2"/>
          <c:y val="0.89056755203985716"/>
          <c:w val="0.89191438993564587"/>
          <c:h val="6.28496019003211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07382029490261"/>
          <c:y val="3.3496218787614308E-2"/>
          <c:w val="0.81406412218565738"/>
          <c:h val="0.807800998412706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'[Diagramm in Microsoft Word]Tabelle1'!$B$1</c:f>
              <c:strCache>
                <c:ptCount val="1"/>
                <c:pt idx="0">
                  <c:v>Rückstände bis 31.12.13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469-4BB5-ACD3-1CF55CE11AB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6A7C3B3C-42F8-47DE-A664-B3689698721A}" type="VALUE">
                      <a:rPr lang="en-US" sz="1600" b="1">
                        <a:solidFill>
                          <a:schemeClr val="tx1"/>
                        </a:solidFill>
                      </a:rPr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469-4BB5-ACD3-1CF55CE11AB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tx1"/>
                        </a:solidFill>
                      </a:rPr>
                      <a:t>65.000.000</a:t>
                    </a:r>
                    <a:r>
                      <a:rPr lang="en-US" sz="1600" b="1" baseline="0" dirty="0"/>
                      <a:t> €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69-4BB5-ACD3-1CF55CE11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'[Diagramm in Microsoft Word]Tabelle1'!$B$2:$B$3</c:f>
              <c:numCache>
                <c:formatCode>#,##0\ "€"</c:formatCode>
                <c:ptCount val="2"/>
                <c:pt idx="0">
                  <c:v>116283548.08</c:v>
                </c:pt>
                <c:pt idx="1">
                  <c:v>68000000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69-4BB5-ACD3-1CF55CE11AB8}"/>
            </c:ext>
          </c:extLst>
        </c:ser>
        <c:ser>
          <c:idx val="1"/>
          <c:order val="1"/>
          <c:tx>
            <c:strRef>
              <c:f>'[Diagramm in Microsoft Word]Tabelle1'!$C$1</c:f>
              <c:strCache>
                <c:ptCount val="1"/>
                <c:pt idx="0">
                  <c:v>Neue Anträge 2014 - 2018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D45F1B3-03E3-4F90-A505-B55324407B0D}" type="VALUE">
                      <a:rPr lang="en-US" sz="1600" b="1">
                        <a:solidFill>
                          <a:schemeClr val="tx1"/>
                        </a:solidFill>
                      </a:rPr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469-4BB5-ACD3-1CF55CE11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'[Diagramm in Microsoft Word]Tabelle1'!$C$2:$C$4</c:f>
              <c:numCache>
                <c:formatCode>General</c:formatCode>
                <c:ptCount val="2"/>
                <c:pt idx="0" formatCode="#,##0\ &quot;€&quot;">
                  <c:v>203963285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69-4BB5-ACD3-1CF55CE11AB8}"/>
            </c:ext>
          </c:extLst>
        </c:ser>
        <c:ser>
          <c:idx val="2"/>
          <c:order val="2"/>
          <c:tx>
            <c:strRef>
              <c:f>'[Diagramm in Microsoft Word]Tabelle1'!$D$1</c:f>
              <c:strCache>
                <c:ptCount val="1"/>
                <c:pt idx="0">
                  <c:v>Finanzierte Anträge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69-4BB5-ACD3-1CF55CE11AB8}"/>
                </c:ext>
              </c:extLst>
            </c:dLbl>
            <c:dLbl>
              <c:idx val="1"/>
              <c:layout>
                <c:manualLayout>
                  <c:x val="0"/>
                  <c:y val="-4.872177278198445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>
                        <a:solidFill>
                          <a:schemeClr val="tx1"/>
                        </a:solidFill>
                      </a:rPr>
                      <a:t>255.246.833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69-4BB5-ACD3-1CF55CE11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'[Diagramm in Microsoft Word]Tabelle1'!$D$2:$D$4</c:f>
              <c:numCache>
                <c:formatCode>#,##0\ "€"</c:formatCode>
                <c:ptCount val="2"/>
                <c:pt idx="1">
                  <c:v>252246833.07999998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69-4BB5-ACD3-1CF55CE11A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0555160"/>
        <c:axId val="400554832"/>
      </c:barChart>
      <c:catAx>
        <c:axId val="4005551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0554832"/>
        <c:crosses val="autoZero"/>
        <c:auto val="0"/>
        <c:lblAlgn val="ctr"/>
        <c:lblOffset val="100"/>
        <c:noMultiLvlLbl val="0"/>
      </c:catAx>
      <c:valAx>
        <c:axId val="40055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055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11471426546475"/>
          <c:y val="0.90280318034249096"/>
          <c:w val="0.81193397093809505"/>
          <c:h val="6.9790822467642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0.64045</cdr:x>
      <cdr:y>0.00726</cdr:y>
    </cdr:from>
    <cdr:to>
      <cdr:x>0.8427</cdr:x>
      <cdr:y>0.05807</cdr:y>
    </cdr:to>
    <cdr:sp macro="" textlink="">
      <cdr:nvSpPr>
        <cdr:cNvPr id="2" name="Textfeld 3">
          <a:extLst xmlns:a="http://schemas.openxmlformats.org/drawingml/2006/main">
            <a:ext uri="{FF2B5EF4-FFF2-40B4-BE49-F238E27FC236}">
              <a16:creationId xmlns:a16="http://schemas.microsoft.com/office/drawing/2014/main" id="{BA36B542-61A1-44F0-9E04-05C42AA72F31}"/>
            </a:ext>
          </a:extLst>
        </cdr:cNvPr>
        <cdr:cNvSpPr txBox="1"/>
      </cdr:nvSpPr>
      <cdr:spPr>
        <a:xfrm xmlns:a="http://schemas.openxmlformats.org/drawingml/2006/main">
          <a:off x="4104456" y="28243"/>
          <a:ext cx="1296144" cy="19755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600" b="1" dirty="0">
              <a:solidFill>
                <a:sysClr val="windowText" lastClr="000000"/>
              </a:solidFill>
            </a:rPr>
            <a:t>957 </a:t>
          </a:r>
          <a:r>
            <a:rPr lang="de-DE" sz="1600" b="1" dirty="0" err="1">
              <a:solidFill>
                <a:sysClr val="windowText" lastClr="000000"/>
              </a:solidFill>
            </a:rPr>
            <a:t>progetti</a:t>
          </a:r>
          <a:endParaRPr lang="de-DE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0.20225</cdr:x>
      <cdr:y>0.00139</cdr:y>
    </cdr:from>
    <cdr:to>
      <cdr:x>0.40449</cdr:x>
      <cdr:y>0.07481</cdr:y>
    </cdr:to>
    <cdr:sp macro="" textlink="">
      <cdr:nvSpPr>
        <cdr:cNvPr id="3" name="Textfeld 3">
          <a:extLst xmlns:a="http://schemas.openxmlformats.org/drawingml/2006/main">
            <a:ext uri="{FF2B5EF4-FFF2-40B4-BE49-F238E27FC236}">
              <a16:creationId xmlns:a16="http://schemas.microsoft.com/office/drawing/2014/main" id="{AEBB540C-BFF9-4D36-A959-69E3B27C63C2}"/>
            </a:ext>
          </a:extLst>
        </cdr:cNvPr>
        <cdr:cNvSpPr txBox="1"/>
      </cdr:nvSpPr>
      <cdr:spPr>
        <a:xfrm xmlns:a="http://schemas.openxmlformats.org/drawingml/2006/main">
          <a:off x="1296144" y="5392"/>
          <a:ext cx="1296144" cy="28551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600" b="1" dirty="0">
              <a:solidFill>
                <a:sysClr val="windowText" lastClr="000000"/>
              </a:solidFill>
            </a:rPr>
            <a:t>957 </a:t>
          </a:r>
          <a:r>
            <a:rPr lang="de-DE" sz="1600" b="1" dirty="0" err="1">
              <a:solidFill>
                <a:sysClr val="windowText" lastClr="000000"/>
              </a:solidFill>
            </a:rPr>
            <a:t>progetti</a:t>
          </a:r>
          <a:r>
            <a:rPr lang="de-DE" sz="1600" b="1" dirty="0">
              <a:solidFill>
                <a:sysClr val="windowText" lastClr="000000"/>
              </a:solidFill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0.22917</cdr:x>
      <cdr:y>0.04647</cdr:y>
    </cdr:from>
    <cdr:to>
      <cdr:x>0.4375</cdr:x>
      <cdr:y>0.10165</cdr:y>
    </cdr:to>
    <cdr:sp macro="" textlink="">
      <cdr:nvSpPr>
        <cdr:cNvPr id="2" name="Textfeld 2">
          <a:extLst xmlns:a="http://schemas.openxmlformats.org/drawingml/2006/main">
            <a:ext uri="{FF2B5EF4-FFF2-40B4-BE49-F238E27FC236}">
              <a16:creationId xmlns:a16="http://schemas.microsoft.com/office/drawing/2014/main" id="{F0C4A5C6-16C5-4FE9-8C99-8EBA95C709FB}"/>
            </a:ext>
          </a:extLst>
        </cdr:cNvPr>
        <cdr:cNvSpPr txBox="1"/>
      </cdr:nvSpPr>
      <cdr:spPr>
        <a:xfrm xmlns:a="http://schemas.openxmlformats.org/drawingml/2006/main">
          <a:off x="1584176" y="196174"/>
          <a:ext cx="1440160" cy="23291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600" b="1" dirty="0">
              <a:solidFill>
                <a:sysClr val="windowText" lastClr="000000"/>
              </a:solidFill>
            </a:rPr>
            <a:t>178.765.708 €</a:t>
          </a:r>
        </a:p>
      </cdr:txBody>
    </cdr:sp>
  </cdr:relSizeAnchor>
  <cdr:relSizeAnchor xmlns:cdr="http://schemas.openxmlformats.org/drawingml/2006/chartDrawing">
    <cdr:from>
      <cdr:x>0.66667</cdr:x>
      <cdr:y>0.03987</cdr:y>
    </cdr:from>
    <cdr:to>
      <cdr:x>0.875</cdr:x>
      <cdr:y>0.09651</cdr:y>
    </cdr:to>
    <cdr:sp macro="" textlink="">
      <cdr:nvSpPr>
        <cdr:cNvPr id="3" name="Textfeld 2">
          <a:extLst xmlns:a="http://schemas.openxmlformats.org/drawingml/2006/main">
            <a:ext uri="{FF2B5EF4-FFF2-40B4-BE49-F238E27FC236}">
              <a16:creationId xmlns:a16="http://schemas.microsoft.com/office/drawing/2014/main" id="{A0398E73-867C-46D3-ABF1-2651F331CE19}"/>
            </a:ext>
          </a:extLst>
        </cdr:cNvPr>
        <cdr:cNvSpPr txBox="1"/>
      </cdr:nvSpPr>
      <cdr:spPr>
        <a:xfrm xmlns:a="http://schemas.openxmlformats.org/drawingml/2006/main">
          <a:off x="4608512" y="168315"/>
          <a:ext cx="1440137" cy="23907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600" b="1" dirty="0">
              <a:solidFill>
                <a:sysClr val="windowText" lastClr="000000"/>
              </a:solidFill>
            </a:rPr>
            <a:t>178.765.708 €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0.19474</cdr:x>
      <cdr:y>0.06717</cdr:y>
    </cdr:from>
    <cdr:to>
      <cdr:x>0.38224</cdr:x>
      <cdr:y>0.10678</cdr:y>
    </cdr:to>
    <cdr:sp macro="" textlink="">
      <cdr:nvSpPr>
        <cdr:cNvPr id="2" name="Textfeld 7">
          <a:extLst xmlns:a="http://schemas.openxmlformats.org/drawingml/2006/main">
            <a:ext uri="{FF2B5EF4-FFF2-40B4-BE49-F238E27FC236}">
              <a16:creationId xmlns:a16="http://schemas.microsoft.com/office/drawing/2014/main" id="{87352ABB-9BA0-4B84-9A2C-DF9BB3DD51B1}"/>
            </a:ext>
          </a:extLst>
        </cdr:cNvPr>
        <cdr:cNvSpPr txBox="1"/>
      </cdr:nvSpPr>
      <cdr:spPr>
        <a:xfrm xmlns:a="http://schemas.openxmlformats.org/drawingml/2006/main">
          <a:off x="1346203" y="261175"/>
          <a:ext cx="1296155" cy="15402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600" b="1" dirty="0">
              <a:solidFill>
                <a:sysClr val="windowText" lastClr="000000"/>
              </a:solidFill>
            </a:rPr>
            <a:t>214 </a:t>
          </a:r>
          <a:r>
            <a:rPr lang="de-DE" sz="1600" b="1" dirty="0" err="1">
              <a:solidFill>
                <a:sysClr val="windowText" lastClr="000000"/>
              </a:solidFill>
            </a:rPr>
            <a:t>progetti</a:t>
          </a:r>
          <a:endParaRPr lang="de-DE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0.65307</cdr:x>
      <cdr:y>0.07074</cdr:y>
    </cdr:from>
    <cdr:to>
      <cdr:x>0.88225</cdr:x>
      <cdr:y>0.11035</cdr:y>
    </cdr:to>
    <cdr:sp macro="" textlink="">
      <cdr:nvSpPr>
        <cdr:cNvPr id="3" name="Textfeld 7">
          <a:extLst xmlns:a="http://schemas.openxmlformats.org/drawingml/2006/main">
            <a:ext uri="{FF2B5EF4-FFF2-40B4-BE49-F238E27FC236}">
              <a16:creationId xmlns:a16="http://schemas.microsoft.com/office/drawing/2014/main" id="{D549CD22-1837-4A2D-9766-041EBF723F37}"/>
            </a:ext>
          </a:extLst>
        </cdr:cNvPr>
        <cdr:cNvSpPr txBox="1"/>
      </cdr:nvSpPr>
      <cdr:spPr>
        <a:xfrm xmlns:a="http://schemas.openxmlformats.org/drawingml/2006/main">
          <a:off x="4514521" y="275068"/>
          <a:ext cx="1584269" cy="15402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600" b="1" dirty="0">
              <a:solidFill>
                <a:sysClr val="windowText" lastClr="000000"/>
              </a:solidFill>
            </a:rPr>
            <a:t>214 </a:t>
          </a:r>
          <a:r>
            <a:rPr lang="de-DE" sz="1600" b="1" dirty="0" err="1">
              <a:solidFill>
                <a:sysClr val="windowText" lastClr="000000"/>
              </a:solidFill>
            </a:rPr>
            <a:t>progetti</a:t>
          </a:r>
          <a:endParaRPr lang="de-DE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0.15665</cdr:x>
      <cdr:y>0.90305</cdr:y>
    </cdr:from>
    <cdr:to>
      <cdr:x>0.40665</cdr:x>
      <cdr:y>0.98081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14656729-F073-4E5A-B087-DFB07FD165D8}"/>
            </a:ext>
          </a:extLst>
        </cdr:cNvPr>
        <cdr:cNvSpPr txBox="1"/>
      </cdr:nvSpPr>
      <cdr:spPr>
        <a:xfrm xmlns:a="http://schemas.openxmlformats.org/drawingml/2006/main">
          <a:off x="1308483" y="3766263"/>
          <a:ext cx="2088232" cy="32430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350" dirty="0" err="1"/>
            <a:t>arretrati</a:t>
          </a:r>
          <a:r>
            <a:rPr lang="de-DE" sz="1350" dirty="0"/>
            <a:t> </a:t>
          </a:r>
          <a:r>
            <a:rPr lang="de-DE" sz="1350" dirty="0" err="1"/>
            <a:t>fino</a:t>
          </a:r>
          <a:r>
            <a:rPr lang="de-DE" sz="1350" dirty="0"/>
            <a:t> al 31.12.2013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9606" cy="49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3833" y="1"/>
            <a:ext cx="2950693" cy="49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693DA683-3654-4AC9-B7BE-099D14A7DC3E}" type="datetimeFigureOut">
              <a:rPr lang="en-US" altLang="it-IT"/>
              <a:pPr>
                <a:defRPr/>
              </a:pPr>
              <a:t>6/27/2018</a:t>
            </a:fld>
            <a:endParaRPr lang="en-US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43303"/>
            <a:ext cx="2949606" cy="49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3833" y="9443303"/>
            <a:ext cx="2950693" cy="49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E04229A2-53A4-48BD-9F51-1FDCDCA89920}" type="slidenum">
              <a:rPr lang="en-US" altLang="it-IT"/>
              <a:pPr>
                <a:defRPr/>
              </a:pPr>
              <a:t>‹Nr.›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606" cy="49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833" y="1"/>
            <a:ext cx="2950693" cy="49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57" y="4722813"/>
            <a:ext cx="5447099" cy="447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/>
              <a:t>Fare clic per modificare gli stili del testo dello schema</a:t>
            </a:r>
          </a:p>
          <a:p>
            <a:pPr lvl="1"/>
            <a:r>
              <a:rPr lang="de-DE" altLang="en-US" noProof="0"/>
              <a:t>Secondo livello</a:t>
            </a:r>
          </a:p>
          <a:p>
            <a:pPr lvl="2"/>
            <a:r>
              <a:rPr lang="de-DE" altLang="en-US" noProof="0"/>
              <a:t>Terzo livello</a:t>
            </a:r>
          </a:p>
          <a:p>
            <a:pPr lvl="3"/>
            <a:r>
              <a:rPr lang="de-DE" altLang="en-US" noProof="0"/>
              <a:t>Quarto livello</a:t>
            </a:r>
          </a:p>
          <a:p>
            <a:pPr lvl="4"/>
            <a:r>
              <a:rPr lang="de-DE" altLang="en-US" noProof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303"/>
            <a:ext cx="2949606" cy="49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833" y="9443303"/>
            <a:ext cx="2950693" cy="49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7E3C7678-BDD4-4D2C-A846-CBF509D97B94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C7678-BDD4-4D2C-A846-CBF509D97B94}" type="slidenum">
              <a:rPr lang="de-DE" altLang="en-US" smtClean="0"/>
              <a:pPr>
                <a:defRPr/>
              </a:pPr>
              <a:t>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45222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10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32070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15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85638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16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8628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17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35526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18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06751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65340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20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827527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21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081900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22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96459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23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85548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2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9367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78850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51720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C7678-BDD4-4D2C-A846-CBF509D97B94}" type="slidenum">
              <a:rPr lang="de-DE" altLang="en-US" smtClean="0"/>
              <a:pPr>
                <a:defRPr/>
              </a:pPr>
              <a:t>5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6029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6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73271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837FDE-5D9D-42F5-AF7B-38E620EE2500}" type="slidenum">
              <a:rPr lang="de-DE" altLang="en-US" smtClean="0"/>
              <a:pPr/>
              <a:t>7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7874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910724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0B366D-5043-45F5-BFCA-AF26C5DD7213}" type="slidenum">
              <a:rPr lang="de-DE" altLang="en-US" smtClean="0"/>
              <a:pPr/>
              <a:t>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6974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eite Prä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288" y="1389063"/>
            <a:ext cx="12501563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 userDrawn="1"/>
        </p:nvSpPr>
        <p:spPr>
          <a:xfrm>
            <a:off x="-95250" y="1042988"/>
            <a:ext cx="12384088" cy="358775"/>
          </a:xfrm>
          <a:prstGeom prst="rect">
            <a:avLst/>
          </a:prstGeom>
          <a:solidFill>
            <a:srgbClr val="CD0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Grafi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0"/>
            <a:ext cx="38893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3432" y="4005064"/>
            <a:ext cx="10972800" cy="108108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2711450" y="5229225"/>
            <a:ext cx="8785225" cy="720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65004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eite Logo unten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5748338"/>
            <a:ext cx="38893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11424" y="1556792"/>
            <a:ext cx="10972800" cy="1081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487488" y="2852738"/>
            <a:ext cx="9793287" cy="2736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49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eite Logo oben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0"/>
            <a:ext cx="38893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11424" y="1556792"/>
            <a:ext cx="10972800" cy="1081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487488" y="2852738"/>
            <a:ext cx="9793287" cy="2736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100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eite Logo oben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0"/>
            <a:ext cx="38893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1" y="1368152"/>
            <a:ext cx="12192000" cy="5489848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20466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5325" y="2133600"/>
            <a:ext cx="109728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Layoutvorlage für Pressekonferenzen im Palais Widman</a:t>
            </a:r>
          </a:p>
        </p:txBody>
      </p:sp>
      <p:sp>
        <p:nvSpPr>
          <p:cNvPr id="4" name="Rectangle 5"/>
          <p:cNvSpPr/>
          <p:nvPr userDrawn="1"/>
        </p:nvSpPr>
        <p:spPr>
          <a:xfrm>
            <a:off x="-95250" y="1042988"/>
            <a:ext cx="6911975" cy="358775"/>
          </a:xfrm>
          <a:prstGeom prst="rect">
            <a:avLst/>
          </a:prstGeom>
          <a:solidFill>
            <a:srgbClr val="CD0E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Open Sans" panose="020B0606030504020204" pitchFamily="34" charset="0"/>
          <a:ea typeface="Open Sans" pitchFamily="34" charset="0"/>
          <a:cs typeface="Open Sans" panose="020B0606030504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Open Sans" panose="020B0606030504020204" pitchFamily="34" charset="0"/>
          <a:ea typeface="Open Sans" pitchFamily="34" charset="0"/>
          <a:cs typeface="Open Sans" panose="020B0606030504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Open Sans" panose="020B0606030504020204" pitchFamily="34" charset="0"/>
          <a:ea typeface="Open Sans" pitchFamily="34" charset="0"/>
          <a:cs typeface="Open Sans" panose="020B0606030504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Open Sans" panose="020B0606030504020204" pitchFamily="34" charset="0"/>
          <a:ea typeface="Open Sans" pitchFamily="34" charset="0"/>
          <a:cs typeface="Open Sans" panose="020B0606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860483" y="2204864"/>
            <a:ext cx="10972800" cy="1800200"/>
          </a:xfrm>
        </p:spPr>
        <p:txBody>
          <a:bodyPr/>
          <a:lstStyle/>
          <a:p>
            <a:r>
              <a:rPr lang="de-DE" altLang="de-DE" sz="4000" dirty="0" err="1"/>
              <a:t>Conferenza</a:t>
            </a:r>
            <a:r>
              <a:rPr lang="de-DE" altLang="de-DE" sz="4000" dirty="0"/>
              <a:t> </a:t>
            </a:r>
            <a:r>
              <a:rPr lang="de-DE" altLang="de-DE" sz="4000" dirty="0" err="1"/>
              <a:t>stampa</a:t>
            </a:r>
            <a:br>
              <a:rPr lang="de-DE" altLang="de-DE" sz="4000" dirty="0"/>
            </a:br>
            <a:r>
              <a:rPr lang="de-DE" altLang="de-DE" sz="4000" dirty="0"/>
              <a:t>„</a:t>
            </a:r>
            <a:r>
              <a:rPr lang="de-DE" altLang="de-DE" sz="4000" dirty="0" err="1">
                <a:solidFill>
                  <a:schemeClr val="tx1"/>
                </a:solidFill>
              </a:rPr>
              <a:t>Riduzione</a:t>
            </a:r>
            <a:r>
              <a:rPr lang="de-DE" altLang="de-DE" sz="4000" dirty="0">
                <a:solidFill>
                  <a:schemeClr val="tx1"/>
                </a:solidFill>
              </a:rPr>
              <a:t> </a:t>
            </a:r>
            <a:r>
              <a:rPr lang="de-DE" altLang="de-DE" sz="4000" dirty="0" err="1">
                <a:solidFill>
                  <a:schemeClr val="tx1"/>
                </a:solidFill>
              </a:rPr>
              <a:t>arretrati</a:t>
            </a:r>
            <a:r>
              <a:rPr lang="de-DE" altLang="de-DE" sz="4000" dirty="0">
                <a:solidFill>
                  <a:schemeClr val="tx1"/>
                </a:solidFill>
              </a:rPr>
              <a:t> e </a:t>
            </a:r>
            <a:r>
              <a:rPr lang="de-DE" altLang="de-DE" sz="4000" dirty="0" err="1">
                <a:solidFill>
                  <a:schemeClr val="tx1"/>
                </a:solidFill>
              </a:rPr>
              <a:t>riorientamento</a:t>
            </a:r>
            <a:r>
              <a:rPr lang="de-DE" altLang="de-DE" sz="4000" dirty="0">
                <a:solidFill>
                  <a:schemeClr val="tx1"/>
                </a:solidFill>
              </a:rPr>
              <a:t> del </a:t>
            </a:r>
            <a:r>
              <a:rPr lang="de-DE" altLang="de-DE" sz="4000" dirty="0" err="1">
                <a:solidFill>
                  <a:schemeClr val="tx1"/>
                </a:solidFill>
              </a:rPr>
              <a:t>sistema</a:t>
            </a:r>
            <a:r>
              <a:rPr lang="de-DE" altLang="de-DE" sz="4000" dirty="0">
                <a:solidFill>
                  <a:schemeClr val="tx1"/>
                </a:solidFill>
              </a:rPr>
              <a:t> di </a:t>
            </a:r>
            <a:r>
              <a:rPr lang="de-DE" altLang="de-DE" sz="4000" dirty="0" err="1">
                <a:solidFill>
                  <a:schemeClr val="tx1"/>
                </a:solidFill>
              </a:rPr>
              <a:t>agevolazioni</a:t>
            </a:r>
            <a:r>
              <a:rPr lang="de-DE" altLang="de-DE" sz="4000" dirty="0"/>
              <a:t>“</a:t>
            </a:r>
          </a:p>
        </p:txBody>
      </p:sp>
      <p:sp>
        <p:nvSpPr>
          <p:cNvPr id="8195" name="Textfeld 3"/>
          <p:cNvSpPr txBox="1">
            <a:spLocks noChangeArrowheads="1"/>
          </p:cNvSpPr>
          <p:nvPr/>
        </p:nvSpPr>
        <p:spPr bwMode="auto">
          <a:xfrm>
            <a:off x="9551988" y="6308725"/>
            <a:ext cx="2160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dirty="0">
                <a:latin typeface="Open Sans" pitchFamily="34" charset="0"/>
                <a:cs typeface="Open Sans" pitchFamily="34" charset="0"/>
              </a:rPr>
              <a:t>27. </a:t>
            </a:r>
            <a:r>
              <a:rPr lang="de-DE" altLang="de-DE" dirty="0" err="1">
                <a:latin typeface="Open Sans" pitchFamily="34" charset="0"/>
                <a:cs typeface="Open Sans" pitchFamily="34" charset="0"/>
              </a:rPr>
              <a:t>giugno</a:t>
            </a:r>
            <a:r>
              <a:rPr lang="de-DE" altLang="de-DE" dirty="0">
                <a:latin typeface="Open Sans" pitchFamily="34" charset="0"/>
                <a:cs typeface="Open Sans" pitchFamily="34" charset="0"/>
              </a:rPr>
              <a:t> 2018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6060B17-C17C-4D12-AA0B-E5C4730E9421}"/>
              </a:ext>
            </a:extLst>
          </p:cNvPr>
          <p:cNvSpPr txBox="1">
            <a:spLocks/>
          </p:cNvSpPr>
          <p:nvPr/>
        </p:nvSpPr>
        <p:spPr bwMode="auto">
          <a:xfrm>
            <a:off x="860483" y="4149080"/>
            <a:ext cx="10972800" cy="1439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2800" kern="0" dirty="0"/>
              <a:t>Presidente A. </a:t>
            </a:r>
            <a:r>
              <a:rPr lang="de-DE" altLang="de-DE" sz="2800" kern="0" dirty="0" err="1"/>
              <a:t>Kompatscher</a:t>
            </a:r>
            <a:br>
              <a:rPr lang="de-DE" altLang="de-DE" sz="2800" kern="0" dirty="0"/>
            </a:br>
            <a:r>
              <a:rPr lang="de-DE" altLang="de-DE" sz="2800" kern="0" dirty="0" err="1"/>
              <a:t>Assessore</a:t>
            </a:r>
            <a:r>
              <a:rPr lang="de-DE" altLang="de-DE" sz="2800" kern="0" dirty="0"/>
              <a:t> A. Schuler</a:t>
            </a:r>
          </a:p>
        </p:txBody>
      </p:sp>
    </p:spTree>
    <p:extLst>
      <p:ext uri="{BB962C8B-B14F-4D97-AF65-F5344CB8AC3E}">
        <p14:creationId xmlns:p14="http://schemas.microsoft.com/office/powerpoint/2010/main" val="297756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633545" y="1842143"/>
            <a:ext cx="10972800" cy="576262"/>
          </a:xfrm>
        </p:spPr>
        <p:txBody>
          <a:bodyPr/>
          <a:lstStyle/>
          <a:p>
            <a:r>
              <a:rPr lang="de-DE" altLang="de-DE" sz="4000" dirty="0" err="1">
                <a:solidFill>
                  <a:schemeClr val="tx1"/>
                </a:solidFill>
              </a:rPr>
              <a:t>Arretrati</a:t>
            </a:r>
            <a:r>
              <a:rPr lang="de-DE" altLang="de-DE" sz="4000" dirty="0">
                <a:solidFill>
                  <a:schemeClr val="tx1"/>
                </a:solidFill>
              </a:rPr>
              <a:t> </a:t>
            </a:r>
            <a:r>
              <a:rPr lang="de-DE" altLang="de-DE" sz="4000" dirty="0" err="1">
                <a:solidFill>
                  <a:schemeClr val="tx1"/>
                </a:solidFill>
              </a:rPr>
              <a:t>fino</a:t>
            </a:r>
            <a:r>
              <a:rPr lang="de-DE" altLang="de-DE" sz="4000" dirty="0">
                <a:solidFill>
                  <a:schemeClr val="tx1"/>
                </a:solidFill>
              </a:rPr>
              <a:t> al 31.12.2013</a:t>
            </a:r>
            <a:endParaRPr lang="de-DE" altLang="de-DE" sz="4000" dirty="0"/>
          </a:p>
        </p:txBody>
      </p:sp>
      <p:sp>
        <p:nvSpPr>
          <p:cNvPr id="27651" name="Text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633544" y="3742060"/>
            <a:ext cx="10791047" cy="14963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de-DE" sz="2800" dirty="0"/>
              <a:t>	</a:t>
            </a:r>
            <a:r>
              <a:rPr lang="de-DE" sz="2000" dirty="0"/>
              <a:t>	</a:t>
            </a:r>
          </a:p>
          <a:p>
            <a:r>
              <a:rPr lang="de-DE" sz="2000" dirty="0"/>
              <a:t>	</a:t>
            </a:r>
          </a:p>
          <a:p>
            <a:r>
              <a:rPr lang="de-DE" sz="2000" dirty="0"/>
              <a:t> 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5D2C5E40-7BE2-4A25-B8EC-3D000C6EC1D3}"/>
              </a:ext>
            </a:extLst>
          </p:cNvPr>
          <p:cNvSpPr txBox="1">
            <a:spLocks/>
          </p:cNvSpPr>
          <p:nvPr/>
        </p:nvSpPr>
        <p:spPr bwMode="auto">
          <a:xfrm>
            <a:off x="1271464" y="5141346"/>
            <a:ext cx="9836986" cy="4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de-DE" sz="2000" kern="0" dirty="0"/>
              <a:t>	</a:t>
            </a:r>
          </a:p>
          <a:p>
            <a:r>
              <a:rPr lang="de-DE" sz="2000" kern="0" dirty="0"/>
              <a:t>	</a:t>
            </a:r>
          </a:p>
          <a:p>
            <a:r>
              <a:rPr lang="de-DE" sz="2000" kern="0" dirty="0"/>
              <a:t> 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75AB739-468A-44E0-940F-EEC011DBA40F}"/>
              </a:ext>
            </a:extLst>
          </p:cNvPr>
          <p:cNvSpPr txBox="1">
            <a:spLocks/>
          </p:cNvSpPr>
          <p:nvPr/>
        </p:nvSpPr>
        <p:spPr bwMode="auto">
          <a:xfrm>
            <a:off x="614545" y="2852936"/>
            <a:ext cx="9836986" cy="4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2000" kern="0" dirty="0"/>
              <a:t>		</a:t>
            </a:r>
          </a:p>
          <a:p>
            <a:r>
              <a:rPr lang="de-DE" sz="2000" kern="0" dirty="0"/>
              <a:t>	</a:t>
            </a:r>
          </a:p>
        </p:txBody>
      </p:sp>
      <p:graphicFrame>
        <p:nvGraphicFramePr>
          <p:cNvPr id="6" name="Group 109">
            <a:extLst>
              <a:ext uri="{FF2B5EF4-FFF2-40B4-BE49-F238E27FC236}">
                <a16:creationId xmlns:a16="http://schemas.microsoft.com/office/drawing/2014/main" id="{14B0C14D-91AF-4FF7-A114-FF787797A4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016903"/>
              </p:ext>
            </p:extLst>
          </p:nvPr>
        </p:nvGraphicFramePr>
        <p:xfrm>
          <a:off x="1703512" y="3074489"/>
          <a:ext cx="8280400" cy="3135313"/>
        </p:xfrm>
        <a:graphic>
          <a:graphicData uri="http://schemas.openxmlformats.org/drawingml/2006/table">
            <a:tbl>
              <a:tblPr/>
              <a:tblGrid>
                <a:gridCol w="6911975">
                  <a:extLst>
                    <a:ext uri="{9D8B030D-6E8A-4147-A177-3AD203B41FA5}">
                      <a16:colId xmlns:a16="http://schemas.microsoft.com/office/drawing/2014/main" val="2791696867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3447384375"/>
                    </a:ext>
                  </a:extLst>
                </a:gridCol>
              </a:tblGrid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LP 1/74 (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case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abitative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                   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16,8 Mio. 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199171"/>
                  </a:ext>
                </a:extLst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LP 11/98 (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investimenti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per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singole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aziende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34,7 Mio. 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813353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LP 7/08 (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agriturismo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3,7 Mio. 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508255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LP 5/09 (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consorzi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10 Mio. €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421346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LP 11/98 (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lavorazione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e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commercializzazione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frutta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e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vino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5,0 Mio. 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961834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LP 11/98 (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lavorazione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e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commercializzazione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latte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4,0 Mio. 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997058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</a:t>
                      </a:r>
                      <a:r>
                        <a:rPr kumimoji="0" lang="de-DE" altLang="de-DE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somma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75 Mio. €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74,2 Mio. 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265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17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DBDD027-810B-4B89-9064-ADA35068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842143"/>
            <a:ext cx="11415001" cy="576262"/>
          </a:xfrm>
        </p:spPr>
        <p:txBody>
          <a:bodyPr/>
          <a:lstStyle/>
          <a:p>
            <a:r>
              <a:rPr lang="de-DE" altLang="de-DE" sz="3200" dirty="0" err="1"/>
              <a:t>Programmazione</a:t>
            </a:r>
            <a:r>
              <a:rPr lang="de-DE" altLang="de-DE" sz="3200" dirty="0"/>
              <a:t> </a:t>
            </a:r>
            <a:r>
              <a:rPr lang="de-DE" altLang="de-DE" sz="3200" dirty="0" err="1"/>
              <a:t>finanziaria</a:t>
            </a:r>
            <a:r>
              <a:rPr lang="de-DE" altLang="de-DE" sz="3200" dirty="0"/>
              <a:t> </a:t>
            </a:r>
            <a:r>
              <a:rPr lang="de-DE" altLang="de-DE" sz="3200" dirty="0" err="1"/>
              <a:t>all‘inizio</a:t>
            </a:r>
            <a:r>
              <a:rPr lang="de-DE" altLang="de-DE" sz="3200" dirty="0"/>
              <a:t>  della </a:t>
            </a:r>
            <a:r>
              <a:rPr lang="de-DE" altLang="de-DE" sz="3200" dirty="0" err="1"/>
              <a:t>legislatura</a:t>
            </a:r>
            <a:r>
              <a:rPr lang="de-DE" altLang="de-DE" sz="3200" dirty="0"/>
              <a:t> 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508640C1-C726-4D93-8488-061868A27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93868"/>
              </p:ext>
            </p:extLst>
          </p:nvPr>
        </p:nvGraphicFramePr>
        <p:xfrm>
          <a:off x="479376" y="2924944"/>
          <a:ext cx="1101658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9731983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70542898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7167586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8366387"/>
                    </a:ext>
                  </a:extLst>
                </a:gridCol>
                <a:gridCol w="1583536">
                  <a:extLst>
                    <a:ext uri="{9D8B030D-6E8A-4147-A177-3AD203B41FA5}">
                      <a16:colId xmlns:a16="http://schemas.microsoft.com/office/drawing/2014/main" val="587967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40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Disponibilità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bilancio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ricorrente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677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Finanziamento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straordinario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in 4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anni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129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Somma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disponibile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1442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75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BBC415B5-7DD0-4371-98B9-1E8AB2F9D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190419"/>
              </p:ext>
            </p:extLst>
          </p:nvPr>
        </p:nvGraphicFramePr>
        <p:xfrm>
          <a:off x="479376" y="2924944"/>
          <a:ext cx="1101658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9731983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70542898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7167586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8366387"/>
                    </a:ext>
                  </a:extLst>
                </a:gridCol>
                <a:gridCol w="1583536">
                  <a:extLst>
                    <a:ext uri="{9D8B030D-6E8A-4147-A177-3AD203B41FA5}">
                      <a16:colId xmlns:a16="http://schemas.microsoft.com/office/drawing/2014/main" val="587967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40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Disponibilità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bilancio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ricorrente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677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Finanziamento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straordinario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in 4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anni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129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Somma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disponibile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1442108"/>
                  </a:ext>
                </a:extLst>
              </a:tr>
            </a:tbl>
          </a:graphicData>
        </a:graphic>
      </p:graphicFrame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5201ECF2-B478-464E-808F-7BE405FFE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02344"/>
              </p:ext>
            </p:extLst>
          </p:nvPr>
        </p:nvGraphicFramePr>
        <p:xfrm>
          <a:off x="461824" y="4544003"/>
          <a:ext cx="1103413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48">
                  <a:extLst>
                    <a:ext uri="{9D8B030D-6E8A-4147-A177-3AD203B41FA5}">
                      <a16:colId xmlns:a16="http://schemas.microsoft.com/office/drawing/2014/main" val="252680503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017607503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1237168234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789116186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252614322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479165834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3805133980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1504276964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3214836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763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Riduzione</a:t>
                      </a: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arretrati</a:t>
                      </a: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 (75 Mio.€) in 3 o 4 </a:t>
                      </a:r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anni</a:t>
                      </a:r>
                      <a:endParaRPr lang="de-D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de-DE" sz="1400" b="0" dirty="0"/>
                        <a:t>- 25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- 25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- 25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01095"/>
                  </a:ext>
                </a:extLst>
              </a:tr>
            </a:tbl>
          </a:graphicData>
        </a:graphic>
      </p:graphicFrame>
      <p:sp>
        <p:nvSpPr>
          <p:cNvPr id="5" name="Titel 1">
            <a:extLst>
              <a:ext uri="{FF2B5EF4-FFF2-40B4-BE49-F238E27FC236}">
                <a16:creationId xmlns:a16="http://schemas.microsoft.com/office/drawing/2014/main" id="{BD1CE4E9-1CD6-4158-940E-6969A3C1222B}"/>
              </a:ext>
            </a:extLst>
          </p:cNvPr>
          <p:cNvSpPr txBox="1">
            <a:spLocks/>
          </p:cNvSpPr>
          <p:nvPr/>
        </p:nvSpPr>
        <p:spPr>
          <a:xfrm>
            <a:off x="191344" y="1842143"/>
            <a:ext cx="11415001" cy="576262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3200" kern="0" dirty="0" err="1"/>
              <a:t>Programmazione</a:t>
            </a:r>
            <a:r>
              <a:rPr lang="de-DE" altLang="de-DE" sz="3200" kern="0" dirty="0"/>
              <a:t> </a:t>
            </a:r>
            <a:r>
              <a:rPr lang="de-DE" altLang="de-DE" sz="3200" kern="0" dirty="0" err="1"/>
              <a:t>finanziaria</a:t>
            </a:r>
            <a:r>
              <a:rPr lang="de-DE" altLang="de-DE" sz="3200" kern="0" dirty="0"/>
              <a:t> </a:t>
            </a:r>
            <a:r>
              <a:rPr lang="de-DE" altLang="de-DE" sz="3200" kern="0" dirty="0" err="1"/>
              <a:t>all‘inizio</a:t>
            </a:r>
            <a:r>
              <a:rPr lang="de-DE" altLang="de-DE" sz="3200" kern="0" dirty="0"/>
              <a:t>  della </a:t>
            </a:r>
            <a:r>
              <a:rPr lang="de-DE" altLang="de-DE" sz="3200" kern="0" dirty="0" err="1"/>
              <a:t>legislatura</a:t>
            </a:r>
            <a:r>
              <a:rPr lang="de-DE" altLang="de-DE" sz="32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7133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BBC415B5-7DD0-4371-98B9-1E8AB2F9D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11820"/>
              </p:ext>
            </p:extLst>
          </p:nvPr>
        </p:nvGraphicFramePr>
        <p:xfrm>
          <a:off x="479376" y="2924944"/>
          <a:ext cx="1101658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9731983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70542898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7167586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8366387"/>
                    </a:ext>
                  </a:extLst>
                </a:gridCol>
                <a:gridCol w="1583536">
                  <a:extLst>
                    <a:ext uri="{9D8B030D-6E8A-4147-A177-3AD203B41FA5}">
                      <a16:colId xmlns:a16="http://schemas.microsoft.com/office/drawing/2014/main" val="587967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40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Disponibilità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bilancio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ricorrente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677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Finanziamento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straordinario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in 4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anni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129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Somma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disponibile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1442108"/>
                  </a:ext>
                </a:extLst>
              </a:tr>
            </a:tbl>
          </a:graphicData>
        </a:graphic>
      </p:graphicFrame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5201ECF2-B478-464E-808F-7BE405FFE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22044"/>
              </p:ext>
            </p:extLst>
          </p:nvPr>
        </p:nvGraphicFramePr>
        <p:xfrm>
          <a:off x="461824" y="4544003"/>
          <a:ext cx="1103413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2048">
                  <a:extLst>
                    <a:ext uri="{9D8B030D-6E8A-4147-A177-3AD203B41FA5}">
                      <a16:colId xmlns:a16="http://schemas.microsoft.com/office/drawing/2014/main" val="252680503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017607503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1237168234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789116186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252614322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479165834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3805133980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1504276964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3214836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</a:t>
                      </a:r>
                      <a:r>
                        <a:rPr lang="de-DE" sz="1400" b="0" dirty="0" err="1"/>
                        <a:t>anni</a:t>
                      </a:r>
                      <a:endParaRPr lang="de-DE" sz="14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763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Riduzione</a:t>
                      </a: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arretrati</a:t>
                      </a: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 (75 Mio.€) in 3 o 4 </a:t>
                      </a:r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anni</a:t>
                      </a:r>
                      <a:endParaRPr lang="de-D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de-DE" sz="1400" b="0" dirty="0"/>
                        <a:t>- 25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- 25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- 25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01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Somma</a:t>
                      </a: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 ancora </a:t>
                      </a:r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disponibile</a:t>
                      </a:r>
                      <a:endParaRPr lang="de-D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de-DE" sz="1400" b="0" dirty="0"/>
                        <a:t>53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59,25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57,25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57,25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57,25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812096"/>
                  </a:ext>
                </a:extLst>
              </a:tr>
            </a:tbl>
          </a:graphicData>
        </a:graphic>
      </p:graphicFrame>
      <p:sp>
        <p:nvSpPr>
          <p:cNvPr id="5" name="Titel 1">
            <a:extLst>
              <a:ext uri="{FF2B5EF4-FFF2-40B4-BE49-F238E27FC236}">
                <a16:creationId xmlns:a16="http://schemas.microsoft.com/office/drawing/2014/main" id="{84AA7E37-47E0-46B3-BEA1-7D01071D6745}"/>
              </a:ext>
            </a:extLst>
          </p:cNvPr>
          <p:cNvSpPr txBox="1">
            <a:spLocks/>
          </p:cNvSpPr>
          <p:nvPr/>
        </p:nvSpPr>
        <p:spPr>
          <a:xfrm>
            <a:off x="191344" y="1842143"/>
            <a:ext cx="11415001" cy="576262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3200" kern="0" dirty="0" err="1"/>
              <a:t>Programmazione</a:t>
            </a:r>
            <a:r>
              <a:rPr lang="de-DE" altLang="de-DE" sz="3200" kern="0" dirty="0"/>
              <a:t> </a:t>
            </a:r>
            <a:r>
              <a:rPr lang="de-DE" altLang="de-DE" sz="3200" kern="0" dirty="0" err="1"/>
              <a:t>finanziaria</a:t>
            </a:r>
            <a:r>
              <a:rPr lang="de-DE" altLang="de-DE" sz="3200" kern="0" dirty="0"/>
              <a:t> </a:t>
            </a:r>
            <a:r>
              <a:rPr lang="de-DE" altLang="de-DE" sz="3200" kern="0" dirty="0" err="1"/>
              <a:t>all‘inizio</a:t>
            </a:r>
            <a:r>
              <a:rPr lang="de-DE" altLang="de-DE" sz="3200" kern="0" dirty="0"/>
              <a:t>  della </a:t>
            </a:r>
            <a:r>
              <a:rPr lang="de-DE" altLang="de-DE" sz="3200" kern="0" dirty="0" err="1"/>
              <a:t>legislatura</a:t>
            </a:r>
            <a:r>
              <a:rPr lang="de-DE" altLang="de-DE" sz="32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578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BBC415B5-7DD0-4371-98B9-1E8AB2F9D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00625"/>
              </p:ext>
            </p:extLst>
          </p:nvPr>
        </p:nvGraphicFramePr>
        <p:xfrm>
          <a:off x="479376" y="2924944"/>
          <a:ext cx="1101658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97319830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70542898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7167586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8366387"/>
                    </a:ext>
                  </a:extLst>
                </a:gridCol>
                <a:gridCol w="1583536">
                  <a:extLst>
                    <a:ext uri="{9D8B030D-6E8A-4147-A177-3AD203B41FA5}">
                      <a16:colId xmlns:a16="http://schemas.microsoft.com/office/drawing/2014/main" val="587967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 anchor="ctr">
                    <a:solidFill>
                      <a:srgbClr val="CD0E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40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Disponibilità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bilancio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ricorrente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677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Finanziamento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straordinario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in 4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anni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129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Somma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bg1"/>
                          </a:solidFill>
                        </a:rPr>
                        <a:t>disponibile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D0E1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1442108"/>
                  </a:ext>
                </a:extLst>
              </a:tr>
            </a:tbl>
          </a:graphicData>
        </a:graphic>
      </p:graphicFrame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5201ECF2-B478-464E-808F-7BE405FFE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42122"/>
              </p:ext>
            </p:extLst>
          </p:nvPr>
        </p:nvGraphicFramePr>
        <p:xfrm>
          <a:off x="479376" y="4544003"/>
          <a:ext cx="11017224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52680503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017607503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1237168234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789116186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252614322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2479165834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3805133980"/>
                    </a:ext>
                  </a:extLst>
                </a:gridCol>
                <a:gridCol w="819011">
                  <a:extLst>
                    <a:ext uri="{9D8B030D-6E8A-4147-A177-3AD203B41FA5}">
                      <a16:colId xmlns:a16="http://schemas.microsoft.com/office/drawing/2014/main" val="1504276964"/>
                    </a:ext>
                  </a:extLst>
                </a:gridCol>
                <a:gridCol w="819651">
                  <a:extLst>
                    <a:ext uri="{9D8B030D-6E8A-4147-A177-3AD203B41FA5}">
                      <a16:colId xmlns:a16="http://schemas.microsoft.com/office/drawing/2014/main" val="3214836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Jahre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Jahre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Jahre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Jahre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Jahre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Jahre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3 Jahre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dirty="0"/>
                        <a:t>4 Jahre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763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Riduzione</a:t>
                      </a: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arretrati</a:t>
                      </a: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 (75 Mio.€) in 3 o 4 </a:t>
                      </a:r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anni</a:t>
                      </a:r>
                      <a:endParaRPr lang="de-D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de-DE" sz="1400" b="0" dirty="0"/>
                        <a:t>- 25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- 25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- 25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- 18,75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01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Somma</a:t>
                      </a:r>
                      <a:r>
                        <a:rPr lang="de-DE" sz="1600" dirty="0">
                          <a:solidFill>
                            <a:schemeClr val="bg1"/>
                          </a:solidFill>
                        </a:rPr>
                        <a:t> ancora </a:t>
                      </a:r>
                      <a:r>
                        <a:rPr lang="de-DE" sz="1600" dirty="0" err="1">
                          <a:solidFill>
                            <a:schemeClr val="bg1"/>
                          </a:solidFill>
                        </a:rPr>
                        <a:t>disponibile</a:t>
                      </a:r>
                      <a:endParaRPr lang="de-D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de-DE" sz="1400" b="0" dirty="0"/>
                        <a:t>53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59,25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51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57,25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51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57,25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/>
                        <a:t>57,25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81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err="1">
                          <a:solidFill>
                            <a:schemeClr val="bg1"/>
                          </a:solidFill>
                        </a:rPr>
                        <a:t>Bisogno</a:t>
                      </a:r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: 81 Mio. € - </a:t>
                      </a:r>
                      <a:r>
                        <a:rPr lang="de-DE" sz="1600" b="1" dirty="0" err="1">
                          <a:solidFill>
                            <a:schemeClr val="bg1"/>
                          </a:solidFill>
                        </a:rPr>
                        <a:t>disavanzo</a:t>
                      </a:r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 senza </a:t>
                      </a:r>
                      <a:r>
                        <a:rPr lang="de-DE" sz="1600" b="1" dirty="0" err="1">
                          <a:solidFill>
                            <a:schemeClr val="bg1"/>
                          </a:solidFill>
                        </a:rPr>
                        <a:t>riorientamento</a:t>
                      </a:r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de-DE" sz="1400" b="1" dirty="0"/>
                        <a:t>- 28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/>
                        <a:t>- 21,75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de-DE" sz="1400" b="1" dirty="0"/>
                        <a:t>- 30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/>
                        <a:t>- 23,75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/>
                        <a:t>- 30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/>
                        <a:t>- 23,75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/>
                        <a:t>- 5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/>
                        <a:t>- 23,75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290161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F11F0523-2193-4499-A7E4-C61CE1A55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382525"/>
              </p:ext>
            </p:extLst>
          </p:nvPr>
        </p:nvGraphicFramePr>
        <p:xfrm>
          <a:off x="479376" y="5661248"/>
          <a:ext cx="11016583" cy="574395"/>
        </p:xfrm>
        <a:graphic>
          <a:graphicData uri="http://schemas.openxmlformats.org/drawingml/2006/table">
            <a:tbl>
              <a:tblPr/>
              <a:tblGrid>
                <a:gridCol w="11016583">
                  <a:extLst>
                    <a:ext uri="{9D8B030D-6E8A-4147-A177-3AD203B41FA5}">
                      <a16:colId xmlns:a16="http://schemas.microsoft.com/office/drawing/2014/main" val="1641708113"/>
                    </a:ext>
                  </a:extLst>
                </a:gridCol>
              </a:tblGrid>
              <a:tr h="57439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76200" cmpd="sng">
                      <a:solidFill>
                        <a:srgbClr val="FF6600"/>
                      </a:solidFill>
                      <a:prstDash val="solid"/>
                    </a:lnL>
                    <a:lnR w="76200" cmpd="sng">
                      <a:solidFill>
                        <a:srgbClr val="FF6600"/>
                      </a:solidFill>
                      <a:prstDash val="solid"/>
                    </a:lnR>
                    <a:lnT w="76200" cmpd="sng">
                      <a:solidFill>
                        <a:srgbClr val="FF6600"/>
                      </a:solidFill>
                      <a:prstDash val="solid"/>
                    </a:lnT>
                    <a:lnB w="76200" cmpd="sng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271947"/>
                  </a:ext>
                </a:extLst>
              </a:tr>
            </a:tbl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29D6FB75-650B-4505-A41C-89C50BF5AFF4}"/>
              </a:ext>
            </a:extLst>
          </p:cNvPr>
          <p:cNvSpPr txBox="1">
            <a:spLocks/>
          </p:cNvSpPr>
          <p:nvPr/>
        </p:nvSpPr>
        <p:spPr>
          <a:xfrm>
            <a:off x="191344" y="1842143"/>
            <a:ext cx="11415001" cy="576262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3200" kern="0" dirty="0" err="1"/>
              <a:t>Programmazione</a:t>
            </a:r>
            <a:r>
              <a:rPr lang="de-DE" altLang="de-DE" sz="3200" kern="0" dirty="0"/>
              <a:t> </a:t>
            </a:r>
            <a:r>
              <a:rPr lang="de-DE" altLang="de-DE" sz="3200" kern="0" dirty="0" err="1"/>
              <a:t>finanziaria</a:t>
            </a:r>
            <a:r>
              <a:rPr lang="de-DE" altLang="de-DE" sz="3200" kern="0" dirty="0"/>
              <a:t> </a:t>
            </a:r>
            <a:r>
              <a:rPr lang="de-DE" altLang="de-DE" sz="3200" kern="0" dirty="0" err="1"/>
              <a:t>all‘inizio</a:t>
            </a:r>
            <a:r>
              <a:rPr lang="de-DE" altLang="de-DE" sz="3200" kern="0" dirty="0"/>
              <a:t>  della </a:t>
            </a:r>
            <a:r>
              <a:rPr lang="de-DE" altLang="de-DE" sz="3200" kern="0" dirty="0" err="1"/>
              <a:t>legislatura</a:t>
            </a:r>
            <a:r>
              <a:rPr lang="de-DE" altLang="de-DE" sz="32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5952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633545" y="1842143"/>
            <a:ext cx="10972800" cy="576262"/>
          </a:xfrm>
        </p:spPr>
        <p:txBody>
          <a:bodyPr/>
          <a:lstStyle/>
          <a:p>
            <a:r>
              <a:rPr lang="de-DE" altLang="de-DE" sz="4000" dirty="0" err="1"/>
              <a:t>Sviluppo</a:t>
            </a:r>
            <a:r>
              <a:rPr lang="de-DE" altLang="de-DE" sz="4000" dirty="0"/>
              <a:t> </a:t>
            </a:r>
            <a:r>
              <a:rPr lang="de-DE" altLang="de-DE" sz="4000" dirty="0" err="1"/>
              <a:t>tempi</a:t>
            </a:r>
            <a:r>
              <a:rPr lang="de-DE" altLang="de-DE" sz="4000" dirty="0"/>
              <a:t> </a:t>
            </a:r>
            <a:r>
              <a:rPr lang="de-DE" altLang="de-DE" sz="4000" dirty="0" err="1"/>
              <a:t>d‘attesa</a:t>
            </a:r>
            <a:endParaRPr lang="de-DE" altLang="de-DE" sz="4000" dirty="0"/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5D2C5E40-7BE2-4A25-B8EC-3D000C6EC1D3}"/>
              </a:ext>
            </a:extLst>
          </p:cNvPr>
          <p:cNvSpPr txBox="1">
            <a:spLocks/>
          </p:cNvSpPr>
          <p:nvPr/>
        </p:nvSpPr>
        <p:spPr bwMode="auto">
          <a:xfrm>
            <a:off x="1271464" y="5141346"/>
            <a:ext cx="9836986" cy="4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de-DE" sz="2000" kern="0" dirty="0"/>
              <a:t>	</a:t>
            </a:r>
          </a:p>
          <a:p>
            <a:r>
              <a:rPr lang="de-DE" sz="2000" kern="0" dirty="0"/>
              <a:t>	</a:t>
            </a:r>
          </a:p>
          <a:p>
            <a:r>
              <a:rPr lang="de-DE" sz="2000" kern="0" dirty="0"/>
              <a:t> 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75AB739-468A-44E0-940F-EEC011DBA40F}"/>
              </a:ext>
            </a:extLst>
          </p:cNvPr>
          <p:cNvSpPr txBox="1">
            <a:spLocks/>
          </p:cNvSpPr>
          <p:nvPr/>
        </p:nvSpPr>
        <p:spPr bwMode="auto">
          <a:xfrm>
            <a:off x="614545" y="2852936"/>
            <a:ext cx="9836986" cy="4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2000" kern="0" dirty="0"/>
              <a:t>		</a:t>
            </a:r>
          </a:p>
          <a:p>
            <a:r>
              <a:rPr lang="de-DE" sz="2000" kern="0" dirty="0"/>
              <a:t>	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30882959-308C-49EC-A53A-B1BB0B8499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5089792"/>
              </p:ext>
            </p:extLst>
          </p:nvPr>
        </p:nvGraphicFramePr>
        <p:xfrm>
          <a:off x="1127448" y="2852936"/>
          <a:ext cx="950505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C539731C-67D9-4D57-82D7-C34E79D14A02}"/>
              </a:ext>
            </a:extLst>
          </p:cNvPr>
          <p:cNvSpPr txBox="1"/>
          <p:nvPr/>
        </p:nvSpPr>
        <p:spPr>
          <a:xfrm>
            <a:off x="10316362" y="585635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anni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2836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641173" y="2082509"/>
            <a:ext cx="10972800" cy="576262"/>
          </a:xfrm>
        </p:spPr>
        <p:txBody>
          <a:bodyPr/>
          <a:lstStyle/>
          <a:p>
            <a:r>
              <a:rPr lang="de-DE" altLang="de-DE" sz="4000" dirty="0" err="1"/>
              <a:t>Riorientamento</a:t>
            </a:r>
            <a:r>
              <a:rPr lang="de-DE" altLang="de-DE" sz="4000" dirty="0"/>
              <a:t> </a:t>
            </a:r>
            <a:r>
              <a:rPr lang="de-DE" altLang="de-DE" sz="4000" dirty="0" err="1"/>
              <a:t>dei</a:t>
            </a:r>
            <a:r>
              <a:rPr lang="de-DE" altLang="de-DE" sz="4000" dirty="0"/>
              <a:t> </a:t>
            </a:r>
            <a:r>
              <a:rPr lang="de-DE" altLang="de-DE" sz="4000" dirty="0" err="1"/>
              <a:t>contributi</a:t>
            </a:r>
            <a:endParaRPr lang="de-DE" altLang="de-DE" sz="4000" dirty="0"/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5D2C5E40-7BE2-4A25-B8EC-3D000C6EC1D3}"/>
              </a:ext>
            </a:extLst>
          </p:cNvPr>
          <p:cNvSpPr txBox="1">
            <a:spLocks/>
          </p:cNvSpPr>
          <p:nvPr/>
        </p:nvSpPr>
        <p:spPr bwMode="auto">
          <a:xfrm>
            <a:off x="1271464" y="5141346"/>
            <a:ext cx="9836986" cy="4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de-DE" sz="2000" kern="0" dirty="0"/>
              <a:t>	</a:t>
            </a:r>
          </a:p>
          <a:p>
            <a:r>
              <a:rPr lang="de-DE" sz="2000" kern="0" dirty="0"/>
              <a:t>	</a:t>
            </a:r>
          </a:p>
          <a:p>
            <a:r>
              <a:rPr lang="de-DE" sz="2000" kern="0" dirty="0"/>
              <a:t> 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75AB739-468A-44E0-940F-EEC011DBA40F}"/>
              </a:ext>
            </a:extLst>
          </p:cNvPr>
          <p:cNvSpPr txBox="1">
            <a:spLocks/>
          </p:cNvSpPr>
          <p:nvPr/>
        </p:nvSpPr>
        <p:spPr bwMode="auto">
          <a:xfrm>
            <a:off x="767408" y="3140968"/>
            <a:ext cx="9836986" cy="4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altLang="de-DE" b="1" dirty="0"/>
              <a:t>Si </a:t>
            </a:r>
            <a:r>
              <a:rPr lang="de-DE" altLang="de-DE" b="1" dirty="0" err="1"/>
              <a:t>prende</a:t>
            </a:r>
            <a:r>
              <a:rPr lang="de-DE" altLang="de-DE" b="1" dirty="0"/>
              <a:t> </a:t>
            </a:r>
            <a:r>
              <a:rPr lang="de-DE" altLang="de-DE" b="1" dirty="0" err="1"/>
              <a:t>esempio</a:t>
            </a:r>
            <a:r>
              <a:rPr lang="de-DE" altLang="de-DE" b="1" dirty="0"/>
              <a:t>: </a:t>
            </a:r>
            <a:r>
              <a:rPr lang="de-DE" altLang="de-DE" b="1" dirty="0" err="1"/>
              <a:t>incentivi</a:t>
            </a:r>
            <a:r>
              <a:rPr lang="de-DE" altLang="de-DE" b="1" dirty="0"/>
              <a:t> per </a:t>
            </a:r>
            <a:r>
              <a:rPr lang="de-DE" altLang="de-DE" b="1" dirty="0" err="1"/>
              <a:t>abitazione</a:t>
            </a:r>
            <a:r>
              <a:rPr lang="de-DE" altLang="de-DE" b="1" dirty="0"/>
              <a:t> </a:t>
            </a:r>
            <a:r>
              <a:rPr lang="de-DE" altLang="de-DE" b="1" dirty="0" err="1"/>
              <a:t>agricole</a:t>
            </a:r>
            <a:r>
              <a:rPr lang="de-DE" sz="2000" kern="0" dirty="0"/>
              <a:t>	</a:t>
            </a:r>
          </a:p>
          <a:p>
            <a:r>
              <a:rPr lang="de-DE" sz="2000" kern="0" dirty="0"/>
              <a:t>	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08197D8-55BD-4288-B0CB-618AD55B19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1173" y="3772921"/>
            <a:ext cx="11233248" cy="2736850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/>
              <a:t>Chiara </a:t>
            </a:r>
            <a:r>
              <a:rPr lang="en-US" dirty="0" err="1"/>
              <a:t>distinzione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agricoltura</a:t>
            </a:r>
            <a:r>
              <a:rPr lang="en-US" dirty="0"/>
              <a:t> ed </a:t>
            </a:r>
            <a:r>
              <a:rPr lang="en-US" dirty="0" err="1"/>
              <a:t>attività</a:t>
            </a:r>
            <a:r>
              <a:rPr lang="en-US" dirty="0"/>
              <a:t> </a:t>
            </a:r>
            <a:r>
              <a:rPr lang="en-US" dirty="0" err="1"/>
              <a:t>agricola</a:t>
            </a:r>
            <a:r>
              <a:rPr lang="en-US" dirty="0"/>
              <a:t> come hobby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Promuovere</a:t>
            </a:r>
            <a:r>
              <a:rPr lang="en-US" dirty="0"/>
              <a:t> i </a:t>
            </a:r>
            <a:r>
              <a:rPr lang="en-US" dirty="0" err="1"/>
              <a:t>risanamenti</a:t>
            </a:r>
            <a:endParaRPr lang="en-US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Incrementare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sostegno</a:t>
            </a:r>
            <a:r>
              <a:rPr lang="en-US" dirty="0"/>
              <a:t> dell’agricoltura </a:t>
            </a:r>
            <a:r>
              <a:rPr lang="en-US" dirty="0" err="1"/>
              <a:t>montana</a:t>
            </a:r>
            <a:r>
              <a:rPr lang="en-US" dirty="0"/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Tenere</a:t>
            </a:r>
            <a:r>
              <a:rPr lang="en-US" dirty="0"/>
              <a:t> </a:t>
            </a:r>
            <a:r>
              <a:rPr lang="en-US" dirty="0" err="1"/>
              <a:t>maggiormente</a:t>
            </a:r>
            <a:r>
              <a:rPr lang="en-US" dirty="0"/>
              <a:t> </a:t>
            </a:r>
            <a:r>
              <a:rPr lang="en-US" dirty="0" err="1"/>
              <a:t>conto</a:t>
            </a:r>
            <a:r>
              <a:rPr lang="en-US" dirty="0"/>
              <a:t> della </a:t>
            </a:r>
            <a:r>
              <a:rPr lang="en-US" dirty="0" err="1"/>
              <a:t>situazione</a:t>
            </a:r>
            <a:r>
              <a:rPr lang="en-US" dirty="0"/>
              <a:t> </a:t>
            </a:r>
            <a:r>
              <a:rPr lang="en-US" dirty="0" err="1"/>
              <a:t>familiare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9484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551384" y="2636912"/>
            <a:ext cx="10972800" cy="576262"/>
          </a:xfrm>
        </p:spPr>
        <p:txBody>
          <a:bodyPr/>
          <a:lstStyle/>
          <a:p>
            <a:r>
              <a:rPr lang="de-DE" altLang="de-DE" sz="4000" dirty="0" err="1"/>
              <a:t>Economia</a:t>
            </a:r>
            <a:r>
              <a:rPr lang="de-DE" altLang="de-DE" sz="4000" dirty="0"/>
              <a:t> </a:t>
            </a:r>
            <a:r>
              <a:rPr lang="de-DE" altLang="de-DE" sz="4000" dirty="0" err="1"/>
              <a:t>montana</a:t>
            </a:r>
            <a:br>
              <a:rPr lang="de-DE" altLang="de-DE" sz="4000" dirty="0"/>
            </a:br>
            <a:endParaRPr lang="de-DE" altLang="de-DE" sz="4000" dirty="0"/>
          </a:p>
        </p:txBody>
      </p:sp>
    </p:spTree>
    <p:extLst>
      <p:ext uri="{BB962C8B-B14F-4D97-AF65-F5344CB8AC3E}">
        <p14:creationId xmlns:p14="http://schemas.microsoft.com/office/powerpoint/2010/main" val="3508303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551384" y="2636912"/>
            <a:ext cx="10972800" cy="576262"/>
          </a:xfrm>
        </p:spPr>
        <p:txBody>
          <a:bodyPr/>
          <a:lstStyle/>
          <a:p>
            <a:r>
              <a:rPr lang="de-DE" altLang="de-DE" sz="4000" dirty="0" err="1"/>
              <a:t>Economia</a:t>
            </a:r>
            <a:r>
              <a:rPr lang="de-DE" altLang="de-DE" sz="4000" dirty="0"/>
              <a:t> </a:t>
            </a:r>
            <a:r>
              <a:rPr lang="de-DE" altLang="de-DE" sz="4000" dirty="0" err="1"/>
              <a:t>montana</a:t>
            </a:r>
            <a:br>
              <a:rPr lang="de-DE" altLang="de-DE" sz="4000" dirty="0"/>
            </a:br>
            <a:endParaRPr lang="de-DE" altLang="de-DE" sz="40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58BE62-815F-4D8C-AE0F-09D414A356CF}"/>
              </a:ext>
            </a:extLst>
          </p:cNvPr>
          <p:cNvSpPr txBox="1">
            <a:spLocks/>
          </p:cNvSpPr>
          <p:nvPr/>
        </p:nvSpPr>
        <p:spPr bwMode="auto">
          <a:xfrm>
            <a:off x="767408" y="3140968"/>
            <a:ext cx="9836986" cy="4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altLang="de-DE" b="1" dirty="0" err="1"/>
              <a:t>Riorentamento</a:t>
            </a:r>
            <a:r>
              <a:rPr lang="de-DE" altLang="de-DE" b="1" dirty="0"/>
              <a:t> </a:t>
            </a:r>
            <a:r>
              <a:rPr lang="de-DE" altLang="de-DE" b="1" dirty="0" err="1"/>
              <a:t>dei</a:t>
            </a:r>
            <a:r>
              <a:rPr lang="de-DE" altLang="de-DE" b="1" dirty="0"/>
              <a:t> </a:t>
            </a:r>
            <a:r>
              <a:rPr lang="de-DE" altLang="de-DE" b="1" dirty="0" err="1"/>
              <a:t>criteri</a:t>
            </a:r>
            <a:r>
              <a:rPr lang="de-DE" altLang="de-DE" b="1" dirty="0"/>
              <a:t>:  </a:t>
            </a:r>
            <a:r>
              <a:rPr lang="de-DE" sz="2000" kern="0" dirty="0"/>
              <a:t>	</a:t>
            </a:r>
          </a:p>
          <a:p>
            <a:r>
              <a:rPr lang="de-DE" sz="2000" kern="0" dirty="0"/>
              <a:t>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AD0F39-D858-4EFD-AB1A-1FC202C565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1173" y="3772921"/>
            <a:ext cx="11233248" cy="2736850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Urgenza</a:t>
            </a:r>
            <a:endParaRPr lang="en-US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Disponibiltà</a:t>
            </a:r>
            <a:r>
              <a:rPr lang="en-US" dirty="0"/>
              <a:t> </a:t>
            </a:r>
            <a:r>
              <a:rPr lang="en-US" dirty="0" err="1"/>
              <a:t>finanziaria</a:t>
            </a:r>
            <a:endParaRPr lang="en-US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Piena</a:t>
            </a:r>
            <a:r>
              <a:rPr lang="en-US" dirty="0"/>
              <a:t> </a:t>
            </a:r>
            <a:r>
              <a:rPr lang="en-US" dirty="0" err="1"/>
              <a:t>copertura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spese</a:t>
            </a:r>
            <a:r>
              <a:rPr lang="en-US" dirty="0"/>
              <a:t> </a:t>
            </a:r>
            <a:r>
              <a:rPr lang="en-US" dirty="0" err="1"/>
              <a:t>riconosciute</a:t>
            </a:r>
            <a:r>
              <a:rPr lang="en-US" dirty="0"/>
              <a:t>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8BD5421-5F00-488C-B306-B5062E7364FB}"/>
              </a:ext>
            </a:extLst>
          </p:cNvPr>
          <p:cNvSpPr txBox="1"/>
          <p:nvPr/>
        </p:nvSpPr>
        <p:spPr>
          <a:xfrm>
            <a:off x="950114" y="5661248"/>
            <a:ext cx="1017534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000" dirty="0"/>
              <a:t>Più </a:t>
            </a:r>
            <a:r>
              <a:rPr lang="de-DE" sz="4000" dirty="0" err="1"/>
              <a:t>fondi</a:t>
            </a:r>
            <a:r>
              <a:rPr lang="de-DE" sz="4000" dirty="0"/>
              <a:t> </a:t>
            </a:r>
            <a:r>
              <a:rPr lang="de-DE" sz="4000" dirty="0" err="1"/>
              <a:t>finanziari</a:t>
            </a:r>
            <a:r>
              <a:rPr lang="de-DE" sz="4000" dirty="0"/>
              <a:t> per le </a:t>
            </a:r>
            <a:r>
              <a:rPr lang="de-DE" sz="4000" dirty="0" err="1"/>
              <a:t>zoni</a:t>
            </a:r>
            <a:r>
              <a:rPr lang="de-DE" sz="4000" dirty="0"/>
              <a:t> </a:t>
            </a:r>
            <a:r>
              <a:rPr lang="de-DE" sz="4000" dirty="0" err="1"/>
              <a:t>rurali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887072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633545" y="1700808"/>
            <a:ext cx="10972800" cy="576262"/>
          </a:xfrm>
        </p:spPr>
        <p:txBody>
          <a:bodyPr/>
          <a:lstStyle/>
          <a:p>
            <a:r>
              <a:rPr lang="de-DE" altLang="de-DE" sz="4000" dirty="0" err="1"/>
              <a:t>Riduzione</a:t>
            </a:r>
            <a:r>
              <a:rPr lang="de-DE" altLang="de-DE" sz="4000" dirty="0"/>
              <a:t> </a:t>
            </a:r>
            <a:r>
              <a:rPr lang="de-DE" altLang="de-DE" sz="4000" dirty="0" err="1"/>
              <a:t>domande</a:t>
            </a:r>
            <a:r>
              <a:rPr lang="de-DE" altLang="de-DE" sz="4000" dirty="0"/>
              <a:t>– </a:t>
            </a:r>
            <a:r>
              <a:rPr lang="de-DE" altLang="de-DE" sz="4000" dirty="0" err="1"/>
              <a:t>viabilità</a:t>
            </a:r>
            <a:r>
              <a:rPr lang="de-DE" altLang="de-DE" sz="4000" dirty="0"/>
              <a:t> rurale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75AB739-468A-44E0-940F-EEC011DBA40F}"/>
              </a:ext>
            </a:extLst>
          </p:cNvPr>
          <p:cNvSpPr txBox="1">
            <a:spLocks/>
          </p:cNvSpPr>
          <p:nvPr/>
        </p:nvSpPr>
        <p:spPr bwMode="auto">
          <a:xfrm>
            <a:off x="614545" y="2711601"/>
            <a:ext cx="9836986" cy="4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2000" kern="0" dirty="0"/>
              <a:t>		</a:t>
            </a:r>
          </a:p>
          <a:p>
            <a:r>
              <a:rPr lang="de-DE" sz="2000" kern="0" dirty="0"/>
              <a:t>	</a:t>
            </a:r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8B294B7B-5AFA-4452-97F7-39799DC766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530345"/>
              </p:ext>
            </p:extLst>
          </p:nvPr>
        </p:nvGraphicFramePr>
        <p:xfrm>
          <a:off x="2567608" y="2348880"/>
          <a:ext cx="64087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EEB7C95D-6D90-4BD8-B616-EC655F873F9E}"/>
              </a:ext>
            </a:extLst>
          </p:cNvPr>
          <p:cNvSpPr txBox="1"/>
          <p:nvPr/>
        </p:nvSpPr>
        <p:spPr>
          <a:xfrm>
            <a:off x="1847528" y="6183224"/>
            <a:ext cx="9937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C0C0C0"/>
                </a:highlight>
              </a:rPr>
              <a:t>Nel </a:t>
            </a:r>
            <a:r>
              <a:rPr lang="de-DE" dirty="0" err="1">
                <a:highlight>
                  <a:srgbClr val="C0C0C0"/>
                </a:highlight>
              </a:rPr>
              <a:t>corso</a:t>
            </a:r>
            <a:r>
              <a:rPr lang="de-DE" dirty="0">
                <a:highlight>
                  <a:srgbClr val="C0C0C0"/>
                </a:highlight>
              </a:rPr>
              <a:t> di </a:t>
            </a:r>
            <a:r>
              <a:rPr lang="de-DE" dirty="0" err="1">
                <a:highlight>
                  <a:srgbClr val="C0C0C0"/>
                </a:highlight>
              </a:rPr>
              <a:t>questa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legislatura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sono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stati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finanziati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quindi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il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sz="2400" b="1" dirty="0">
                <a:highlight>
                  <a:srgbClr val="C0C0C0"/>
                </a:highlight>
              </a:rPr>
              <a:t>78%</a:t>
            </a:r>
            <a:r>
              <a:rPr lang="de-DE" dirty="0">
                <a:highlight>
                  <a:srgbClr val="C0C0C0"/>
                </a:highlight>
              </a:rPr>
              <a:t> delle </a:t>
            </a:r>
            <a:r>
              <a:rPr lang="de-DE" dirty="0" err="1">
                <a:highlight>
                  <a:srgbClr val="C0C0C0"/>
                </a:highlight>
              </a:rPr>
              <a:t>domande</a:t>
            </a:r>
            <a:r>
              <a:rPr lang="de-DE" dirty="0">
                <a:highlight>
                  <a:srgbClr val="C0C0C0"/>
                </a:highligh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936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551384" y="2636912"/>
            <a:ext cx="10972800" cy="576262"/>
          </a:xfrm>
        </p:spPr>
        <p:txBody>
          <a:bodyPr/>
          <a:lstStyle/>
          <a:p>
            <a:r>
              <a:rPr lang="it-IT" altLang="de-DE" sz="4000" dirty="0"/>
              <a:t>Ripartizione Economia</a:t>
            </a:r>
          </a:p>
        </p:txBody>
      </p:sp>
    </p:spTree>
    <p:extLst>
      <p:ext uri="{BB962C8B-B14F-4D97-AF65-F5344CB8AC3E}">
        <p14:creationId xmlns:p14="http://schemas.microsoft.com/office/powerpoint/2010/main" val="2873707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614545" y="1700808"/>
            <a:ext cx="10972800" cy="576262"/>
          </a:xfrm>
        </p:spPr>
        <p:txBody>
          <a:bodyPr/>
          <a:lstStyle/>
          <a:p>
            <a:r>
              <a:rPr lang="de-DE" altLang="de-DE" sz="3600" dirty="0" err="1"/>
              <a:t>Riduzione</a:t>
            </a:r>
            <a:r>
              <a:rPr lang="de-DE" altLang="de-DE" sz="3600" dirty="0"/>
              <a:t> delle </a:t>
            </a:r>
            <a:r>
              <a:rPr lang="de-DE" altLang="de-DE" sz="3600" dirty="0" err="1"/>
              <a:t>domande</a:t>
            </a:r>
            <a:r>
              <a:rPr lang="de-DE" altLang="de-DE" sz="3600" dirty="0"/>
              <a:t> in € – </a:t>
            </a:r>
            <a:r>
              <a:rPr lang="de-DE" altLang="de-DE" sz="3600" dirty="0" err="1"/>
              <a:t>viabilità</a:t>
            </a:r>
            <a:r>
              <a:rPr lang="de-DE" altLang="de-DE" sz="3600" dirty="0"/>
              <a:t> rurale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5D2C5E40-7BE2-4A25-B8EC-3D000C6EC1D3}"/>
              </a:ext>
            </a:extLst>
          </p:cNvPr>
          <p:cNvSpPr txBox="1">
            <a:spLocks/>
          </p:cNvSpPr>
          <p:nvPr/>
        </p:nvSpPr>
        <p:spPr bwMode="auto">
          <a:xfrm>
            <a:off x="1559496" y="4475725"/>
            <a:ext cx="9836986" cy="4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de-DE" sz="2000" kern="0" dirty="0"/>
              <a:t>	</a:t>
            </a:r>
          </a:p>
          <a:p>
            <a:r>
              <a:rPr lang="de-DE" sz="2000" kern="0" dirty="0"/>
              <a:t>	</a:t>
            </a:r>
          </a:p>
          <a:p>
            <a:r>
              <a:rPr lang="de-DE" sz="2000" kern="0" dirty="0"/>
              <a:t> 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75AB739-468A-44E0-940F-EEC011DBA40F}"/>
              </a:ext>
            </a:extLst>
          </p:cNvPr>
          <p:cNvSpPr txBox="1">
            <a:spLocks/>
          </p:cNvSpPr>
          <p:nvPr/>
        </p:nvSpPr>
        <p:spPr bwMode="auto">
          <a:xfrm>
            <a:off x="614545" y="2706158"/>
            <a:ext cx="9836986" cy="4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2000" kern="0" dirty="0"/>
              <a:t>		</a:t>
            </a:r>
          </a:p>
          <a:p>
            <a:r>
              <a:rPr lang="de-DE" sz="2000" kern="0" dirty="0"/>
              <a:t>	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0DE8055E-CB3C-4BC4-B7DC-7B51498D4E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570721"/>
              </p:ext>
            </p:extLst>
          </p:nvPr>
        </p:nvGraphicFramePr>
        <p:xfrm>
          <a:off x="2423592" y="2277069"/>
          <a:ext cx="6912768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C480C1F4-52A2-406B-9FD9-61262CD4274B}"/>
              </a:ext>
            </a:extLst>
          </p:cNvPr>
          <p:cNvSpPr txBox="1"/>
          <p:nvPr/>
        </p:nvSpPr>
        <p:spPr>
          <a:xfrm>
            <a:off x="2063552" y="6267325"/>
            <a:ext cx="9937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C0C0C0"/>
                </a:highlight>
              </a:rPr>
              <a:t>Nel </a:t>
            </a:r>
            <a:r>
              <a:rPr lang="de-DE" dirty="0" err="1">
                <a:highlight>
                  <a:srgbClr val="C0C0C0"/>
                </a:highlight>
              </a:rPr>
              <a:t>corso</a:t>
            </a:r>
            <a:r>
              <a:rPr lang="de-DE" dirty="0">
                <a:highlight>
                  <a:srgbClr val="C0C0C0"/>
                </a:highlight>
              </a:rPr>
              <a:t> della </a:t>
            </a:r>
            <a:r>
              <a:rPr lang="de-DE" dirty="0" err="1">
                <a:highlight>
                  <a:srgbClr val="C0C0C0"/>
                </a:highlight>
              </a:rPr>
              <a:t>legislatura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sono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stati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finanziati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quindi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il</a:t>
            </a:r>
            <a:r>
              <a:rPr lang="de-DE" dirty="0">
                <a:highlight>
                  <a:srgbClr val="C0C0C0"/>
                </a:highlight>
              </a:rPr>
              <a:t>  </a:t>
            </a:r>
            <a:r>
              <a:rPr lang="de-DE" sz="2400" b="1" dirty="0">
                <a:highlight>
                  <a:srgbClr val="C0C0C0"/>
                </a:highlight>
              </a:rPr>
              <a:t>84%</a:t>
            </a:r>
            <a:r>
              <a:rPr lang="de-DE" dirty="0">
                <a:highlight>
                  <a:srgbClr val="C0C0C0"/>
                </a:highlight>
              </a:rPr>
              <a:t> delle </a:t>
            </a:r>
            <a:r>
              <a:rPr lang="de-DE" dirty="0" err="1">
                <a:highlight>
                  <a:srgbClr val="C0C0C0"/>
                </a:highlight>
              </a:rPr>
              <a:t>domande</a:t>
            </a:r>
            <a:r>
              <a:rPr lang="de-DE" dirty="0">
                <a:highlight>
                  <a:srgbClr val="C0C0C0"/>
                </a:highligh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5083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191344" y="1700808"/>
            <a:ext cx="11881319" cy="576262"/>
          </a:xfrm>
        </p:spPr>
        <p:txBody>
          <a:bodyPr/>
          <a:lstStyle/>
          <a:p>
            <a:r>
              <a:rPr lang="de-DE" altLang="de-DE" sz="2800" dirty="0" err="1"/>
              <a:t>Riduzione</a:t>
            </a:r>
            <a:r>
              <a:rPr lang="de-DE" altLang="de-DE" sz="2800" dirty="0"/>
              <a:t> </a:t>
            </a:r>
            <a:r>
              <a:rPr lang="de-DE" altLang="de-DE" sz="2800" dirty="0" err="1"/>
              <a:t>domande</a:t>
            </a:r>
            <a:r>
              <a:rPr lang="de-DE" altLang="de-DE" sz="2800" dirty="0"/>
              <a:t> – </a:t>
            </a:r>
            <a:r>
              <a:rPr lang="it-IT" altLang="de-DE" sz="2800" dirty="0"/>
              <a:t>condutture acqua potabile e antincendio </a:t>
            </a:r>
            <a:endParaRPr lang="de-DE" altLang="de-DE" sz="2800" dirty="0"/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5D2C5E40-7BE2-4A25-B8EC-3D000C6EC1D3}"/>
              </a:ext>
            </a:extLst>
          </p:cNvPr>
          <p:cNvSpPr txBox="1">
            <a:spLocks/>
          </p:cNvSpPr>
          <p:nvPr/>
        </p:nvSpPr>
        <p:spPr bwMode="auto">
          <a:xfrm>
            <a:off x="1271464" y="4994568"/>
            <a:ext cx="9836986" cy="4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de-DE" sz="2000" kern="0" dirty="0"/>
              <a:t>	</a:t>
            </a:r>
          </a:p>
          <a:p>
            <a:r>
              <a:rPr lang="de-DE" sz="2000" kern="0" dirty="0"/>
              <a:t>	</a:t>
            </a:r>
          </a:p>
          <a:p>
            <a:r>
              <a:rPr lang="de-DE" sz="2000" kern="0" dirty="0"/>
              <a:t> 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75AB739-468A-44E0-940F-EEC011DBA40F}"/>
              </a:ext>
            </a:extLst>
          </p:cNvPr>
          <p:cNvSpPr txBox="1">
            <a:spLocks/>
          </p:cNvSpPr>
          <p:nvPr/>
        </p:nvSpPr>
        <p:spPr bwMode="auto">
          <a:xfrm>
            <a:off x="614545" y="2706158"/>
            <a:ext cx="9836986" cy="4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2000" kern="0" dirty="0"/>
              <a:t>		</a:t>
            </a:r>
          </a:p>
          <a:p>
            <a:r>
              <a:rPr lang="de-DE" sz="2000" kern="0" dirty="0"/>
              <a:t>	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497EB0DB-9EDC-4F18-965C-09F661FE2F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087272"/>
              </p:ext>
            </p:extLst>
          </p:nvPr>
        </p:nvGraphicFramePr>
        <p:xfrm>
          <a:off x="2733573" y="2277070"/>
          <a:ext cx="691276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B7F7944F-F19C-4C45-BFC3-02D8414A113F}"/>
              </a:ext>
            </a:extLst>
          </p:cNvPr>
          <p:cNvSpPr txBox="1"/>
          <p:nvPr/>
        </p:nvSpPr>
        <p:spPr>
          <a:xfrm>
            <a:off x="2351584" y="6196422"/>
            <a:ext cx="9937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C0C0C0"/>
                </a:highlight>
              </a:rPr>
              <a:t>Nel </a:t>
            </a:r>
            <a:r>
              <a:rPr lang="de-DE" dirty="0" err="1">
                <a:highlight>
                  <a:srgbClr val="C0C0C0"/>
                </a:highlight>
              </a:rPr>
              <a:t>corso</a:t>
            </a:r>
            <a:r>
              <a:rPr lang="de-DE" dirty="0">
                <a:highlight>
                  <a:srgbClr val="C0C0C0"/>
                </a:highlight>
              </a:rPr>
              <a:t> della </a:t>
            </a:r>
            <a:r>
              <a:rPr lang="de-DE" dirty="0" err="1">
                <a:highlight>
                  <a:srgbClr val="C0C0C0"/>
                </a:highlight>
              </a:rPr>
              <a:t>legislatura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sono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stati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quindi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finanziati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il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sz="2400" b="1" dirty="0">
                <a:highlight>
                  <a:srgbClr val="C0C0C0"/>
                </a:highlight>
              </a:rPr>
              <a:t>81%</a:t>
            </a:r>
            <a:r>
              <a:rPr lang="de-DE" dirty="0">
                <a:highlight>
                  <a:srgbClr val="C0C0C0"/>
                </a:highlight>
              </a:rPr>
              <a:t> delle </a:t>
            </a:r>
            <a:r>
              <a:rPr lang="de-DE" dirty="0" err="1">
                <a:highlight>
                  <a:srgbClr val="C0C0C0"/>
                </a:highlight>
              </a:rPr>
              <a:t>domande</a:t>
            </a:r>
            <a:r>
              <a:rPr lang="de-DE" dirty="0">
                <a:highlight>
                  <a:srgbClr val="C0C0C0"/>
                </a:highligh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5148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75AB739-468A-44E0-940F-EEC011DBA40F}"/>
              </a:ext>
            </a:extLst>
          </p:cNvPr>
          <p:cNvSpPr txBox="1">
            <a:spLocks/>
          </p:cNvSpPr>
          <p:nvPr/>
        </p:nvSpPr>
        <p:spPr bwMode="auto">
          <a:xfrm>
            <a:off x="614545" y="2706158"/>
            <a:ext cx="9836986" cy="4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2000" kern="0" dirty="0"/>
              <a:t>		</a:t>
            </a:r>
          </a:p>
          <a:p>
            <a:r>
              <a:rPr lang="de-DE" sz="2000" kern="0" dirty="0"/>
              <a:t>	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3A4B504C-49B4-4DD9-9251-9198F1D51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440324"/>
              </p:ext>
            </p:extLst>
          </p:nvPr>
        </p:nvGraphicFramePr>
        <p:xfrm>
          <a:off x="2567608" y="2419666"/>
          <a:ext cx="7231860" cy="4104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25224DDC-FEB5-49BD-9E31-D8BCEF4DFA4E}"/>
              </a:ext>
            </a:extLst>
          </p:cNvPr>
          <p:cNvSpPr txBox="1"/>
          <p:nvPr/>
        </p:nvSpPr>
        <p:spPr>
          <a:xfrm>
            <a:off x="2423592" y="6335652"/>
            <a:ext cx="9937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C0C0C0"/>
                </a:highlight>
              </a:rPr>
              <a:t>Nel </a:t>
            </a:r>
            <a:r>
              <a:rPr lang="de-DE" dirty="0" err="1">
                <a:highlight>
                  <a:srgbClr val="C0C0C0"/>
                </a:highlight>
              </a:rPr>
              <a:t>corso</a:t>
            </a:r>
            <a:r>
              <a:rPr lang="de-DE" dirty="0">
                <a:highlight>
                  <a:srgbClr val="C0C0C0"/>
                </a:highlight>
              </a:rPr>
              <a:t> della </a:t>
            </a:r>
            <a:r>
              <a:rPr lang="de-DE" dirty="0" err="1">
                <a:highlight>
                  <a:srgbClr val="C0C0C0"/>
                </a:highlight>
              </a:rPr>
              <a:t>legislatura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sono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stati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finanziati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quindi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il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sz="2400" b="1" dirty="0">
                <a:highlight>
                  <a:srgbClr val="C0C0C0"/>
                </a:highlight>
              </a:rPr>
              <a:t>80%</a:t>
            </a:r>
            <a:r>
              <a:rPr lang="de-DE" dirty="0">
                <a:highlight>
                  <a:srgbClr val="C0C0C0"/>
                </a:highlight>
              </a:rPr>
              <a:t> delle </a:t>
            </a:r>
            <a:r>
              <a:rPr lang="de-DE" dirty="0" err="1">
                <a:highlight>
                  <a:srgbClr val="C0C0C0"/>
                </a:highlight>
              </a:rPr>
              <a:t>domande</a:t>
            </a:r>
            <a:r>
              <a:rPr lang="de-DE" dirty="0">
                <a:highlight>
                  <a:srgbClr val="C0C0C0"/>
                </a:highlight>
              </a:rPr>
              <a:t>.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97F9A6E-B6E6-4103-A6F2-B9035FA619CA}"/>
              </a:ext>
            </a:extLst>
          </p:cNvPr>
          <p:cNvSpPr txBox="1"/>
          <p:nvPr/>
        </p:nvSpPr>
        <p:spPr>
          <a:xfrm>
            <a:off x="4223792" y="2377105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73.181.883 €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18B18AC-C7FC-4A85-A88B-F2EED03B3602}"/>
              </a:ext>
            </a:extLst>
          </p:cNvPr>
          <p:cNvSpPr txBox="1"/>
          <p:nvPr/>
        </p:nvSpPr>
        <p:spPr>
          <a:xfrm>
            <a:off x="7464152" y="236760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73.181.883 €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706E824D-B675-4E7A-BB2B-2877D8BAD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556792"/>
            <a:ext cx="11620872" cy="1081088"/>
          </a:xfrm>
        </p:spPr>
        <p:txBody>
          <a:bodyPr/>
          <a:lstStyle/>
          <a:p>
            <a:r>
              <a:rPr lang="de-DE" altLang="de-DE" sz="2800" dirty="0" err="1"/>
              <a:t>Riduzione</a:t>
            </a:r>
            <a:r>
              <a:rPr lang="de-DE" altLang="de-DE" sz="2800" dirty="0"/>
              <a:t> </a:t>
            </a:r>
            <a:r>
              <a:rPr lang="de-DE" altLang="de-DE" sz="2800" dirty="0" err="1"/>
              <a:t>domande</a:t>
            </a:r>
            <a:r>
              <a:rPr lang="de-DE" altLang="de-DE" sz="2800" dirty="0"/>
              <a:t> – </a:t>
            </a:r>
            <a:r>
              <a:rPr lang="it-IT" altLang="de-DE" sz="2800" dirty="0"/>
              <a:t>condutture acqua potabile e antincendio </a:t>
            </a: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2778539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0" y="1553937"/>
            <a:ext cx="12000655" cy="576262"/>
          </a:xfrm>
        </p:spPr>
        <p:txBody>
          <a:bodyPr/>
          <a:lstStyle/>
          <a:p>
            <a:r>
              <a:rPr lang="de-DE" altLang="de-DE" sz="3200" dirty="0" err="1"/>
              <a:t>Riduzione</a:t>
            </a:r>
            <a:r>
              <a:rPr lang="de-DE" altLang="de-DE" sz="3200" dirty="0"/>
              <a:t> delle </a:t>
            </a:r>
            <a:r>
              <a:rPr lang="de-DE" altLang="de-DE" sz="3200" dirty="0" err="1"/>
              <a:t>domande</a:t>
            </a:r>
            <a:r>
              <a:rPr lang="de-DE" altLang="de-DE" sz="3200" dirty="0"/>
              <a:t> </a:t>
            </a:r>
            <a:r>
              <a:rPr lang="de-DE" altLang="de-DE" sz="3200" dirty="0" err="1"/>
              <a:t>economia</a:t>
            </a:r>
            <a:r>
              <a:rPr lang="de-DE" altLang="de-DE" sz="3200" dirty="0"/>
              <a:t> </a:t>
            </a:r>
            <a:r>
              <a:rPr lang="de-DE" altLang="de-DE" sz="3200" dirty="0" err="1"/>
              <a:t>montana</a:t>
            </a:r>
            <a:r>
              <a:rPr lang="de-DE" altLang="de-DE" sz="3200" dirty="0"/>
              <a:t> in € – </a:t>
            </a:r>
            <a:r>
              <a:rPr lang="de-DE" altLang="de-DE" sz="3200" u="sng" dirty="0"/>
              <a:t>totale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D0C3C13-5335-4C06-8AD9-AF76DA33915C}"/>
              </a:ext>
            </a:extLst>
          </p:cNvPr>
          <p:cNvSpPr txBox="1"/>
          <p:nvPr/>
        </p:nvSpPr>
        <p:spPr>
          <a:xfrm>
            <a:off x="8400500" y="3501008"/>
            <a:ext cx="40324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800" dirty="0"/>
              <a:t>= 1.300 </a:t>
            </a:r>
            <a:r>
              <a:rPr lang="de-DE" sz="3800" dirty="0" err="1"/>
              <a:t>progetti</a:t>
            </a:r>
            <a:endParaRPr lang="de-DE" sz="38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B877946-C5FA-4948-BD51-DA992277437E}"/>
              </a:ext>
            </a:extLst>
          </p:cNvPr>
          <p:cNvSpPr txBox="1"/>
          <p:nvPr/>
        </p:nvSpPr>
        <p:spPr>
          <a:xfrm>
            <a:off x="1775520" y="6297024"/>
            <a:ext cx="9937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C0C0C0"/>
                </a:highlight>
              </a:rPr>
              <a:t>Nel </a:t>
            </a:r>
            <a:r>
              <a:rPr lang="de-DE" dirty="0" err="1">
                <a:highlight>
                  <a:srgbClr val="C0C0C0"/>
                </a:highlight>
              </a:rPr>
              <a:t>corso</a:t>
            </a:r>
            <a:r>
              <a:rPr lang="de-DE" dirty="0">
                <a:highlight>
                  <a:srgbClr val="C0C0C0"/>
                </a:highlight>
              </a:rPr>
              <a:t> della </a:t>
            </a:r>
            <a:r>
              <a:rPr lang="de-DE" dirty="0" err="1">
                <a:highlight>
                  <a:srgbClr val="C0C0C0"/>
                </a:highlight>
              </a:rPr>
              <a:t>legislatura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sono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stati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finanziati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quindi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dirty="0" err="1">
                <a:highlight>
                  <a:srgbClr val="C0C0C0"/>
                </a:highlight>
              </a:rPr>
              <a:t>il</a:t>
            </a:r>
            <a:r>
              <a:rPr lang="de-DE" dirty="0">
                <a:highlight>
                  <a:srgbClr val="C0C0C0"/>
                </a:highlight>
              </a:rPr>
              <a:t> </a:t>
            </a:r>
            <a:r>
              <a:rPr lang="de-DE" sz="2400" b="1" dirty="0">
                <a:highlight>
                  <a:srgbClr val="C0C0C0"/>
                </a:highlight>
              </a:rPr>
              <a:t>80%</a:t>
            </a:r>
            <a:r>
              <a:rPr lang="de-DE" dirty="0">
                <a:highlight>
                  <a:srgbClr val="C0C0C0"/>
                </a:highlight>
              </a:rPr>
              <a:t> delle </a:t>
            </a:r>
            <a:r>
              <a:rPr lang="de-DE" dirty="0" err="1">
                <a:highlight>
                  <a:srgbClr val="C0C0C0"/>
                </a:highlight>
              </a:rPr>
              <a:t>domande</a:t>
            </a:r>
            <a:r>
              <a:rPr lang="de-DE" dirty="0">
                <a:highlight>
                  <a:srgbClr val="C0C0C0"/>
                </a:highlight>
              </a:rPr>
              <a:t>. </a:t>
            </a:r>
          </a:p>
        </p:txBody>
      </p:sp>
      <p:sp>
        <p:nvSpPr>
          <p:cNvPr id="4" name="Geschweifte Klammer rechts 3">
            <a:extLst>
              <a:ext uri="{FF2B5EF4-FFF2-40B4-BE49-F238E27FC236}">
                <a16:creationId xmlns:a16="http://schemas.microsoft.com/office/drawing/2014/main" id="{4F777466-3647-43F5-97F3-AA1325C34843}"/>
              </a:ext>
            </a:extLst>
          </p:cNvPr>
          <p:cNvSpPr/>
          <p:nvPr/>
        </p:nvSpPr>
        <p:spPr>
          <a:xfrm>
            <a:off x="8064409" y="2614318"/>
            <a:ext cx="407368" cy="244827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02A15009-DBAE-4CFC-A4D1-4DCB801579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552411"/>
              </p:ext>
            </p:extLst>
          </p:nvPr>
        </p:nvGraphicFramePr>
        <p:xfrm>
          <a:off x="1415480" y="2182213"/>
          <a:ext cx="8352928" cy="4170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92855309-F142-4A7F-95D6-B67482E30923}"/>
              </a:ext>
            </a:extLst>
          </p:cNvPr>
          <p:cNvSpPr txBox="1"/>
          <p:nvPr/>
        </p:nvSpPr>
        <p:spPr>
          <a:xfrm>
            <a:off x="3215680" y="229966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320.246.833 €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5F90F4E-C2DA-4F53-9001-0AB2591C3E37}"/>
              </a:ext>
            </a:extLst>
          </p:cNvPr>
          <p:cNvSpPr txBox="1"/>
          <p:nvPr/>
        </p:nvSpPr>
        <p:spPr>
          <a:xfrm>
            <a:off x="6600056" y="229966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320.246.833 €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DC056D5-5541-4907-9EDC-6278D26ADE1E}"/>
              </a:ext>
            </a:extLst>
          </p:cNvPr>
          <p:cNvSpPr/>
          <p:nvPr/>
        </p:nvSpPr>
        <p:spPr>
          <a:xfrm>
            <a:off x="3431704" y="5720491"/>
            <a:ext cx="432048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BD5BC26-F001-4A84-B4C5-E08C2DC0226E}"/>
              </a:ext>
            </a:extLst>
          </p:cNvPr>
          <p:cNvSpPr/>
          <p:nvPr/>
        </p:nvSpPr>
        <p:spPr>
          <a:xfrm>
            <a:off x="4920207" y="5973044"/>
            <a:ext cx="2160240" cy="218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dirty="0" err="1"/>
              <a:t>domande</a:t>
            </a:r>
            <a:r>
              <a:rPr lang="de-DE" sz="1200" dirty="0"/>
              <a:t> </a:t>
            </a:r>
            <a:r>
              <a:rPr lang="de-DE" sz="1200" dirty="0" err="1"/>
              <a:t>nuove</a:t>
            </a:r>
            <a:r>
              <a:rPr lang="de-DE" sz="1200" dirty="0"/>
              <a:t> 2014 - 2018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8D0C7FD-5EAF-4F15-8717-DC6AACB367A8}"/>
              </a:ext>
            </a:extLst>
          </p:cNvPr>
          <p:cNvSpPr/>
          <p:nvPr/>
        </p:nvSpPr>
        <p:spPr>
          <a:xfrm>
            <a:off x="7296471" y="5961362"/>
            <a:ext cx="2160240" cy="218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200" dirty="0" err="1"/>
              <a:t>domande</a:t>
            </a:r>
            <a:r>
              <a:rPr lang="de-DE" sz="1200" dirty="0"/>
              <a:t> </a:t>
            </a:r>
            <a:r>
              <a:rPr lang="de-DE" sz="1200" dirty="0" err="1"/>
              <a:t>finanziate</a:t>
            </a:r>
            <a:endParaRPr lang="de-DE" sz="12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059D2C-19EF-4696-8EE4-D2084C9F37FB}"/>
              </a:ext>
            </a:extLst>
          </p:cNvPr>
          <p:cNvSpPr txBox="1"/>
          <p:nvPr/>
        </p:nvSpPr>
        <p:spPr>
          <a:xfrm>
            <a:off x="3192015" y="567461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totale </a:t>
            </a:r>
            <a:r>
              <a:rPr lang="de-DE" sz="1400" dirty="0" err="1"/>
              <a:t>domande</a:t>
            </a:r>
            <a:endParaRPr lang="de-DE" sz="14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95B8135-4622-43B2-8D5D-60821A65623F}"/>
              </a:ext>
            </a:extLst>
          </p:cNvPr>
          <p:cNvSpPr txBox="1"/>
          <p:nvPr/>
        </p:nvSpPr>
        <p:spPr>
          <a:xfrm>
            <a:off x="6508633" y="565026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situazione</a:t>
            </a:r>
            <a:r>
              <a:rPr lang="de-DE" sz="1400" dirty="0"/>
              <a:t> </a:t>
            </a:r>
            <a:r>
              <a:rPr lang="de-DE" sz="1400" dirty="0" err="1"/>
              <a:t>fine</a:t>
            </a:r>
            <a:r>
              <a:rPr lang="de-DE" sz="1400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83529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633545" y="1842143"/>
            <a:ext cx="10972800" cy="576262"/>
          </a:xfrm>
        </p:spPr>
        <p:txBody>
          <a:bodyPr/>
          <a:lstStyle/>
          <a:p>
            <a:r>
              <a:rPr lang="it-IT" altLang="de-DE" sz="4000" dirty="0"/>
              <a:t>Obiettivo della legislatura</a:t>
            </a:r>
          </a:p>
        </p:txBody>
      </p:sp>
      <p:sp>
        <p:nvSpPr>
          <p:cNvPr id="27651" name="Text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634434" y="3704332"/>
            <a:ext cx="10719040" cy="19911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dirty="0"/>
              <a:t>sgravi fiscali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it-IT" sz="2800" dirty="0"/>
              <a:t>riduzione degli arretrati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/>
              <a:t>implementazione di un nuovo sistema di sostegno economico</a:t>
            </a:r>
            <a:endParaRPr lang="it-IT" sz="2000" dirty="0"/>
          </a:p>
          <a:p>
            <a:r>
              <a:rPr lang="de-DE" sz="2000" dirty="0"/>
              <a:t>	</a:t>
            </a:r>
          </a:p>
          <a:p>
            <a:r>
              <a:rPr lang="de-DE" sz="2000" dirty="0"/>
              <a:t> 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75AB739-468A-44E0-940F-EEC011DBA40F}"/>
              </a:ext>
            </a:extLst>
          </p:cNvPr>
          <p:cNvSpPr txBox="1">
            <a:spLocks/>
          </p:cNvSpPr>
          <p:nvPr/>
        </p:nvSpPr>
        <p:spPr bwMode="auto">
          <a:xfrm>
            <a:off x="614544" y="2852936"/>
            <a:ext cx="10594023" cy="4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it-IT" sz="2800" kern="0" dirty="0"/>
              <a:t>Riforma del sistema di agevolazioni, basata su tre pilastri</a:t>
            </a:r>
            <a:r>
              <a:rPr lang="de-DE" sz="2800" kern="0" dirty="0"/>
              <a:t>:</a:t>
            </a:r>
          </a:p>
          <a:p>
            <a:r>
              <a:rPr lang="de-DE" sz="2000" kern="0" dirty="0"/>
              <a:t>		</a:t>
            </a:r>
          </a:p>
          <a:p>
            <a:r>
              <a:rPr lang="de-DE" sz="2000" kern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3532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551384" y="1772816"/>
            <a:ext cx="10972800" cy="1152128"/>
          </a:xfrm>
        </p:spPr>
        <p:txBody>
          <a:bodyPr/>
          <a:lstStyle/>
          <a:p>
            <a:r>
              <a:rPr lang="it-IT" altLang="de-DE" sz="3200" dirty="0"/>
              <a:t>Sgravi fiscali locali per imprese e cittadini</a:t>
            </a:r>
            <a:br>
              <a:rPr lang="it-IT" altLang="de-DE" sz="3200" dirty="0"/>
            </a:br>
            <a:r>
              <a:rPr lang="it-IT" altLang="de-DE" sz="2400" dirty="0"/>
              <a:t> (in milioni di euro)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239AC18-F016-4DE3-B721-9DF9FE520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712" y="2903059"/>
            <a:ext cx="3429000" cy="386715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0F0D0E8A-1DEA-448A-96F3-056DF9E8EE47}"/>
              </a:ext>
            </a:extLst>
          </p:cNvPr>
          <p:cNvSpPr txBox="1">
            <a:spLocks/>
          </p:cNvSpPr>
          <p:nvPr/>
        </p:nvSpPr>
        <p:spPr bwMode="auto">
          <a:xfrm>
            <a:off x="7032104" y="3284984"/>
            <a:ext cx="295232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Open Sans" panose="020B0606030504020204" pitchFamily="34" charset="0"/>
                <a:ea typeface="Open Sans" pitchFamily="34" charset="0"/>
                <a:cs typeface="Open Sans" panose="020B0606030504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it-IT" altLang="de-DE" sz="1400" b="0" kern="0" dirty="0"/>
              <a:t>IMI</a:t>
            </a:r>
          </a:p>
          <a:p>
            <a:pPr algn="l"/>
            <a:endParaRPr lang="it-IT" altLang="de-DE" sz="1400" b="0" kern="0" dirty="0"/>
          </a:p>
          <a:p>
            <a:pPr algn="l"/>
            <a:endParaRPr lang="it-IT" altLang="de-DE" sz="1400" b="0" kern="0" dirty="0"/>
          </a:p>
          <a:p>
            <a:pPr algn="l"/>
            <a:r>
              <a:rPr lang="it-IT" altLang="de-DE" sz="1400" b="0" kern="0" dirty="0"/>
              <a:t>Tasse automobilistiche </a:t>
            </a:r>
          </a:p>
          <a:p>
            <a:pPr algn="l"/>
            <a:endParaRPr lang="it-IT" altLang="de-DE" sz="1100" b="0" kern="0" dirty="0"/>
          </a:p>
          <a:p>
            <a:pPr algn="l"/>
            <a:endParaRPr lang="it-IT" altLang="de-DE" sz="1400" b="0" kern="0" dirty="0"/>
          </a:p>
          <a:p>
            <a:pPr algn="l"/>
            <a:r>
              <a:rPr lang="it-IT" sz="1400" b="0" kern="0" dirty="0"/>
              <a:t>Addizionale regionale all'IRPEF</a:t>
            </a:r>
          </a:p>
          <a:p>
            <a:pPr algn="l"/>
            <a:endParaRPr lang="de-DE" sz="1400" b="0" kern="0" dirty="0"/>
          </a:p>
          <a:p>
            <a:pPr algn="l"/>
            <a:endParaRPr lang="de-DE" sz="1100" b="0" kern="0" dirty="0"/>
          </a:p>
          <a:p>
            <a:pPr algn="l"/>
            <a:r>
              <a:rPr lang="de-DE" sz="1400" b="0" kern="0" dirty="0"/>
              <a:t>IRAP</a:t>
            </a:r>
          </a:p>
          <a:p>
            <a:pPr algn="l"/>
            <a:endParaRPr lang="de-DE" sz="1400" b="0" kern="0" dirty="0"/>
          </a:p>
          <a:p>
            <a:pPr algn="l"/>
            <a:endParaRPr lang="de-DE" sz="1400" b="0" kern="0" dirty="0"/>
          </a:p>
          <a:p>
            <a:pPr algn="l"/>
            <a:r>
              <a:rPr lang="it-IT" sz="1400" b="0" kern="0" dirty="0"/>
              <a:t>Tassa gestione rifiuti</a:t>
            </a:r>
          </a:p>
          <a:p>
            <a:pPr algn="l"/>
            <a:endParaRPr lang="de-DE" sz="1400" b="0" kern="0" dirty="0"/>
          </a:p>
          <a:p>
            <a:pPr algn="l"/>
            <a:endParaRPr lang="it-IT" altLang="de-DE" sz="1400" b="0" kern="0" dirty="0"/>
          </a:p>
        </p:txBody>
      </p:sp>
    </p:spTree>
    <p:extLst>
      <p:ext uri="{BB962C8B-B14F-4D97-AF65-F5344CB8AC3E}">
        <p14:creationId xmlns:p14="http://schemas.microsoft.com/office/powerpoint/2010/main" val="374407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25ED6-7EA2-4A8A-91B3-CCB0B98AC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1640172"/>
            <a:ext cx="10972800" cy="473158"/>
          </a:xfrm>
        </p:spPr>
        <p:txBody>
          <a:bodyPr/>
          <a:lstStyle/>
          <a:p>
            <a:r>
              <a:rPr lang="it-IT" dirty="0"/>
              <a:t>Riduzione degli arretrati</a:t>
            </a: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384D1576-5090-49CC-9F2C-55B58F70A1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976124" y="5733256"/>
            <a:ext cx="9836986" cy="432048"/>
          </a:xfrm>
          <a:solidFill>
            <a:schemeClr val="accent1"/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t-IT" sz="2000" dirty="0"/>
              <a:t>Nel corso della legislatura si è riusciti a ridurre gli arretrati nella misura del 97%. </a:t>
            </a:r>
            <a:r>
              <a:rPr lang="de-DE" sz="2000" dirty="0"/>
              <a:t>		</a:t>
            </a:r>
          </a:p>
          <a:p>
            <a:r>
              <a:rPr lang="de-DE" sz="2000" dirty="0"/>
              <a:t>	</a:t>
            </a:r>
          </a:p>
          <a:p>
            <a:r>
              <a:rPr lang="de-DE" sz="2000" dirty="0"/>
              <a:t>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3C511F1-EBB5-42DD-BFB2-434695B8657E}"/>
              </a:ext>
            </a:extLst>
          </p:cNvPr>
          <p:cNvSpPr txBox="1"/>
          <p:nvPr/>
        </p:nvSpPr>
        <p:spPr>
          <a:xfrm>
            <a:off x="10439332" y="2204353"/>
            <a:ext cx="158417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Tempi d‘attesa:</a:t>
            </a:r>
          </a:p>
          <a:p>
            <a:pPr algn="ctr"/>
            <a:r>
              <a:rPr lang="it-IT" sz="1600" dirty="0"/>
              <a:t>Fino a 4 anni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A2E33D2-19E1-4E37-8867-079221C47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2204353"/>
            <a:ext cx="9808591" cy="343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7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667452" y="1494668"/>
            <a:ext cx="10972800" cy="576262"/>
          </a:xfrm>
        </p:spPr>
        <p:txBody>
          <a:bodyPr/>
          <a:lstStyle/>
          <a:p>
            <a:r>
              <a:rPr lang="it-IT" altLang="de-DE" dirty="0"/>
              <a:t>In parallelo alla riduzione degli arretrati si promuove:</a:t>
            </a:r>
            <a:endParaRPr lang="it-IT" altLang="de-DE" sz="1600" dirty="0"/>
          </a:p>
        </p:txBody>
      </p:sp>
      <p:sp>
        <p:nvSpPr>
          <p:cNvPr id="27651" name="Text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1271464" y="2406104"/>
            <a:ext cx="9836986" cy="6627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t-IT" sz="1800" dirty="0"/>
              <a:t>Dal 2017: </a:t>
            </a:r>
            <a:r>
              <a:rPr lang="it-IT" sz="1800" b="1" dirty="0"/>
              <a:t>regime di aiuto con assegnazione a bando </a:t>
            </a:r>
            <a:r>
              <a:rPr lang="it-IT" sz="1800" dirty="0"/>
              <a:t>per gli investimenti aziendali delle piccole imprese (dotazione finanziaria 6 mio. €);</a:t>
            </a:r>
          </a:p>
          <a:p>
            <a:r>
              <a:rPr lang="de-DE" sz="1800" dirty="0"/>
              <a:t>		</a:t>
            </a:r>
          </a:p>
          <a:p>
            <a:r>
              <a:rPr lang="de-DE" sz="2000" dirty="0"/>
              <a:t>	</a:t>
            </a:r>
          </a:p>
          <a:p>
            <a:r>
              <a:rPr lang="de-DE" sz="2000" dirty="0"/>
              <a:t> </a:t>
            </a:r>
          </a:p>
        </p:txBody>
      </p:sp>
      <p:pic>
        <p:nvPicPr>
          <p:cNvPr id="3" name="Grafik 2" descr="Nach rechts zeigender Finger, Handrücken ">
            <a:extLst>
              <a:ext uri="{FF2B5EF4-FFF2-40B4-BE49-F238E27FC236}">
                <a16:creationId xmlns:a16="http://schemas.microsoft.com/office/drawing/2014/main" id="{F51532B3-3949-498E-8F23-D7D82991CD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399" y="2384071"/>
            <a:ext cx="465139" cy="465139"/>
          </a:xfrm>
          <a:prstGeom prst="rect">
            <a:avLst/>
          </a:prstGeom>
        </p:spPr>
      </p:pic>
      <p:sp>
        <p:nvSpPr>
          <p:cNvPr id="6" name="Textplatzhalter 2">
            <a:extLst>
              <a:ext uri="{FF2B5EF4-FFF2-40B4-BE49-F238E27FC236}">
                <a16:creationId xmlns:a16="http://schemas.microsoft.com/office/drawing/2014/main" id="{6C9E139D-BB7A-4BDA-B456-DAEF82DACC37}"/>
              </a:ext>
            </a:extLst>
          </p:cNvPr>
          <p:cNvSpPr txBox="1">
            <a:spLocks/>
          </p:cNvSpPr>
          <p:nvPr/>
        </p:nvSpPr>
        <p:spPr bwMode="auto">
          <a:xfrm>
            <a:off x="1262463" y="4073528"/>
            <a:ext cx="9854988" cy="130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it-IT" sz="1800" b="1" kern="0" dirty="0"/>
              <a:t>Interventi straordinari strategici</a:t>
            </a:r>
            <a:r>
              <a:rPr lang="it-IT" sz="1800" kern="0" dirty="0"/>
              <a:t>: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it-IT" sz="1800" kern="0" dirty="0"/>
              <a:t>misure volte a sviluppare i comprensori sciistici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it-IT" sz="1800" kern="0" dirty="0"/>
              <a:t>interventi straordinari a favore dei servizi di vicinato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it-IT" sz="1800" dirty="0"/>
              <a:t>misure volte a sviluppare la mobilità elettrica</a:t>
            </a:r>
            <a:r>
              <a:rPr lang="de-DE" sz="1800" dirty="0"/>
              <a:t> in provincia di </a:t>
            </a:r>
            <a:r>
              <a:rPr lang="it-IT" sz="1800" dirty="0"/>
              <a:t>Bolzano</a:t>
            </a:r>
            <a:r>
              <a:rPr lang="de-DE" sz="2000" kern="0" dirty="0"/>
              <a:t>		</a:t>
            </a:r>
          </a:p>
          <a:p>
            <a:r>
              <a:rPr lang="de-DE" sz="2000" kern="0" dirty="0"/>
              <a:t>	</a:t>
            </a:r>
          </a:p>
          <a:p>
            <a:r>
              <a:rPr lang="de-DE" sz="2000" kern="0" dirty="0"/>
              <a:t> </a:t>
            </a:r>
          </a:p>
        </p:txBody>
      </p:sp>
      <p:pic>
        <p:nvPicPr>
          <p:cNvPr id="7" name="Grafik 6" descr="Nach rechts zeigender Finger, Handrücken ">
            <a:extLst>
              <a:ext uri="{FF2B5EF4-FFF2-40B4-BE49-F238E27FC236}">
                <a16:creationId xmlns:a16="http://schemas.microsoft.com/office/drawing/2014/main" id="{CD4FD354-CF1D-4FFE-A690-87B9C43EE7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399" y="4017353"/>
            <a:ext cx="465139" cy="465139"/>
          </a:xfrm>
          <a:prstGeom prst="rect">
            <a:avLst/>
          </a:prstGeom>
        </p:spPr>
      </p:pic>
      <p:pic>
        <p:nvPicPr>
          <p:cNvPr id="8" name="Grafik 7" descr="Nach rechts zeigender Finger, Handrücken ">
            <a:extLst>
              <a:ext uri="{FF2B5EF4-FFF2-40B4-BE49-F238E27FC236}">
                <a16:creationId xmlns:a16="http://schemas.microsoft.com/office/drawing/2014/main" id="{5AF4EFC8-37BE-481D-A73C-D4E1ABAC56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399" y="5497759"/>
            <a:ext cx="465139" cy="465139"/>
          </a:xfrm>
          <a:prstGeom prst="rect">
            <a:avLst/>
          </a:prstGeom>
        </p:spPr>
      </p:pic>
      <p:sp>
        <p:nvSpPr>
          <p:cNvPr id="9" name="Textplatzhalter 2">
            <a:extLst>
              <a:ext uri="{FF2B5EF4-FFF2-40B4-BE49-F238E27FC236}">
                <a16:creationId xmlns:a16="http://schemas.microsoft.com/office/drawing/2014/main" id="{5D2C5E40-7BE2-4A25-B8EC-3D000C6EC1D3}"/>
              </a:ext>
            </a:extLst>
          </p:cNvPr>
          <p:cNvSpPr txBox="1">
            <a:spLocks/>
          </p:cNvSpPr>
          <p:nvPr/>
        </p:nvSpPr>
        <p:spPr bwMode="auto">
          <a:xfrm>
            <a:off x="1271464" y="5497759"/>
            <a:ext cx="9836986" cy="998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it-IT" sz="1800" kern="0" dirty="0"/>
              <a:t>Si continua a puntare: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it-IT" sz="1800" kern="0" dirty="0"/>
              <a:t>sull‘</a:t>
            </a:r>
            <a:r>
              <a:rPr lang="it-IT" sz="1800" b="1" kern="0" dirty="0"/>
              <a:t>internazionalizzazione</a:t>
            </a:r>
            <a:r>
              <a:rPr lang="it-IT" sz="1800" kern="0" dirty="0"/>
              <a:t> delle imprese (non oggetto della sospensione)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it-IT" sz="1800" kern="0" dirty="0"/>
              <a:t>sulla </a:t>
            </a:r>
            <a:r>
              <a:rPr lang="it-IT" sz="1800" b="1" kern="0" dirty="0"/>
              <a:t>formazione delle imprese </a:t>
            </a:r>
            <a:r>
              <a:rPr lang="it-IT" sz="1800" kern="0" dirty="0"/>
              <a:t>(di nuovo accessibile dalla metà del 2016)	</a:t>
            </a:r>
            <a:r>
              <a:rPr lang="de-DE" sz="1800" kern="0" dirty="0"/>
              <a:t>	</a:t>
            </a:r>
          </a:p>
          <a:p>
            <a:r>
              <a:rPr lang="de-DE" sz="2000" kern="0" dirty="0"/>
              <a:t>	</a:t>
            </a:r>
          </a:p>
          <a:p>
            <a:r>
              <a:rPr lang="de-DE" sz="2000" kern="0" dirty="0"/>
              <a:t> </a:t>
            </a:r>
          </a:p>
        </p:txBody>
      </p:sp>
      <p:pic>
        <p:nvPicPr>
          <p:cNvPr id="10" name="Grafik 9" descr="Nach rechts zeigender Finger, Handrücken ">
            <a:extLst>
              <a:ext uri="{FF2B5EF4-FFF2-40B4-BE49-F238E27FC236}">
                <a16:creationId xmlns:a16="http://schemas.microsoft.com/office/drawing/2014/main" id="{0CD8FAF2-B166-438C-851F-9FDC80A2B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399" y="3147241"/>
            <a:ext cx="465139" cy="465139"/>
          </a:xfrm>
          <a:prstGeom prst="rect">
            <a:avLst/>
          </a:prstGeom>
        </p:spPr>
      </p:pic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BBC95845-017E-4E3D-BC82-4E67B7DC3C38}"/>
              </a:ext>
            </a:extLst>
          </p:cNvPr>
          <p:cNvSpPr txBox="1">
            <a:spLocks/>
          </p:cNvSpPr>
          <p:nvPr/>
        </p:nvSpPr>
        <p:spPr bwMode="auto">
          <a:xfrm>
            <a:off x="1243935" y="3224930"/>
            <a:ext cx="9836986" cy="6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it-IT" sz="1800" b="1" kern="0" dirty="0"/>
              <a:t>Mutui a tasso agevolato </a:t>
            </a:r>
            <a:r>
              <a:rPr lang="it-IT" sz="1800" kern="0" dirty="0"/>
              <a:t>per maggiori investimenti tramite il fondo di rotazione dotato con circa 500 mio. €;</a:t>
            </a:r>
          </a:p>
          <a:p>
            <a:endParaRPr lang="de-DE" sz="1800" kern="0" dirty="0"/>
          </a:p>
          <a:p>
            <a:endParaRPr lang="de-DE" sz="2000" kern="0" dirty="0"/>
          </a:p>
          <a:p>
            <a:r>
              <a:rPr lang="de-DE" sz="20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814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9F77123-3099-41C1-9269-FBED812C4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536" y="2060848"/>
            <a:ext cx="8514335" cy="332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0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509662" y="1700808"/>
            <a:ext cx="10972800" cy="1008112"/>
          </a:xfrm>
        </p:spPr>
        <p:txBody>
          <a:bodyPr/>
          <a:lstStyle/>
          <a:p>
            <a:r>
              <a:rPr lang="it-IT" dirty="0"/>
              <a:t>Investimenti economici: </a:t>
            </a:r>
            <a:br>
              <a:rPr lang="it-IT" dirty="0"/>
            </a:br>
            <a:r>
              <a:rPr lang="it-IT" dirty="0"/>
              <a:t>Agevolazioni e sgravi fiscali così alti come mai</a:t>
            </a:r>
            <a:endParaRPr lang="it-IT" altLang="de-DE" sz="1600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D961FD3B-647F-499E-9C41-784A8A5E67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695399" y="2924944"/>
            <a:ext cx="10787063" cy="37444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t-IT" sz="1800" dirty="0"/>
              <a:t>La Giunta Provinciale ha messo a disposizione nel periodo 2014-2018 </a:t>
            </a:r>
            <a:r>
              <a:rPr lang="it-IT" sz="1800" b="1" dirty="0" err="1"/>
              <a:t>ca</a:t>
            </a:r>
            <a:r>
              <a:rPr lang="it-IT" sz="1800" b="1" dirty="0"/>
              <a:t>. 950 mio. € </a:t>
            </a:r>
            <a:r>
              <a:rPr lang="it-IT" sz="1800" dirty="0"/>
              <a:t>per agevolazioni dirette ed indirette risp. sgravi fiscali per imprese:</a:t>
            </a:r>
          </a:p>
          <a:p>
            <a:pPr marL="360363" indent="-360363" algn="just" defTabSz="901700">
              <a:buFont typeface="Wingdings" panose="05000000000000000000" pitchFamily="2" charset="2"/>
              <a:buChar char="v"/>
            </a:pPr>
            <a:r>
              <a:rPr lang="it-IT" sz="1800" b="1" dirty="0"/>
              <a:t>287 mio.€ in forma di agevolazioni dirette </a:t>
            </a:r>
            <a:r>
              <a:rPr lang="it-IT" sz="1800" dirty="0"/>
              <a:t>(192,8 mio. € arretrati; 94,2 Mio. € nuovi)</a:t>
            </a:r>
          </a:p>
          <a:p>
            <a:pPr marL="360363" indent="-360363" algn="just" defTabSz="901700">
              <a:buFont typeface="Wingdings" panose="05000000000000000000" pitchFamily="2" charset="2"/>
              <a:buChar char="v"/>
            </a:pPr>
            <a:r>
              <a:rPr lang="it-IT" sz="1800" b="1" dirty="0"/>
              <a:t>263 mio. € in forma di mutui agevolati</a:t>
            </a:r>
            <a:r>
              <a:rPr lang="it-IT" sz="1800" dirty="0"/>
              <a:t> dal fondo di rotazione (35 mio. € </a:t>
            </a:r>
            <a:r>
              <a:rPr lang="it-IT" sz="1800" dirty="0" err="1"/>
              <a:t>ca</a:t>
            </a:r>
            <a:r>
              <a:rPr lang="it-IT" sz="1800" dirty="0"/>
              <a:t>. verranno concessi entro la fine del 2018)</a:t>
            </a:r>
          </a:p>
          <a:p>
            <a:pPr marL="360363" lvl="0" indent="-360363" algn="just" defTabSz="9017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sz="1800" b="1" dirty="0" err="1"/>
              <a:t>ca</a:t>
            </a:r>
            <a:r>
              <a:rPr lang="it-IT" sz="1800" b="1" dirty="0"/>
              <a:t>. 400 mio. € in forma di sgravi fiscali </a:t>
            </a:r>
            <a:r>
              <a:rPr lang="it-IT" sz="1800" dirty="0"/>
              <a:t>connessi alla riduzione dell’IRAP (di questi si presumono 85 per l’anno 2018)</a:t>
            </a:r>
          </a:p>
          <a:p>
            <a:pPr algn="just">
              <a:lnSpc>
                <a:spcPct val="150000"/>
              </a:lnSpc>
            </a:pPr>
            <a:r>
              <a:rPr lang="it-IT" sz="1800" dirty="0"/>
              <a:t>Dette misure hanno contribuito in maniera incisiva al netto miglioramento della situazione economia. </a:t>
            </a:r>
          </a:p>
          <a:p>
            <a:pPr algn="just">
              <a:lnSpc>
                <a:spcPct val="150000"/>
              </a:lnSpc>
            </a:pPr>
            <a:r>
              <a:rPr lang="it-IT" altLang="de-DE" sz="1800" dirty="0"/>
              <a:t>Grazie alle suddette misure è cresciuta da parte delle imprese la propensione di investire: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05141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551384" y="2636912"/>
            <a:ext cx="10972800" cy="576262"/>
          </a:xfrm>
        </p:spPr>
        <p:txBody>
          <a:bodyPr/>
          <a:lstStyle/>
          <a:p>
            <a:r>
              <a:rPr lang="de-DE" altLang="de-DE" sz="4000" dirty="0" err="1"/>
              <a:t>Ripartizione</a:t>
            </a:r>
            <a:r>
              <a:rPr lang="de-DE" altLang="de-DE" sz="4000" dirty="0"/>
              <a:t> Agricoltura</a:t>
            </a:r>
          </a:p>
        </p:txBody>
      </p:sp>
    </p:spTree>
    <p:extLst>
      <p:ext uri="{BB962C8B-B14F-4D97-AF65-F5344CB8AC3E}">
        <p14:creationId xmlns:p14="http://schemas.microsoft.com/office/powerpoint/2010/main" val="341076966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ndeverwaltu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977</Words>
  <Application>Microsoft Office PowerPoint</Application>
  <PresentationFormat>Breitbild</PresentationFormat>
  <Paragraphs>340</Paragraphs>
  <Slides>23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Open Sans</vt:lpstr>
      <vt:lpstr>Symbol</vt:lpstr>
      <vt:lpstr>Wingdings</vt:lpstr>
      <vt:lpstr>Struttura predefinita</vt:lpstr>
      <vt:lpstr>Conferenza stampa „Riduzione arretrati e riorientamento del sistema di agevolazioni“</vt:lpstr>
      <vt:lpstr>Ripartizione Economia</vt:lpstr>
      <vt:lpstr>Obiettivo della legislatura</vt:lpstr>
      <vt:lpstr>Sgravi fiscali locali per imprese e cittadini  (in milioni di euro)</vt:lpstr>
      <vt:lpstr>Riduzione degli arretrati</vt:lpstr>
      <vt:lpstr>In parallelo alla riduzione degli arretrati si promuove:</vt:lpstr>
      <vt:lpstr>PowerPoint-Präsentation</vt:lpstr>
      <vt:lpstr>Investimenti economici:  Agevolazioni e sgravi fiscali così alti come mai</vt:lpstr>
      <vt:lpstr>Ripartizione Agricoltura</vt:lpstr>
      <vt:lpstr>Arretrati fino al 31.12.2013</vt:lpstr>
      <vt:lpstr>Programmazione finanziaria all‘inizio  della legislatura </vt:lpstr>
      <vt:lpstr>PowerPoint-Präsentation</vt:lpstr>
      <vt:lpstr>PowerPoint-Präsentation</vt:lpstr>
      <vt:lpstr>PowerPoint-Präsentation</vt:lpstr>
      <vt:lpstr>Sviluppo tempi d‘attesa</vt:lpstr>
      <vt:lpstr>Riorientamento dei contributi</vt:lpstr>
      <vt:lpstr>Economia montana </vt:lpstr>
      <vt:lpstr>Economia montana </vt:lpstr>
      <vt:lpstr>Riduzione domande– viabilità rurale</vt:lpstr>
      <vt:lpstr>Riduzione delle domande in € – viabilità rurale</vt:lpstr>
      <vt:lpstr>Riduzione domande – condutture acqua potabile e antincendio </vt:lpstr>
      <vt:lpstr>Riduzione domande – condutture acqua potabile e antincendio </vt:lpstr>
      <vt:lpstr>Riduzione delle domande economia montana in € – totale</vt:lpstr>
    </vt:vector>
  </TitlesOfParts>
  <Company>prov.bz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für Pressekonferenzen im Landespressesaal</dc:title>
  <dc:creator>Thomas Ohnewein</dc:creator>
  <cp:lastModifiedBy>Weger, Karin</cp:lastModifiedBy>
  <cp:revision>673</cp:revision>
  <cp:lastPrinted>2018-06-26T10:21:07Z</cp:lastPrinted>
  <dcterms:created xsi:type="dcterms:W3CDTF">2015-08-05T14:20:00Z</dcterms:created>
  <dcterms:modified xsi:type="dcterms:W3CDTF">2018-06-27T07:47:56Z</dcterms:modified>
</cp:coreProperties>
</file>