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788" r:id="rId6"/>
    <p:sldId id="791" r:id="rId7"/>
    <p:sldId id="789" r:id="rId8"/>
  </p:sldIdLst>
  <p:sldSz cx="12192000" cy="6858000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Michael Mühlberger" initials="M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57"/>
    <a:srgbClr val="92D04F"/>
    <a:srgbClr val="C89800"/>
    <a:srgbClr val="7F7F7F"/>
    <a:srgbClr val="78D6FF"/>
    <a:srgbClr val="75D6FF"/>
    <a:srgbClr val="99E1FF"/>
    <a:srgbClr val="76D6FF"/>
    <a:srgbClr val="CCF1FF"/>
    <a:srgbClr val="B3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FA265-8B1A-48C4-9122-F72D5B1FE39E}" v="118" dt="2020-03-21T13:11:33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3"/>
    <p:restoredTop sz="93817" autoAdjust="0"/>
  </p:normalViewPr>
  <p:slideViewPr>
    <p:cSldViewPr snapToGrid="0" snapToObjects="1">
      <p:cViewPr varScale="1">
        <p:scale>
          <a:sx n="75" d="100"/>
          <a:sy n="75" d="100"/>
        </p:scale>
        <p:origin x="7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85801958496067E-2"/>
          <c:y val="3.207430905054693E-2"/>
          <c:w val="0.80704192568016397"/>
          <c:h val="0.8499653143476061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getestete Peronen - 
Persone a cui è stato
fatto il tampone </c:v>
                </c:pt>
              </c:strCache>
            </c:strRef>
          </c:tx>
          <c:spPr>
            <a:ln w="50800" cap="rnd">
              <a:solidFill>
                <a:srgbClr val="92D04F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4.8721795130439068E-2"/>
                  <c:y val="-5.715454735867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92D04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Tabelle1!$A$14:$A$28</c:f>
              <c:numCache>
                <c:formatCode>d\-mmm</c:formatCode>
                <c:ptCount val="15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</c:numCache>
            </c:numRef>
          </c:cat>
          <c:val>
            <c:numRef>
              <c:f>Tabelle1!$B$14:$B$28</c:f>
              <c:numCache>
                <c:formatCode>General</c:formatCode>
                <c:ptCount val="15"/>
                <c:pt idx="0">
                  <c:v>51</c:v>
                </c:pt>
                <c:pt idx="1">
                  <c:v>173</c:v>
                </c:pt>
                <c:pt idx="2">
                  <c:v>173</c:v>
                </c:pt>
                <c:pt idx="3">
                  <c:v>173</c:v>
                </c:pt>
                <c:pt idx="4">
                  <c:v>500</c:v>
                </c:pt>
                <c:pt idx="5">
                  <c:v>500</c:v>
                </c:pt>
                <c:pt idx="6">
                  <c:v>600</c:v>
                </c:pt>
                <c:pt idx="7">
                  <c:v>600</c:v>
                </c:pt>
                <c:pt idx="8">
                  <c:v>1087</c:v>
                </c:pt>
                <c:pt idx="9">
                  <c:v>1249</c:v>
                </c:pt>
                <c:pt idx="10">
                  <c:v>1524</c:v>
                </c:pt>
                <c:pt idx="11">
                  <c:v>1995</c:v>
                </c:pt>
                <c:pt idx="12">
                  <c:v>2504</c:v>
                </c:pt>
                <c:pt idx="13">
                  <c:v>3094</c:v>
                </c:pt>
                <c:pt idx="14">
                  <c:v>3501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52-4DB2-B15B-F38B90668E1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Personen in häuslicher Isolation - 
Persone in quarantena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5.0840134049153968E-2"/>
                  <c:y val="-5.7154547358674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Tabelle1!$A$14:$A$28</c:f>
              <c:numCache>
                <c:formatCode>d\-mmm</c:formatCode>
                <c:ptCount val="15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</c:numCache>
            </c:numRef>
          </c:cat>
          <c:val>
            <c:numRef>
              <c:f>Tabelle1!$C$14:$C$28</c:f>
              <c:numCache>
                <c:formatCode>General</c:formatCode>
                <c:ptCount val="15"/>
                <c:pt idx="0">
                  <c:v>203</c:v>
                </c:pt>
                <c:pt idx="1">
                  <c:v>257</c:v>
                </c:pt>
                <c:pt idx="2">
                  <c:v>257</c:v>
                </c:pt>
                <c:pt idx="3">
                  <c:v>300</c:v>
                </c:pt>
                <c:pt idx="4">
                  <c:v>350</c:v>
                </c:pt>
                <c:pt idx="5">
                  <c:v>572</c:v>
                </c:pt>
                <c:pt idx="6">
                  <c:v>700</c:v>
                </c:pt>
                <c:pt idx="7">
                  <c:v>710</c:v>
                </c:pt>
                <c:pt idx="8">
                  <c:v>799</c:v>
                </c:pt>
                <c:pt idx="9">
                  <c:v>990</c:v>
                </c:pt>
                <c:pt idx="10">
                  <c:v>1143</c:v>
                </c:pt>
                <c:pt idx="11">
                  <c:v>1499</c:v>
                </c:pt>
                <c:pt idx="12">
                  <c:v>1724</c:v>
                </c:pt>
                <c:pt idx="13">
                  <c:v>1855</c:v>
                </c:pt>
                <c:pt idx="14">
                  <c:v>2011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52-4DB2-B15B-F38B90668E1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Coronainfizierte - 
Persone infette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7.2023523236301457E-2"/>
                  <c:y val="-9.049469998456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Tabelle1!$A$14:$A$28</c:f>
              <c:numCache>
                <c:formatCode>d\-mmm</c:formatCode>
                <c:ptCount val="15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</c:numCache>
            </c:numRef>
          </c:cat>
          <c:val>
            <c:numRef>
              <c:f>Tabelle1!$D$14:$D$28</c:f>
              <c:numCache>
                <c:formatCode>General</c:formatCode>
                <c:ptCount val="15"/>
                <c:pt idx="0">
                  <c:v>9</c:v>
                </c:pt>
                <c:pt idx="1">
                  <c:v>27</c:v>
                </c:pt>
                <c:pt idx="2">
                  <c:v>36</c:v>
                </c:pt>
                <c:pt idx="3">
                  <c:v>52</c:v>
                </c:pt>
                <c:pt idx="4">
                  <c:v>77</c:v>
                </c:pt>
                <c:pt idx="5">
                  <c:v>103</c:v>
                </c:pt>
                <c:pt idx="6">
                  <c:v>125</c:v>
                </c:pt>
                <c:pt idx="7">
                  <c:v>166</c:v>
                </c:pt>
                <c:pt idx="8">
                  <c:v>206</c:v>
                </c:pt>
                <c:pt idx="9">
                  <c:v>244</c:v>
                </c:pt>
                <c:pt idx="10">
                  <c:v>293</c:v>
                </c:pt>
                <c:pt idx="11">
                  <c:v>383</c:v>
                </c:pt>
                <c:pt idx="12">
                  <c:v>441</c:v>
                </c:pt>
                <c:pt idx="13">
                  <c:v>555</c:v>
                </c:pt>
                <c:pt idx="14">
                  <c:v>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52-4DB2-B15B-F38B90668E1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 Todesfälle - 
Deceduti</c:v>
                </c:pt>
              </c:strCache>
            </c:strRef>
          </c:tx>
          <c:spPr>
            <a:ln w="50800" cap="rnd">
              <a:solidFill>
                <a:srgbClr val="004057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9.4266081882806316E-2"/>
                  <c:y val="-3.8103031572449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D1-47CA-ACC6-605D373BF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rgbClr val="004057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Tabelle1!$A$14:$A$28</c:f>
              <c:numCache>
                <c:formatCode>d\-mmm</c:formatCode>
                <c:ptCount val="15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</c:numCache>
            </c:numRef>
          </c:cat>
          <c:val>
            <c:numRef>
              <c:f>Tabelle1!$E$14:$E$28</c:f>
              <c:numCache>
                <c:formatCode>General</c:formatCode>
                <c:ptCount val="15"/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10</c:v>
                </c:pt>
                <c:pt idx="11">
                  <c:v>14</c:v>
                </c:pt>
                <c:pt idx="12">
                  <c:v>16</c:v>
                </c:pt>
                <c:pt idx="13">
                  <c:v>20</c:v>
                </c:pt>
                <c:pt idx="14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D1-47CA-ACC6-605D373BF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999240"/>
        <c:axId val="603997928"/>
      </c:lineChart>
      <c:dateAx>
        <c:axId val="603999240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3997928"/>
        <c:crosses val="autoZero"/>
        <c:auto val="1"/>
        <c:lblOffset val="100"/>
        <c:baseTimeUnit val="days"/>
      </c:dateAx>
      <c:valAx>
        <c:axId val="60399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399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733301880726344"/>
          <c:y val="6.4542822688330156E-2"/>
          <c:w val="0.36642617959994583"/>
          <c:h val="0.54496035840851587"/>
        </c:manualLayout>
      </c:layout>
      <c:overlay val="0"/>
      <c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1846-2B90-884C-8F80-2EDE66E255FC}" type="datetimeFigureOut">
              <a:rPr lang="de-DE" smtClean="0"/>
              <a:t>21.03.2020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02C3-16A1-8642-8319-2CB6CA6C709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47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02C3-16A1-8642-8319-2CB6CA6C70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84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E047-1489-ED4D-AE57-114F2778957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24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E047-1489-ED4D-AE57-114F2778957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21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02C3-16A1-8642-8319-2CB6CA6C709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2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B382E42E-A557-D047-BDAC-F5DBA9323722}"/>
              </a:ext>
            </a:extLst>
          </p:cNvPr>
          <p:cNvSpPr/>
          <p:nvPr userDrawn="1"/>
        </p:nvSpPr>
        <p:spPr>
          <a:xfrm>
            <a:off x="0" y="424069"/>
            <a:ext cx="12212087" cy="64339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19">
            <a:extLst>
              <a:ext uri="{FF2B5EF4-FFF2-40B4-BE49-F238E27FC236}">
                <a16:creationId xmlns:a16="http://schemas.microsoft.com/office/drawing/2014/main" id="{DFF1D390-ECD2-A149-B33E-A0292CBE3604}"/>
              </a:ext>
            </a:extLst>
          </p:cNvPr>
          <p:cNvSpPr/>
          <p:nvPr userDrawn="1"/>
        </p:nvSpPr>
        <p:spPr>
          <a:xfrm>
            <a:off x="-80920" y="-101746"/>
            <a:ext cx="12311888" cy="2576846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9" name="Rechteck 19">
            <a:extLst>
              <a:ext uri="{FF2B5EF4-FFF2-40B4-BE49-F238E27FC236}">
                <a16:creationId xmlns:a16="http://schemas.microsoft.com/office/drawing/2014/main" id="{A8926467-1ACB-3D4F-800C-C1777BFA5D8D}"/>
              </a:ext>
            </a:extLst>
          </p:cNvPr>
          <p:cNvSpPr/>
          <p:nvPr userDrawn="1"/>
        </p:nvSpPr>
        <p:spPr>
          <a:xfrm>
            <a:off x="-80920" y="892613"/>
            <a:ext cx="12396998" cy="1585760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121"/>
              <a:gd name="connsiteY0" fmla="*/ 0 h 1750142"/>
              <a:gd name="connsiteX1" fmla="*/ 12192000 w 12192121"/>
              <a:gd name="connsiteY1" fmla="*/ 0 h 1750142"/>
              <a:gd name="connsiteX2" fmla="*/ 12134271 w 12192121"/>
              <a:gd name="connsiteY2" fmla="*/ 1306642 h 1750142"/>
              <a:gd name="connsiteX3" fmla="*/ 0 w 12192121"/>
              <a:gd name="connsiteY3" fmla="*/ 1750142 h 1750142"/>
              <a:gd name="connsiteX4" fmla="*/ 0 w 12192121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24918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436"/>
              <a:gd name="connsiteY0" fmla="*/ 0 h 1770357"/>
              <a:gd name="connsiteX1" fmla="*/ 12192000 w 12192436"/>
              <a:gd name="connsiteY1" fmla="*/ 0 h 1770357"/>
              <a:gd name="connsiteX2" fmla="*/ 12182199 w 12192436"/>
              <a:gd name="connsiteY2" fmla="*/ 1524918 h 1770357"/>
              <a:gd name="connsiteX3" fmla="*/ 15976 w 12192436"/>
              <a:gd name="connsiteY3" fmla="*/ 1770357 h 1770357"/>
              <a:gd name="connsiteX4" fmla="*/ 0 w 12192436"/>
              <a:gd name="connsiteY4" fmla="*/ 0 h 1770357"/>
              <a:gd name="connsiteX0" fmla="*/ 0 w 12192436"/>
              <a:gd name="connsiteY0" fmla="*/ 0 h 1752826"/>
              <a:gd name="connsiteX1" fmla="*/ 12192000 w 12192436"/>
              <a:gd name="connsiteY1" fmla="*/ 0 h 1752826"/>
              <a:gd name="connsiteX2" fmla="*/ 12182199 w 12192436"/>
              <a:gd name="connsiteY2" fmla="*/ 1524918 h 1752826"/>
              <a:gd name="connsiteX3" fmla="*/ 35056 w 12192436"/>
              <a:gd name="connsiteY3" fmla="*/ 1752826 h 1752826"/>
              <a:gd name="connsiteX4" fmla="*/ 0 w 12192436"/>
              <a:gd name="connsiteY4" fmla="*/ 0 h 1752826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35056 w 12192436"/>
              <a:gd name="connsiteY3" fmla="*/ 1744060 h 1744060"/>
              <a:gd name="connsiteX4" fmla="*/ 0 w 12192436"/>
              <a:gd name="connsiteY4" fmla="*/ 0 h 1744060"/>
              <a:gd name="connsiteX0" fmla="*/ 0 w 12192436"/>
              <a:gd name="connsiteY0" fmla="*/ 0 h 1735294"/>
              <a:gd name="connsiteX1" fmla="*/ 12192000 w 12192436"/>
              <a:gd name="connsiteY1" fmla="*/ 0 h 1735294"/>
              <a:gd name="connsiteX2" fmla="*/ 12182199 w 12192436"/>
              <a:gd name="connsiteY2" fmla="*/ 1524918 h 1735294"/>
              <a:gd name="connsiteX3" fmla="*/ 25516 w 12192436"/>
              <a:gd name="connsiteY3" fmla="*/ 1735294 h 1735294"/>
              <a:gd name="connsiteX4" fmla="*/ 0 w 12192436"/>
              <a:gd name="connsiteY4" fmla="*/ 0 h 1735294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44596 w 12192436"/>
              <a:gd name="connsiteY3" fmla="*/ 1744060 h 1744060"/>
              <a:gd name="connsiteX4" fmla="*/ 0 w 12192436"/>
              <a:gd name="connsiteY4" fmla="*/ 0 h 1744060"/>
              <a:gd name="connsiteX0" fmla="*/ 0 w 12192121"/>
              <a:gd name="connsiteY0" fmla="*/ 0 h 1744060"/>
              <a:gd name="connsiteX1" fmla="*/ 12192000 w 12192121"/>
              <a:gd name="connsiteY1" fmla="*/ 0 h 1744060"/>
              <a:gd name="connsiteX2" fmla="*/ 12134501 w 12192121"/>
              <a:gd name="connsiteY2" fmla="*/ 1384667 h 1744060"/>
              <a:gd name="connsiteX3" fmla="*/ 44596 w 12192121"/>
              <a:gd name="connsiteY3" fmla="*/ 1744060 h 1744060"/>
              <a:gd name="connsiteX4" fmla="*/ 0 w 12192121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630106"/>
              <a:gd name="connsiteX1" fmla="*/ 12192000 w 12201279"/>
              <a:gd name="connsiteY1" fmla="*/ 0 h 1630106"/>
              <a:gd name="connsiteX2" fmla="*/ 12201279 w 12201279"/>
              <a:gd name="connsiteY2" fmla="*/ 1498621 h 1630106"/>
              <a:gd name="connsiteX3" fmla="*/ 35056 w 12201279"/>
              <a:gd name="connsiteY3" fmla="*/ 1630106 h 1630106"/>
              <a:gd name="connsiteX4" fmla="*/ 0 w 12201279"/>
              <a:gd name="connsiteY4" fmla="*/ 0 h 1630106"/>
              <a:gd name="connsiteX0" fmla="*/ 0 w 12201279"/>
              <a:gd name="connsiteY0" fmla="*/ 0 h 1717763"/>
              <a:gd name="connsiteX1" fmla="*/ 12192000 w 12201279"/>
              <a:gd name="connsiteY1" fmla="*/ 0 h 1717763"/>
              <a:gd name="connsiteX2" fmla="*/ 12201279 w 12201279"/>
              <a:gd name="connsiteY2" fmla="*/ 1498621 h 1717763"/>
              <a:gd name="connsiteX3" fmla="*/ 15977 w 12201279"/>
              <a:gd name="connsiteY3" fmla="*/ 1717763 h 1717763"/>
              <a:gd name="connsiteX4" fmla="*/ 0 w 12201279"/>
              <a:gd name="connsiteY4" fmla="*/ 0 h 1717763"/>
              <a:gd name="connsiteX0" fmla="*/ 0 w 12192436"/>
              <a:gd name="connsiteY0" fmla="*/ 0 h 1717763"/>
              <a:gd name="connsiteX1" fmla="*/ 12192000 w 12192436"/>
              <a:gd name="connsiteY1" fmla="*/ 0 h 1717763"/>
              <a:gd name="connsiteX2" fmla="*/ 12182200 w 12192436"/>
              <a:gd name="connsiteY2" fmla="*/ 1498621 h 1717763"/>
              <a:gd name="connsiteX3" fmla="*/ 15977 w 12192436"/>
              <a:gd name="connsiteY3" fmla="*/ 1717763 h 1717763"/>
              <a:gd name="connsiteX4" fmla="*/ 0 w 12192436"/>
              <a:gd name="connsiteY4" fmla="*/ 0 h 171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17763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3" y="1029950"/>
                  <a:pt x="12182200" y="1498621"/>
                </a:cubicBezTo>
                <a:lnTo>
                  <a:pt x="15977" y="1717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9F66C8-61BC-6543-8A31-9852C8382C62}"/>
              </a:ext>
            </a:extLst>
          </p:cNvPr>
          <p:cNvSpPr txBox="1">
            <a:spLocks/>
          </p:cNvSpPr>
          <p:nvPr userDrawn="1"/>
        </p:nvSpPr>
        <p:spPr>
          <a:xfrm>
            <a:off x="18881" y="321166"/>
            <a:ext cx="12193205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5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r>
              <a:rPr lang="de-DE" sz="25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PREVENZIONE DA CORONAVIRUS.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ABD35E-C90F-1542-A2A8-AE325D0C7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5029" y="-255177"/>
            <a:ext cx="395636" cy="1087998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1F4956C-C204-104A-BCAD-A7F4786A4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064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FFA2383B-D0A3-0244-91D6-B5CCBCC42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8845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D61048C-4DF6-454A-A899-39583269E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18" y="959679"/>
            <a:ext cx="11126548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13570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1F4956C-C204-104A-BCAD-A7F4786A4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064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FFA2383B-D0A3-0244-91D6-B5CCBCC42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8845" y="2578003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1pPr>
            <a:lvl2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2pPr>
            <a:lvl3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3pPr>
            <a:lvl4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4pPr>
            <a:lvl5pPr>
              <a:buClr>
                <a:schemeClr val="accent1"/>
              </a:buClr>
              <a:buSzPct val="130000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22" name="Rechteck 19">
            <a:extLst>
              <a:ext uri="{FF2B5EF4-FFF2-40B4-BE49-F238E27FC236}">
                <a16:creationId xmlns:a16="http://schemas.microsoft.com/office/drawing/2014/main" id="{9B1E9546-78AA-5B4A-A51C-DF2CA49DA72D}"/>
              </a:ext>
            </a:extLst>
          </p:cNvPr>
          <p:cNvSpPr/>
          <p:nvPr userDrawn="1"/>
        </p:nvSpPr>
        <p:spPr>
          <a:xfrm>
            <a:off x="-80920" y="-101746"/>
            <a:ext cx="12311888" cy="2576846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3" name="Rechteck 19">
            <a:extLst>
              <a:ext uri="{FF2B5EF4-FFF2-40B4-BE49-F238E27FC236}">
                <a16:creationId xmlns:a16="http://schemas.microsoft.com/office/drawing/2014/main" id="{136C3A87-4E29-DE43-B39F-EAFD824081CC}"/>
              </a:ext>
            </a:extLst>
          </p:cNvPr>
          <p:cNvSpPr/>
          <p:nvPr userDrawn="1"/>
        </p:nvSpPr>
        <p:spPr>
          <a:xfrm>
            <a:off x="-80920" y="892613"/>
            <a:ext cx="12396998" cy="1585760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121"/>
              <a:gd name="connsiteY0" fmla="*/ 0 h 1750142"/>
              <a:gd name="connsiteX1" fmla="*/ 12192000 w 12192121"/>
              <a:gd name="connsiteY1" fmla="*/ 0 h 1750142"/>
              <a:gd name="connsiteX2" fmla="*/ 12134271 w 12192121"/>
              <a:gd name="connsiteY2" fmla="*/ 1306642 h 1750142"/>
              <a:gd name="connsiteX3" fmla="*/ 0 w 12192121"/>
              <a:gd name="connsiteY3" fmla="*/ 1750142 h 1750142"/>
              <a:gd name="connsiteX4" fmla="*/ 0 w 12192121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24918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  <a:gd name="connsiteX0" fmla="*/ 0 w 12192436"/>
              <a:gd name="connsiteY0" fmla="*/ 0 h 1770357"/>
              <a:gd name="connsiteX1" fmla="*/ 12192000 w 12192436"/>
              <a:gd name="connsiteY1" fmla="*/ 0 h 1770357"/>
              <a:gd name="connsiteX2" fmla="*/ 12182199 w 12192436"/>
              <a:gd name="connsiteY2" fmla="*/ 1524918 h 1770357"/>
              <a:gd name="connsiteX3" fmla="*/ 15976 w 12192436"/>
              <a:gd name="connsiteY3" fmla="*/ 1770357 h 1770357"/>
              <a:gd name="connsiteX4" fmla="*/ 0 w 12192436"/>
              <a:gd name="connsiteY4" fmla="*/ 0 h 1770357"/>
              <a:gd name="connsiteX0" fmla="*/ 0 w 12192436"/>
              <a:gd name="connsiteY0" fmla="*/ 0 h 1752826"/>
              <a:gd name="connsiteX1" fmla="*/ 12192000 w 12192436"/>
              <a:gd name="connsiteY1" fmla="*/ 0 h 1752826"/>
              <a:gd name="connsiteX2" fmla="*/ 12182199 w 12192436"/>
              <a:gd name="connsiteY2" fmla="*/ 1524918 h 1752826"/>
              <a:gd name="connsiteX3" fmla="*/ 35056 w 12192436"/>
              <a:gd name="connsiteY3" fmla="*/ 1752826 h 1752826"/>
              <a:gd name="connsiteX4" fmla="*/ 0 w 12192436"/>
              <a:gd name="connsiteY4" fmla="*/ 0 h 1752826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35056 w 12192436"/>
              <a:gd name="connsiteY3" fmla="*/ 1744060 h 1744060"/>
              <a:gd name="connsiteX4" fmla="*/ 0 w 12192436"/>
              <a:gd name="connsiteY4" fmla="*/ 0 h 1744060"/>
              <a:gd name="connsiteX0" fmla="*/ 0 w 12192436"/>
              <a:gd name="connsiteY0" fmla="*/ 0 h 1735294"/>
              <a:gd name="connsiteX1" fmla="*/ 12192000 w 12192436"/>
              <a:gd name="connsiteY1" fmla="*/ 0 h 1735294"/>
              <a:gd name="connsiteX2" fmla="*/ 12182199 w 12192436"/>
              <a:gd name="connsiteY2" fmla="*/ 1524918 h 1735294"/>
              <a:gd name="connsiteX3" fmla="*/ 25516 w 12192436"/>
              <a:gd name="connsiteY3" fmla="*/ 1735294 h 1735294"/>
              <a:gd name="connsiteX4" fmla="*/ 0 w 12192436"/>
              <a:gd name="connsiteY4" fmla="*/ 0 h 1735294"/>
              <a:gd name="connsiteX0" fmla="*/ 0 w 12192436"/>
              <a:gd name="connsiteY0" fmla="*/ 0 h 1744060"/>
              <a:gd name="connsiteX1" fmla="*/ 12192000 w 12192436"/>
              <a:gd name="connsiteY1" fmla="*/ 0 h 1744060"/>
              <a:gd name="connsiteX2" fmla="*/ 12182199 w 12192436"/>
              <a:gd name="connsiteY2" fmla="*/ 1524918 h 1744060"/>
              <a:gd name="connsiteX3" fmla="*/ 44596 w 12192436"/>
              <a:gd name="connsiteY3" fmla="*/ 1744060 h 1744060"/>
              <a:gd name="connsiteX4" fmla="*/ 0 w 12192436"/>
              <a:gd name="connsiteY4" fmla="*/ 0 h 1744060"/>
              <a:gd name="connsiteX0" fmla="*/ 0 w 12192121"/>
              <a:gd name="connsiteY0" fmla="*/ 0 h 1744060"/>
              <a:gd name="connsiteX1" fmla="*/ 12192000 w 12192121"/>
              <a:gd name="connsiteY1" fmla="*/ 0 h 1744060"/>
              <a:gd name="connsiteX2" fmla="*/ 12134501 w 12192121"/>
              <a:gd name="connsiteY2" fmla="*/ 1384667 h 1744060"/>
              <a:gd name="connsiteX3" fmla="*/ 44596 w 12192121"/>
              <a:gd name="connsiteY3" fmla="*/ 1744060 h 1744060"/>
              <a:gd name="connsiteX4" fmla="*/ 0 w 12192121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744060"/>
              <a:gd name="connsiteX1" fmla="*/ 12192000 w 12201279"/>
              <a:gd name="connsiteY1" fmla="*/ 0 h 1744060"/>
              <a:gd name="connsiteX2" fmla="*/ 12201279 w 12201279"/>
              <a:gd name="connsiteY2" fmla="*/ 1498621 h 1744060"/>
              <a:gd name="connsiteX3" fmla="*/ 44596 w 12201279"/>
              <a:gd name="connsiteY3" fmla="*/ 1744060 h 1744060"/>
              <a:gd name="connsiteX4" fmla="*/ 0 w 12201279"/>
              <a:gd name="connsiteY4" fmla="*/ 0 h 1744060"/>
              <a:gd name="connsiteX0" fmla="*/ 0 w 12201279"/>
              <a:gd name="connsiteY0" fmla="*/ 0 h 1630106"/>
              <a:gd name="connsiteX1" fmla="*/ 12192000 w 12201279"/>
              <a:gd name="connsiteY1" fmla="*/ 0 h 1630106"/>
              <a:gd name="connsiteX2" fmla="*/ 12201279 w 12201279"/>
              <a:gd name="connsiteY2" fmla="*/ 1498621 h 1630106"/>
              <a:gd name="connsiteX3" fmla="*/ 35056 w 12201279"/>
              <a:gd name="connsiteY3" fmla="*/ 1630106 h 1630106"/>
              <a:gd name="connsiteX4" fmla="*/ 0 w 12201279"/>
              <a:gd name="connsiteY4" fmla="*/ 0 h 1630106"/>
              <a:gd name="connsiteX0" fmla="*/ 0 w 12201279"/>
              <a:gd name="connsiteY0" fmla="*/ 0 h 1717763"/>
              <a:gd name="connsiteX1" fmla="*/ 12192000 w 12201279"/>
              <a:gd name="connsiteY1" fmla="*/ 0 h 1717763"/>
              <a:gd name="connsiteX2" fmla="*/ 12201279 w 12201279"/>
              <a:gd name="connsiteY2" fmla="*/ 1498621 h 1717763"/>
              <a:gd name="connsiteX3" fmla="*/ 15977 w 12201279"/>
              <a:gd name="connsiteY3" fmla="*/ 1717763 h 1717763"/>
              <a:gd name="connsiteX4" fmla="*/ 0 w 12201279"/>
              <a:gd name="connsiteY4" fmla="*/ 0 h 1717763"/>
              <a:gd name="connsiteX0" fmla="*/ 0 w 12192436"/>
              <a:gd name="connsiteY0" fmla="*/ 0 h 1717763"/>
              <a:gd name="connsiteX1" fmla="*/ 12192000 w 12192436"/>
              <a:gd name="connsiteY1" fmla="*/ 0 h 1717763"/>
              <a:gd name="connsiteX2" fmla="*/ 12182200 w 12192436"/>
              <a:gd name="connsiteY2" fmla="*/ 1498621 h 1717763"/>
              <a:gd name="connsiteX3" fmla="*/ 15977 w 12192436"/>
              <a:gd name="connsiteY3" fmla="*/ 1717763 h 1717763"/>
              <a:gd name="connsiteX4" fmla="*/ 0 w 12192436"/>
              <a:gd name="connsiteY4" fmla="*/ 0 h 171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17763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3" y="1029950"/>
                  <a:pt x="12182200" y="1498621"/>
                </a:cubicBezTo>
                <a:lnTo>
                  <a:pt x="15977" y="1717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A4A63F02-AA29-F547-A512-40A1F87D4B57}"/>
              </a:ext>
            </a:extLst>
          </p:cNvPr>
          <p:cNvSpPr txBox="1">
            <a:spLocks/>
          </p:cNvSpPr>
          <p:nvPr userDrawn="1"/>
        </p:nvSpPr>
        <p:spPr>
          <a:xfrm>
            <a:off x="18881" y="321166"/>
            <a:ext cx="12193205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5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r>
              <a:rPr lang="de-DE" sz="25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PREVENZIONE DA CORONAVIRUS.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FADD1AF-A82B-AD40-A833-00E00BF30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5029" y="-255177"/>
            <a:ext cx="395636" cy="1087998"/>
          </a:xfrm>
          <a:prstGeom prst="rect">
            <a:avLst/>
          </a:prstGeom>
        </p:spPr>
      </p:pic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55AFC89B-F582-5245-9FDA-12B3F5632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18" y="959679"/>
            <a:ext cx="11126548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35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55792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58C0AA6-BA78-814A-8CB2-C0756411ED50}"/>
              </a:ext>
            </a:extLst>
          </p:cNvPr>
          <p:cNvSpPr/>
          <p:nvPr userDrawn="1"/>
        </p:nvSpPr>
        <p:spPr>
          <a:xfrm>
            <a:off x="510208" y="424069"/>
            <a:ext cx="11171583" cy="6009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2464138-3411-2842-9156-CFE40B4FB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2559859"/>
            <a:ext cx="11171583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54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 err="1"/>
              <a:t>Mastertex</a:t>
            </a:r>
            <a:endParaRPr lang="de-DE" dirty="0"/>
          </a:p>
          <a:p>
            <a:r>
              <a:rPr lang="de-DE" dirty="0" err="1"/>
              <a:t>tformat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00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>
            <a:extLst>
              <a:ext uri="{FF2B5EF4-FFF2-40B4-BE49-F238E27FC236}">
                <a16:creationId xmlns:a16="http://schemas.microsoft.com/office/drawing/2014/main" id="{FA73FB93-D288-1A4D-AC26-02684753B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2559859"/>
            <a:ext cx="11171583" cy="1428750"/>
          </a:xfrm>
        </p:spPr>
        <p:txBody>
          <a:bodyPr>
            <a:noAutofit/>
          </a:bodyPr>
          <a:lstStyle>
            <a:lvl1pPr marL="0" indent="0" algn="ctr">
              <a:buNone/>
              <a:defRPr lang="de-DE" sz="5400" b="1" kern="1200" cap="all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 err="1"/>
              <a:t>Mastertex</a:t>
            </a:r>
            <a:endParaRPr lang="de-DE" dirty="0"/>
          </a:p>
          <a:p>
            <a:r>
              <a:rPr lang="de-DE" dirty="0" err="1"/>
              <a:t>tformat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38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33360F-6F81-4A4E-8C7E-AE8BE3C1F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209" y="1825625"/>
            <a:ext cx="5181600" cy="4351338"/>
          </a:xfrm>
        </p:spPr>
        <p:txBody>
          <a:bodyPr/>
          <a:lstStyle>
            <a:lvl1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76D6FF"/>
              </a:buClr>
              <a:buSzPct val="80000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DB98C8-08D8-6F4E-A8DA-75CC319E0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76D6FF"/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32463F69-701E-A448-A033-72D63B033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488251"/>
            <a:ext cx="11171583" cy="807149"/>
          </a:xfrm>
        </p:spPr>
        <p:txBody>
          <a:bodyPr>
            <a:noAutofit/>
          </a:bodyPr>
          <a:lstStyle>
            <a:lvl1pPr marL="0" indent="0" algn="l">
              <a:buNone/>
              <a:defRPr lang="de-DE" sz="4000" b="1" kern="1200" cap="all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05451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9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C67BEE-7A46-DF45-80CF-6C94BC1D9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7" y="1825625"/>
            <a:ext cx="116368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Titelplatzhalter 6">
            <a:extLst>
              <a:ext uri="{FF2B5EF4-FFF2-40B4-BE49-F238E27FC236}">
                <a16:creationId xmlns:a16="http://schemas.microsoft.com/office/drawing/2014/main" id="{217C937C-F7ED-0F40-8695-08E00F64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-36156"/>
            <a:ext cx="7304315" cy="113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67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  <p:sldLayoutId id="2147483649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1B7DC155-A291-9E4A-9159-8B17B88A0412}"/>
              </a:ext>
            </a:extLst>
          </p:cNvPr>
          <p:cNvSpPr/>
          <p:nvPr/>
        </p:nvSpPr>
        <p:spPr>
          <a:xfrm>
            <a:off x="-20086" y="0"/>
            <a:ext cx="122120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9" name="Rechteck 19">
            <a:extLst>
              <a:ext uri="{FF2B5EF4-FFF2-40B4-BE49-F238E27FC236}">
                <a16:creationId xmlns:a16="http://schemas.microsoft.com/office/drawing/2014/main" id="{BD23CFC5-9284-E546-B4B8-8B6F886349B7}"/>
              </a:ext>
            </a:extLst>
          </p:cNvPr>
          <p:cNvSpPr/>
          <p:nvPr/>
        </p:nvSpPr>
        <p:spPr>
          <a:xfrm>
            <a:off x="-19665" y="-476079"/>
            <a:ext cx="12212086" cy="4463845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C30D48-5627-2B48-80ED-CCF87C599E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064" y="1276624"/>
            <a:ext cx="10466046" cy="23876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de-DE" sz="5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b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PREVENZIONE </a:t>
            </a:r>
            <a:b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 CORONAVIRUS.</a:t>
            </a:r>
            <a:br>
              <a:rPr lang="de-DE" sz="54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endParaRPr lang="de-DE" sz="5400" b="1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B6D2ED2E-B9D8-BD48-823A-230FFCE6A7D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3063" y="4214758"/>
            <a:ext cx="11163477" cy="1467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700" dirty="0">
                <a:solidFill>
                  <a:schemeClr val="accent1"/>
                </a:solidFill>
              </a:rPr>
              <a:t>DU BIST GEFORDERT. </a:t>
            </a:r>
            <a:r>
              <a:rPr lang="de-DE" sz="2700" b="1" dirty="0">
                <a:solidFill>
                  <a:schemeClr val="accent1"/>
                </a:solidFill>
              </a:rPr>
              <a:t>HILF MIT GEGEN CORONA</a:t>
            </a:r>
            <a:r>
              <a:rPr lang="de-DE" sz="2700" dirty="0">
                <a:solidFill>
                  <a:schemeClr val="accent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de-DE" sz="2700" dirty="0">
                <a:solidFill>
                  <a:schemeClr val="bg1"/>
                </a:solidFill>
              </a:rPr>
              <a:t>ADESSO TOCCA A TE. </a:t>
            </a:r>
            <a:r>
              <a:rPr lang="de-DE" sz="2700" b="1" dirty="0">
                <a:solidFill>
                  <a:schemeClr val="bg1"/>
                </a:solidFill>
              </a:rPr>
              <a:t>AIUTACI A COMBATTERE IL VIRUS.</a:t>
            </a:r>
          </a:p>
          <a:p>
            <a:pPr marL="0" indent="0" algn="ctr">
              <a:buNone/>
            </a:pPr>
            <a:endParaRPr lang="de-DE" sz="2300" dirty="0">
              <a:solidFill>
                <a:schemeClr val="bg1"/>
              </a:solidFill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26B67EFE-F20F-9348-AACF-87270FC017DC}"/>
              </a:ext>
            </a:extLst>
          </p:cNvPr>
          <p:cNvCxnSpPr/>
          <p:nvPr/>
        </p:nvCxnSpPr>
        <p:spPr>
          <a:xfrm>
            <a:off x="4748981" y="2261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7FCE849C-2AF2-DD47-A41E-4529C7C1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0" y="5911278"/>
            <a:ext cx="2266138" cy="5866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A11CDE5-86B8-0847-AD4B-8CACFBF1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728" y="5870738"/>
            <a:ext cx="1596813" cy="79840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290D1FA-B5FD-614A-81B0-4555B4E4A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520" y="-657216"/>
            <a:ext cx="1515127" cy="41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5C2EFBE-1C21-4E84-B55A-D3FEEFE57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290254"/>
              </p:ext>
            </p:extLst>
          </p:nvPr>
        </p:nvGraphicFramePr>
        <p:xfrm>
          <a:off x="47214" y="1347321"/>
          <a:ext cx="11990527" cy="533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hteck 19">
            <a:extLst>
              <a:ext uri="{FF2B5EF4-FFF2-40B4-BE49-F238E27FC236}">
                <a16:creationId xmlns:a16="http://schemas.microsoft.com/office/drawing/2014/main" id="{05903046-0DC3-40E2-9E32-BE9946331DAB}"/>
              </a:ext>
            </a:extLst>
          </p:cNvPr>
          <p:cNvSpPr/>
          <p:nvPr/>
        </p:nvSpPr>
        <p:spPr>
          <a:xfrm>
            <a:off x="-80920" y="-101746"/>
            <a:ext cx="12311888" cy="1449067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sz="240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8A658AD8-1754-40CE-9151-663A7A84F565}"/>
              </a:ext>
            </a:extLst>
          </p:cNvPr>
          <p:cNvSpPr txBox="1">
            <a:spLocks/>
          </p:cNvSpPr>
          <p:nvPr/>
        </p:nvSpPr>
        <p:spPr>
          <a:xfrm>
            <a:off x="969264" y="321166"/>
            <a:ext cx="11242822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Wie sich die Daten entwickeln</a:t>
            </a:r>
          </a:p>
          <a:p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come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si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evolvono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dati</a:t>
            </a:r>
            <a:endParaRPr lang="de-DE" sz="360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A531217-088C-47F1-84D3-74C3DCEB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029" y="-255177"/>
            <a:ext cx="395636" cy="10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0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19">
            <a:extLst>
              <a:ext uri="{FF2B5EF4-FFF2-40B4-BE49-F238E27FC236}">
                <a16:creationId xmlns:a16="http://schemas.microsoft.com/office/drawing/2014/main" id="{05903046-0DC3-40E2-9E32-BE9946331DAB}"/>
              </a:ext>
            </a:extLst>
          </p:cNvPr>
          <p:cNvSpPr/>
          <p:nvPr/>
        </p:nvSpPr>
        <p:spPr>
          <a:xfrm>
            <a:off x="-80920" y="-101746"/>
            <a:ext cx="12311888" cy="1449067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 sz="240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8A658AD8-1754-40CE-9151-663A7A84F565}"/>
              </a:ext>
            </a:extLst>
          </p:cNvPr>
          <p:cNvSpPr txBox="1">
            <a:spLocks/>
          </p:cNvSpPr>
          <p:nvPr/>
        </p:nvSpPr>
        <p:spPr>
          <a:xfrm>
            <a:off x="969264" y="321166"/>
            <a:ext cx="11242822" cy="508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Wie sich die Daten entwickeln</a:t>
            </a:r>
          </a:p>
          <a:p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come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si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evolvono</a:t>
            </a:r>
            <a:r>
              <a:rPr lang="de-DE" sz="3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i </a:t>
            </a:r>
            <a:r>
              <a:rPr lang="de-DE" sz="3600" cap="all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dati</a:t>
            </a:r>
            <a:endParaRPr lang="de-DE" sz="3600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A531217-088C-47F1-84D3-74C3DCEB3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029" y="-255177"/>
            <a:ext cx="395636" cy="1087998"/>
          </a:xfrm>
          <a:prstGeom prst="rect">
            <a:avLst/>
          </a:prstGeom>
        </p:spPr>
      </p:pic>
      <p:pic>
        <p:nvPicPr>
          <p:cNvPr id="6" name="Grafik 5" descr="Herzschlag">
            <a:extLst>
              <a:ext uri="{FF2B5EF4-FFF2-40B4-BE49-F238E27FC236}">
                <a16:creationId xmlns:a16="http://schemas.microsoft.com/office/drawing/2014/main" id="{DE7D8FE1-CCA9-44B7-81CC-C63BD678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3680" y="2067560"/>
            <a:ext cx="2722880" cy="2722880"/>
          </a:xfrm>
          <a:prstGeom prst="rect">
            <a:avLst/>
          </a:prstGeom>
        </p:spPr>
      </p:pic>
      <p:pic>
        <p:nvPicPr>
          <p:cNvPr id="8" name="Grafik 7" descr="Medizin">
            <a:extLst>
              <a:ext uri="{FF2B5EF4-FFF2-40B4-BE49-F238E27FC236}">
                <a16:creationId xmlns:a16="http://schemas.microsoft.com/office/drawing/2014/main" id="{82D958EE-D96D-4DD2-B841-BF7563334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2640" y="2704467"/>
            <a:ext cx="1449066" cy="144906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5C8C8F5-C02C-4B3E-8946-F6F68CE2A5D9}"/>
              </a:ext>
            </a:extLst>
          </p:cNvPr>
          <p:cNvSpPr/>
          <p:nvPr/>
        </p:nvSpPr>
        <p:spPr>
          <a:xfrm>
            <a:off x="3521706" y="1827304"/>
            <a:ext cx="8345173" cy="444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b="1" dirty="0">
                <a:solidFill>
                  <a:srgbClr val="C00000"/>
                </a:solidFill>
              </a:rPr>
              <a:t>173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>
                <a:solidFill>
                  <a:srgbClr val="004057"/>
                </a:solidFill>
              </a:rPr>
              <a:t>Personen stationär / </a:t>
            </a:r>
            <a:r>
              <a:rPr lang="it-IT" sz="2800" dirty="0">
                <a:solidFill>
                  <a:srgbClr val="004057"/>
                </a:solidFill>
              </a:rPr>
              <a:t>persone assistite nei reparti normali </a:t>
            </a:r>
            <a:endParaRPr lang="de-DE" sz="2800" dirty="0">
              <a:solidFill>
                <a:srgbClr val="00405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b="1" dirty="0">
                <a:solidFill>
                  <a:srgbClr val="C00000"/>
                </a:solidFill>
              </a:rPr>
              <a:t>32</a:t>
            </a:r>
            <a:r>
              <a:rPr lang="de-DE" sz="2800" dirty="0">
                <a:solidFill>
                  <a:srgbClr val="004057"/>
                </a:solidFill>
              </a:rPr>
              <a:t> Personen in den Intensivstationen der Krankenhäuser / </a:t>
            </a:r>
            <a:r>
              <a:rPr lang="it-IT" sz="2800" dirty="0">
                <a:solidFill>
                  <a:srgbClr val="004057"/>
                </a:solidFill>
              </a:rPr>
              <a:t>i pazienti, affetti da Covid-19, che attualmente richiedono un’assistenza intensiva.</a:t>
            </a:r>
            <a:endParaRPr lang="de-DE" sz="2800" dirty="0">
              <a:solidFill>
                <a:srgbClr val="004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9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1B7DC155-A291-9E4A-9159-8B17B88A0412}"/>
              </a:ext>
            </a:extLst>
          </p:cNvPr>
          <p:cNvSpPr/>
          <p:nvPr/>
        </p:nvSpPr>
        <p:spPr>
          <a:xfrm>
            <a:off x="-20086" y="0"/>
            <a:ext cx="122120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29" name="Rechteck 19">
            <a:extLst>
              <a:ext uri="{FF2B5EF4-FFF2-40B4-BE49-F238E27FC236}">
                <a16:creationId xmlns:a16="http://schemas.microsoft.com/office/drawing/2014/main" id="{BD23CFC5-9284-E546-B4B8-8B6F886349B7}"/>
              </a:ext>
            </a:extLst>
          </p:cNvPr>
          <p:cNvSpPr/>
          <p:nvPr/>
        </p:nvSpPr>
        <p:spPr>
          <a:xfrm>
            <a:off x="-19665" y="-476079"/>
            <a:ext cx="12212086" cy="4463845"/>
          </a:xfrm>
          <a:custGeom>
            <a:avLst/>
            <a:gdLst>
              <a:gd name="connsiteX0" fmla="*/ 0 w 12192000"/>
              <a:gd name="connsiteY0" fmla="*/ 0 h 1750142"/>
              <a:gd name="connsiteX1" fmla="*/ 12192000 w 12192000"/>
              <a:gd name="connsiteY1" fmla="*/ 0 h 1750142"/>
              <a:gd name="connsiteX2" fmla="*/ 12192000 w 12192000"/>
              <a:gd name="connsiteY2" fmla="*/ 1750142 h 1750142"/>
              <a:gd name="connsiteX3" fmla="*/ 0 w 12192000"/>
              <a:gd name="connsiteY3" fmla="*/ 1750142 h 1750142"/>
              <a:gd name="connsiteX4" fmla="*/ 0 w 12192000"/>
              <a:gd name="connsiteY4" fmla="*/ 0 h 1750142"/>
              <a:gd name="connsiteX0" fmla="*/ 0 w 12201832"/>
              <a:gd name="connsiteY0" fmla="*/ 0 h 1750142"/>
              <a:gd name="connsiteX1" fmla="*/ 12192000 w 12201832"/>
              <a:gd name="connsiteY1" fmla="*/ 0 h 1750142"/>
              <a:gd name="connsiteX2" fmla="*/ 12201832 w 12201832"/>
              <a:gd name="connsiteY2" fmla="*/ 1406013 h 1750142"/>
              <a:gd name="connsiteX3" fmla="*/ 0 w 12201832"/>
              <a:gd name="connsiteY3" fmla="*/ 1750142 h 1750142"/>
              <a:gd name="connsiteX4" fmla="*/ 0 w 12201832"/>
              <a:gd name="connsiteY4" fmla="*/ 0 h 1750142"/>
              <a:gd name="connsiteX0" fmla="*/ 0 w 12192436"/>
              <a:gd name="connsiteY0" fmla="*/ 0 h 1750142"/>
              <a:gd name="connsiteX1" fmla="*/ 12192000 w 12192436"/>
              <a:gd name="connsiteY1" fmla="*/ 0 h 1750142"/>
              <a:gd name="connsiteX2" fmla="*/ 12182199 w 12192436"/>
              <a:gd name="connsiteY2" fmla="*/ 1579485 h 1750142"/>
              <a:gd name="connsiteX3" fmla="*/ 0 w 12192436"/>
              <a:gd name="connsiteY3" fmla="*/ 1750142 h 1750142"/>
              <a:gd name="connsiteX4" fmla="*/ 0 w 12192436"/>
              <a:gd name="connsiteY4" fmla="*/ 0 h 17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36" h="1750142">
                <a:moveTo>
                  <a:pt x="0" y="0"/>
                </a:moveTo>
                <a:lnTo>
                  <a:pt x="12192000" y="0"/>
                </a:lnTo>
                <a:cubicBezTo>
                  <a:pt x="12195277" y="468671"/>
                  <a:pt x="12178922" y="1110814"/>
                  <a:pt x="12182199" y="1579485"/>
                </a:cubicBezTo>
                <a:lnTo>
                  <a:pt x="0" y="1750142"/>
                </a:lnTo>
                <a:lnTo>
                  <a:pt x="0" y="0"/>
                </a:lnTo>
                <a:close/>
              </a:path>
            </a:pathLst>
          </a:custGeom>
          <a:solidFill>
            <a:srgbClr val="00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IT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C30D48-5627-2B48-80ED-CCF87C599E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064" y="1276624"/>
            <a:ext cx="10466046" cy="23876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de-DE" sz="5600" cap="all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Corona-Vorsorge.</a:t>
            </a:r>
            <a:b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PREVENZIONE </a:t>
            </a:r>
            <a:b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de-DE" sz="56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 CORONAVIRUS.</a:t>
            </a:r>
            <a:br>
              <a:rPr lang="de-DE" sz="5400" cap="all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endParaRPr lang="de-DE" sz="5400" b="1" cap="all" dirty="0">
              <a:solidFill>
                <a:schemeClr val="bg1"/>
              </a:solidFill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B6D2ED2E-B9D8-BD48-823A-230FFCE6A7D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3063" y="4214758"/>
            <a:ext cx="11163477" cy="1467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700" dirty="0">
                <a:solidFill>
                  <a:schemeClr val="accent1"/>
                </a:solidFill>
              </a:rPr>
              <a:t>DU BIST GEFORDERT. </a:t>
            </a:r>
            <a:r>
              <a:rPr lang="de-DE" sz="2700" b="1" dirty="0">
                <a:solidFill>
                  <a:schemeClr val="accent1"/>
                </a:solidFill>
              </a:rPr>
              <a:t>HILF MIT GEGEN CORONA</a:t>
            </a:r>
            <a:r>
              <a:rPr lang="de-DE" sz="2700" dirty="0">
                <a:solidFill>
                  <a:schemeClr val="accent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de-DE" sz="2700" dirty="0">
                <a:solidFill>
                  <a:schemeClr val="bg1"/>
                </a:solidFill>
              </a:rPr>
              <a:t>ADESSO TOCCA A TE. </a:t>
            </a:r>
            <a:r>
              <a:rPr lang="de-DE" sz="2700" b="1" dirty="0">
                <a:solidFill>
                  <a:schemeClr val="bg1"/>
                </a:solidFill>
              </a:rPr>
              <a:t>AIUTACI A COMBATTERE IL VIRUS.</a:t>
            </a:r>
          </a:p>
          <a:p>
            <a:pPr marL="0" indent="0" algn="ctr">
              <a:buNone/>
            </a:pPr>
            <a:endParaRPr lang="de-DE" sz="2300" dirty="0">
              <a:solidFill>
                <a:schemeClr val="bg1"/>
              </a:solidFill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26B67EFE-F20F-9348-AACF-87270FC017DC}"/>
              </a:ext>
            </a:extLst>
          </p:cNvPr>
          <p:cNvCxnSpPr/>
          <p:nvPr/>
        </p:nvCxnSpPr>
        <p:spPr>
          <a:xfrm>
            <a:off x="4748981" y="2261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7FCE849C-2AF2-DD47-A41E-4529C7C1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0" y="5911278"/>
            <a:ext cx="2266138" cy="5866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A11CDE5-86B8-0847-AD4B-8CACFBF1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728" y="5870738"/>
            <a:ext cx="1596813" cy="79840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290D1FA-B5FD-614A-81B0-4555B4E4A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520" y="-657216"/>
            <a:ext cx="1515127" cy="41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6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PS_Corona">
      <a:dk1>
        <a:srgbClr val="000000"/>
      </a:dk1>
      <a:lt1>
        <a:srgbClr val="FFFFFF"/>
      </a:lt1>
      <a:dk2>
        <a:srgbClr val="C5D669"/>
      </a:dk2>
      <a:lt2>
        <a:srgbClr val="E7E6E6"/>
      </a:lt2>
      <a:accent1>
        <a:srgbClr val="445369"/>
      </a:accent1>
      <a:accent2>
        <a:srgbClr val="E63330"/>
      </a:accent2>
      <a:accent3>
        <a:srgbClr val="A5A5A5"/>
      </a:accent3>
      <a:accent4>
        <a:srgbClr val="285653"/>
      </a:accent4>
      <a:accent5>
        <a:srgbClr val="5B9BD5"/>
      </a:accent5>
      <a:accent6>
        <a:srgbClr val="6F2C46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2" id="{3E1276A2-DFA4-7B44-8A83-FB256C7A41A7}" vid="{E99A5548-F34D-BE46-8B13-69A50035FC3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19623B7C031124DA492969C1CDF1DDF" ma:contentTypeVersion="13" ma:contentTypeDescription="Creare un nuovo documento." ma:contentTypeScope="" ma:versionID="bd0d1926b2073d267a8c2dd716cd3efc">
  <xsd:schema xmlns:xsd="http://www.w3.org/2001/XMLSchema" xmlns:xs="http://www.w3.org/2001/XMLSchema" xmlns:p="http://schemas.microsoft.com/office/2006/metadata/properties" xmlns:ns3="e354ee86-c256-4ab3-ad47-ce95c404c5cc" xmlns:ns4="224bc6ba-e6a5-46c0-8f17-edce20516d6b" targetNamespace="http://schemas.microsoft.com/office/2006/metadata/properties" ma:root="true" ma:fieldsID="f8d67dba610e52112bf5ad85464cffe2" ns3:_="" ns4:_="">
    <xsd:import namespace="e354ee86-c256-4ab3-ad47-ce95c404c5cc"/>
    <xsd:import namespace="224bc6ba-e6a5-46c0-8f17-edce20516d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4ee86-c256-4ab3-ad47-ce95c404c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bc6ba-e6a5-46c0-8f17-edce20516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F60318-19EE-44CC-879B-22EF54FCB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54ee86-c256-4ab3-ad47-ce95c404c5cc"/>
    <ds:schemaRef ds:uri="224bc6ba-e6a5-46c0-8f17-edce20516d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BCFE76-EBC4-45DC-9354-5F482489D535}">
  <ds:schemaRefs>
    <ds:schemaRef ds:uri="http://www.w3.org/XML/1998/namespace"/>
    <ds:schemaRef ds:uri="http://purl.org/dc/elements/1.1/"/>
    <ds:schemaRef ds:uri="http://purl.org/dc/terms/"/>
    <ds:schemaRef ds:uri="e354ee86-c256-4ab3-ad47-ce95c404c5cc"/>
    <ds:schemaRef ds:uri="224bc6ba-e6a5-46c0-8f17-edce20516d6b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C2ACBC-D88D-49A4-9DA2-1F90D50375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104</Words>
  <Application>Microsoft Office PowerPoint</Application>
  <PresentationFormat>Widescreen</PresentationFormat>
  <Paragraphs>22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Office</vt:lpstr>
      <vt:lpstr>Corona-Vorsorge. PREVENZIONE  DA CORONAVIRUS. </vt:lpstr>
      <vt:lpstr>Presentazione standard di PowerPoint</vt:lpstr>
      <vt:lpstr>Presentazione standard di PowerPoint</vt:lpstr>
      <vt:lpstr>Corona-Vorsorge. PREVENZIONE  DA CORONAVIRUS.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Wasserstoff – die Chance für Südtirol?</dc:title>
  <dc:subject/>
  <dc:creator>Peter Moelgg</dc:creator>
  <cp:keywords/>
  <dc:description/>
  <cp:lastModifiedBy>Gobbato, Fabio</cp:lastModifiedBy>
  <cp:revision>190</cp:revision>
  <cp:lastPrinted>2020-03-20T14:31:39Z</cp:lastPrinted>
  <dcterms:created xsi:type="dcterms:W3CDTF">2020-02-16T14:22:19Z</dcterms:created>
  <dcterms:modified xsi:type="dcterms:W3CDTF">2020-03-21T15:11:23Z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0x010100519623B7C031124DA492969C1CDF1DDF</vt:lpwstr>
  </property>
</Properties>
</file>