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54" r:id="rId2"/>
    <p:sldMasterId id="2147483865" r:id="rId3"/>
  </p:sldMasterIdLst>
  <p:notesMasterIdLst>
    <p:notesMasterId r:id="rId17"/>
  </p:notesMasterIdLst>
  <p:handoutMasterIdLst>
    <p:handoutMasterId r:id="rId18"/>
  </p:handoutMasterIdLst>
  <p:sldIdLst>
    <p:sldId id="282" r:id="rId4"/>
    <p:sldId id="293" r:id="rId5"/>
    <p:sldId id="405" r:id="rId6"/>
    <p:sldId id="410" r:id="rId7"/>
    <p:sldId id="411" r:id="rId8"/>
    <p:sldId id="412" r:id="rId9"/>
    <p:sldId id="413" r:id="rId10"/>
    <p:sldId id="414" r:id="rId11"/>
    <p:sldId id="406" r:id="rId12"/>
    <p:sldId id="407" r:id="rId13"/>
    <p:sldId id="408" r:id="rId14"/>
    <p:sldId id="409" r:id="rId15"/>
    <p:sldId id="415" r:id="rId16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00000"/>
    <a:srgbClr val="FF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33" autoAdjust="0"/>
    <p:restoredTop sz="69417" autoAdjust="0"/>
  </p:normalViewPr>
  <p:slideViewPr>
    <p:cSldViewPr>
      <p:cViewPr varScale="1">
        <p:scale>
          <a:sx n="51" d="100"/>
          <a:sy n="51" d="100"/>
        </p:scale>
        <p:origin x="1620" y="6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07D124-4FAC-4A0F-A089-F4E69E4595EA}" type="doc">
      <dgm:prSet loTypeId="urn:microsoft.com/office/officeart/2008/layout/PictureStrips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de-DE"/>
        </a:p>
      </dgm:t>
    </dgm:pt>
    <dgm:pt modelId="{E88F7AFF-1E08-4D67-8CC7-C34336E57A31}">
      <dgm:prSet phldrT="[Text]"/>
      <dgm:spPr/>
      <dgm:t>
        <a:bodyPr/>
        <a:lstStyle/>
        <a:p>
          <a:pPr>
            <a:buNone/>
          </a:pPr>
          <a:r>
            <a:rPr lang="de-DE" sz="2200" kern="1200" dirty="0"/>
            <a:t>LG 9/2016: Gesetz zur offenen Verwaltung</a:t>
          </a:r>
        </a:p>
      </dgm:t>
    </dgm:pt>
    <dgm:pt modelId="{E7CC5362-C078-47AC-9FF9-CB6CF0F7187D}" type="parTrans" cxnId="{44543C75-07B6-4C4E-B12A-03503F49D16D}">
      <dgm:prSet/>
      <dgm:spPr/>
      <dgm:t>
        <a:bodyPr/>
        <a:lstStyle/>
        <a:p>
          <a:endParaRPr lang="de-DE"/>
        </a:p>
      </dgm:t>
    </dgm:pt>
    <dgm:pt modelId="{D43F2F2E-0626-4A34-B095-20CCF00DD582}" type="sibTrans" cxnId="{44543C75-07B6-4C4E-B12A-03503F49D16D}">
      <dgm:prSet/>
      <dgm:spPr/>
      <dgm:t>
        <a:bodyPr/>
        <a:lstStyle/>
        <a:p>
          <a:endParaRPr lang="de-DE"/>
        </a:p>
      </dgm:t>
    </dgm:pt>
    <dgm:pt modelId="{B904A7EB-6E46-432A-81EE-A4936906C866}">
      <dgm:prSet phldrT="[Text]" custT="1"/>
      <dgm:spPr/>
      <dgm:t>
        <a:bodyPr/>
        <a:lstStyle/>
        <a:p>
          <a:r>
            <a:rPr lang="de-DE" altLang="de-DE" sz="1700" kern="1200" dirty="0"/>
            <a:t>Digitalisierung der Verwaltungsverfahren</a:t>
          </a:r>
          <a:endParaRPr lang="de-DE" sz="1700" kern="1200" dirty="0"/>
        </a:p>
      </dgm:t>
    </dgm:pt>
    <dgm:pt modelId="{D0381E71-B750-400E-9185-9C17747AEC17}" type="parTrans" cxnId="{47729594-D640-4C8A-BB8B-16FFF954D949}">
      <dgm:prSet/>
      <dgm:spPr/>
      <dgm:t>
        <a:bodyPr/>
        <a:lstStyle/>
        <a:p>
          <a:endParaRPr lang="de-DE"/>
        </a:p>
      </dgm:t>
    </dgm:pt>
    <dgm:pt modelId="{8863489B-6B88-4570-A5A1-FC08CC63402C}" type="sibTrans" cxnId="{47729594-D640-4C8A-BB8B-16FFF954D949}">
      <dgm:prSet/>
      <dgm:spPr/>
      <dgm:t>
        <a:bodyPr/>
        <a:lstStyle/>
        <a:p>
          <a:endParaRPr lang="de-DE"/>
        </a:p>
      </dgm:t>
    </dgm:pt>
    <dgm:pt modelId="{7AF941C0-AD7D-46DF-BA71-5CC87F9A5518}">
      <dgm:prSet phldrT="[Text]" custT="1"/>
      <dgm:spPr/>
      <dgm:t>
        <a:bodyPr anchor="t"/>
        <a:lstStyle/>
        <a:p>
          <a:pPr algn="l"/>
          <a:r>
            <a:rPr lang="de-DE" altLang="de-DE" sz="2400" dirty="0">
              <a:latin typeface="Calibri" panose="020F0502020204030204" pitchFamily="34" charset="0"/>
            </a:rPr>
            <a:t>Weitere Quellen:</a:t>
          </a:r>
        </a:p>
        <a:p>
          <a:pPr algn="l"/>
          <a:r>
            <a:rPr lang="de-DE" altLang="de-DE" sz="2400" dirty="0">
              <a:latin typeface="Calibri" panose="020F0502020204030204" pitchFamily="34" charset="0"/>
            </a:rPr>
            <a:t>Strategiepapier Südtirol Digital 2020</a:t>
          </a:r>
        </a:p>
        <a:p>
          <a:pPr algn="l"/>
          <a:r>
            <a:rPr lang="de-DE" sz="2400" dirty="0">
              <a:latin typeface="Calibri" panose="020F0502020204030204" pitchFamily="34" charset="0"/>
            </a:rPr>
            <a:t>IT-Dreijahresplan</a:t>
          </a:r>
        </a:p>
      </dgm:t>
    </dgm:pt>
    <dgm:pt modelId="{53E29F24-2508-4B24-8DAD-CCA472C2EB81}" type="parTrans" cxnId="{BC6C45EA-2876-4F39-99F5-1392BB80D90F}">
      <dgm:prSet/>
      <dgm:spPr/>
      <dgm:t>
        <a:bodyPr/>
        <a:lstStyle/>
        <a:p>
          <a:endParaRPr lang="de-DE"/>
        </a:p>
      </dgm:t>
    </dgm:pt>
    <dgm:pt modelId="{6F9A13D7-72AF-4F70-9F64-E4958D7C1375}" type="sibTrans" cxnId="{BC6C45EA-2876-4F39-99F5-1392BB80D90F}">
      <dgm:prSet/>
      <dgm:spPr/>
      <dgm:t>
        <a:bodyPr/>
        <a:lstStyle/>
        <a:p>
          <a:endParaRPr lang="de-DE"/>
        </a:p>
      </dgm:t>
    </dgm:pt>
    <dgm:pt modelId="{797E19E2-DB2B-48D6-A645-986368B67143}">
      <dgm:prSet phldrT="[Text]" custT="1"/>
      <dgm:spPr/>
      <dgm:t>
        <a:bodyPr/>
        <a:lstStyle/>
        <a:p>
          <a:pPr>
            <a:buNone/>
          </a:pP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CAD (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Codice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Amministrazione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Digitale)</a:t>
          </a:r>
          <a:endParaRPr lang="de-DE" sz="1700" kern="1200" dirty="0"/>
        </a:p>
      </dgm:t>
    </dgm:pt>
    <dgm:pt modelId="{DF34C4C3-37DB-40AC-A29C-DB9326208C60}" type="parTrans" cxnId="{69C923D7-E1EF-4D44-8AEF-951780D54DC2}">
      <dgm:prSet/>
      <dgm:spPr/>
      <dgm:t>
        <a:bodyPr/>
        <a:lstStyle/>
        <a:p>
          <a:endParaRPr lang="de-DE"/>
        </a:p>
      </dgm:t>
    </dgm:pt>
    <dgm:pt modelId="{11182CC4-631A-4A85-8DF3-46469BE5EED2}" type="sibTrans" cxnId="{69C923D7-E1EF-4D44-8AEF-951780D54DC2}">
      <dgm:prSet/>
      <dgm:spPr/>
      <dgm:t>
        <a:bodyPr/>
        <a:lstStyle/>
        <a:p>
          <a:endParaRPr lang="de-DE"/>
        </a:p>
      </dgm:t>
    </dgm:pt>
    <dgm:pt modelId="{B4C7AB17-7CDC-4807-B194-7DBCA7611A98}">
      <dgm:prSet phldrT="[Text]" custT="1"/>
      <dgm:spPr/>
      <dgm:t>
        <a:bodyPr/>
        <a:lstStyle/>
        <a:p>
          <a:pPr>
            <a:buNone/>
          </a:pPr>
          <a:endParaRPr lang="de-DE" sz="1700" kern="1200" dirty="0"/>
        </a:p>
      </dgm:t>
    </dgm:pt>
    <dgm:pt modelId="{56A10D4D-4188-4F7D-B071-9AA20DE438CF}" type="parTrans" cxnId="{819CFE1B-1ED6-46FF-AF5D-8B41C6F12C3A}">
      <dgm:prSet/>
      <dgm:spPr/>
      <dgm:t>
        <a:bodyPr/>
        <a:lstStyle/>
        <a:p>
          <a:endParaRPr lang="de-DE"/>
        </a:p>
      </dgm:t>
    </dgm:pt>
    <dgm:pt modelId="{AB4CFF73-806E-4EFC-90E1-B3909FDD066A}" type="sibTrans" cxnId="{819CFE1B-1ED6-46FF-AF5D-8B41C6F12C3A}">
      <dgm:prSet/>
      <dgm:spPr/>
      <dgm:t>
        <a:bodyPr/>
        <a:lstStyle/>
        <a:p>
          <a:endParaRPr lang="de-DE"/>
        </a:p>
      </dgm:t>
    </dgm:pt>
    <dgm:pt modelId="{AD2FAA3B-C37B-4D28-95FC-4C0CFFAB22EB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1700" kern="1200" dirty="0"/>
            <a:t>Abschaffung </a:t>
          </a:r>
          <a:r>
            <a:rPr lang="de-DE" sz="1700" kern="1200" dirty="0" err="1"/>
            <a:t>eGov</a:t>
          </a:r>
          <a:r>
            <a:rPr lang="de-DE" sz="1700" kern="1200" dirty="0"/>
            <a:t>-Account (spät. 28.02.2018)</a:t>
          </a:r>
        </a:p>
      </dgm:t>
    </dgm:pt>
    <dgm:pt modelId="{24B5A14D-C51B-446F-A3DB-BCF2C9A87519}" type="parTrans" cxnId="{ACF8C298-A03D-409B-A780-E93783BD29B6}">
      <dgm:prSet/>
      <dgm:spPr/>
      <dgm:t>
        <a:bodyPr/>
        <a:lstStyle/>
        <a:p>
          <a:endParaRPr lang="de-DE"/>
        </a:p>
      </dgm:t>
    </dgm:pt>
    <dgm:pt modelId="{08D4685C-96E8-45DC-8BA1-B6032F0E5B94}" type="sibTrans" cxnId="{ACF8C298-A03D-409B-A780-E93783BD29B6}">
      <dgm:prSet/>
      <dgm:spPr/>
      <dgm:t>
        <a:bodyPr/>
        <a:lstStyle/>
        <a:p>
          <a:endParaRPr lang="de-DE"/>
        </a:p>
      </dgm:t>
    </dgm:pt>
    <dgm:pt modelId="{ECC42989-74F6-4BA9-8143-83722D52DDC0}" type="pres">
      <dgm:prSet presAssocID="{D207D124-4FAC-4A0F-A089-F4E69E4595EA}" presName="Name0" presStyleCnt="0">
        <dgm:presLayoutVars>
          <dgm:dir/>
          <dgm:resizeHandles val="exact"/>
        </dgm:presLayoutVars>
      </dgm:prSet>
      <dgm:spPr/>
    </dgm:pt>
    <dgm:pt modelId="{50ACA9C1-17B8-40AD-AACA-5EFAF3F84B31}" type="pres">
      <dgm:prSet presAssocID="{E88F7AFF-1E08-4D67-8CC7-C34336E57A31}" presName="composite" presStyleCnt="0"/>
      <dgm:spPr/>
    </dgm:pt>
    <dgm:pt modelId="{8E562C81-5685-4081-A1F3-552E801E63AB}" type="pres">
      <dgm:prSet presAssocID="{E88F7AFF-1E08-4D67-8CC7-C34336E57A31}" presName="rect1" presStyleLbl="trAlignAcc1" presStyleIdx="0" presStyleCnt="2">
        <dgm:presLayoutVars>
          <dgm:bulletEnabled val="1"/>
        </dgm:presLayoutVars>
      </dgm:prSet>
      <dgm:spPr/>
    </dgm:pt>
    <dgm:pt modelId="{0B143E65-5A34-4ED2-BAF7-AC1268AE048C}" type="pres">
      <dgm:prSet presAssocID="{E88F7AFF-1E08-4D67-8CC7-C34336E57A31}" presName="rect2" presStyleLbl="fgImgPlace1" presStyleIdx="0" presStyleCnt="2" custScaleY="509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DEAA1DA-6A00-4137-9F3A-749593A029C8}" type="pres">
      <dgm:prSet presAssocID="{D43F2F2E-0626-4A34-B095-20CCF00DD582}" presName="sibTrans" presStyleCnt="0"/>
      <dgm:spPr/>
    </dgm:pt>
    <dgm:pt modelId="{075EF2B0-7F43-4392-83C9-722126B24034}" type="pres">
      <dgm:prSet presAssocID="{7AF941C0-AD7D-46DF-BA71-5CC87F9A5518}" presName="composite" presStyleCnt="0"/>
      <dgm:spPr/>
    </dgm:pt>
    <dgm:pt modelId="{6B2E8214-29B0-4DE1-B18E-B8A821603BE6}" type="pres">
      <dgm:prSet presAssocID="{7AF941C0-AD7D-46DF-BA71-5CC87F9A5518}" presName="rect1" presStyleLbl="trAlignAcc1" presStyleIdx="1" presStyleCnt="2">
        <dgm:presLayoutVars>
          <dgm:bulletEnabled val="1"/>
        </dgm:presLayoutVars>
      </dgm:prSet>
      <dgm:spPr/>
    </dgm:pt>
    <dgm:pt modelId="{8FDF0384-CF65-48C3-8A7E-CFB43229029E}" type="pres">
      <dgm:prSet presAssocID="{7AF941C0-AD7D-46DF-BA71-5CC87F9A5518}" presName="rect2" presStyleLbl="fgImgPlace1" presStyleIdx="1" presStyleCnt="2" custScaleX="52793" custScaleY="52793" custLinFactNeighborX="6808" custLinFactNeighborY="783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68854549-F156-4035-90D7-377883029C27}" type="presOf" srcId="{AD2FAA3B-C37B-4D28-95FC-4C0CFFAB22EB}" destId="{8E562C81-5685-4081-A1F3-552E801E63AB}" srcOrd="0" destOrd="4" presId="urn:microsoft.com/office/officeart/2008/layout/PictureStrips"/>
    <dgm:cxn modelId="{520CCA72-FBD0-41D0-80BA-29CE8A286B73}" type="presOf" srcId="{D207D124-4FAC-4A0F-A089-F4E69E4595EA}" destId="{ECC42989-74F6-4BA9-8143-83722D52DDC0}" srcOrd="0" destOrd="0" presId="urn:microsoft.com/office/officeart/2008/layout/PictureStrips"/>
    <dgm:cxn modelId="{44543C75-07B6-4C4E-B12A-03503F49D16D}" srcId="{D207D124-4FAC-4A0F-A089-F4E69E4595EA}" destId="{E88F7AFF-1E08-4D67-8CC7-C34336E57A31}" srcOrd="0" destOrd="0" parTransId="{E7CC5362-C078-47AC-9FF9-CB6CF0F7187D}" sibTransId="{D43F2F2E-0626-4A34-B095-20CCF00DD582}"/>
    <dgm:cxn modelId="{DB078571-B865-4B0E-B6F4-410A4A5D0DBA}" type="presOf" srcId="{B904A7EB-6E46-432A-81EE-A4936906C866}" destId="{8E562C81-5685-4081-A1F3-552E801E63AB}" srcOrd="0" destOrd="1" presId="urn:microsoft.com/office/officeart/2008/layout/PictureStrips"/>
    <dgm:cxn modelId="{C2B07823-19CE-4D77-8EB6-F90CEC2948A3}" type="presOf" srcId="{B4C7AB17-7CDC-4807-B194-7DBCA7611A98}" destId="{8E562C81-5685-4081-A1F3-552E801E63AB}" srcOrd="0" destOrd="2" presId="urn:microsoft.com/office/officeart/2008/layout/PictureStrips"/>
    <dgm:cxn modelId="{69C923D7-E1EF-4D44-8AEF-951780D54DC2}" srcId="{E88F7AFF-1E08-4D67-8CC7-C34336E57A31}" destId="{797E19E2-DB2B-48D6-A645-986368B67143}" srcOrd="2" destOrd="0" parTransId="{DF34C4C3-37DB-40AC-A29C-DB9326208C60}" sibTransId="{11182CC4-631A-4A85-8DF3-46469BE5EED2}"/>
    <dgm:cxn modelId="{4C300B40-783A-4C73-92C6-2432E8CA1B58}" type="presOf" srcId="{797E19E2-DB2B-48D6-A645-986368B67143}" destId="{8E562C81-5685-4081-A1F3-552E801E63AB}" srcOrd="0" destOrd="3" presId="urn:microsoft.com/office/officeart/2008/layout/PictureStrips"/>
    <dgm:cxn modelId="{ACF8C298-A03D-409B-A780-E93783BD29B6}" srcId="{E88F7AFF-1E08-4D67-8CC7-C34336E57A31}" destId="{AD2FAA3B-C37B-4D28-95FC-4C0CFFAB22EB}" srcOrd="3" destOrd="0" parTransId="{24B5A14D-C51B-446F-A3DB-BCF2C9A87519}" sibTransId="{08D4685C-96E8-45DC-8BA1-B6032F0E5B94}"/>
    <dgm:cxn modelId="{0D4BD3B2-7477-46F6-AEC7-726CA6DBE7E6}" type="presOf" srcId="{E88F7AFF-1E08-4D67-8CC7-C34336E57A31}" destId="{8E562C81-5685-4081-A1F3-552E801E63AB}" srcOrd="0" destOrd="0" presId="urn:microsoft.com/office/officeart/2008/layout/PictureStrips"/>
    <dgm:cxn modelId="{819CFE1B-1ED6-46FF-AF5D-8B41C6F12C3A}" srcId="{E88F7AFF-1E08-4D67-8CC7-C34336E57A31}" destId="{B4C7AB17-7CDC-4807-B194-7DBCA7611A98}" srcOrd="1" destOrd="0" parTransId="{56A10D4D-4188-4F7D-B071-9AA20DE438CF}" sibTransId="{AB4CFF73-806E-4EFC-90E1-B3909FDD066A}"/>
    <dgm:cxn modelId="{E6DE0F79-1EA5-496C-8D2C-8439E82EDA4D}" type="presOf" srcId="{7AF941C0-AD7D-46DF-BA71-5CC87F9A5518}" destId="{6B2E8214-29B0-4DE1-B18E-B8A821603BE6}" srcOrd="0" destOrd="0" presId="urn:microsoft.com/office/officeart/2008/layout/PictureStrips"/>
    <dgm:cxn modelId="{47729594-D640-4C8A-BB8B-16FFF954D949}" srcId="{E88F7AFF-1E08-4D67-8CC7-C34336E57A31}" destId="{B904A7EB-6E46-432A-81EE-A4936906C866}" srcOrd="0" destOrd="0" parTransId="{D0381E71-B750-400E-9185-9C17747AEC17}" sibTransId="{8863489B-6B88-4570-A5A1-FC08CC63402C}"/>
    <dgm:cxn modelId="{BC6C45EA-2876-4F39-99F5-1392BB80D90F}" srcId="{D207D124-4FAC-4A0F-A089-F4E69E4595EA}" destId="{7AF941C0-AD7D-46DF-BA71-5CC87F9A5518}" srcOrd="1" destOrd="0" parTransId="{53E29F24-2508-4B24-8DAD-CCA472C2EB81}" sibTransId="{6F9A13D7-72AF-4F70-9F64-E4958D7C1375}"/>
    <dgm:cxn modelId="{9B236ADE-656D-4C9D-A94A-5ED0E141984C}" type="presParOf" srcId="{ECC42989-74F6-4BA9-8143-83722D52DDC0}" destId="{50ACA9C1-17B8-40AD-AACA-5EFAF3F84B31}" srcOrd="0" destOrd="0" presId="urn:microsoft.com/office/officeart/2008/layout/PictureStrips"/>
    <dgm:cxn modelId="{6ECA1340-A6CB-4D28-A054-C0680417D563}" type="presParOf" srcId="{50ACA9C1-17B8-40AD-AACA-5EFAF3F84B31}" destId="{8E562C81-5685-4081-A1F3-552E801E63AB}" srcOrd="0" destOrd="0" presId="urn:microsoft.com/office/officeart/2008/layout/PictureStrips"/>
    <dgm:cxn modelId="{843A6F85-FCF3-42B7-B7AC-044FB00A33E6}" type="presParOf" srcId="{50ACA9C1-17B8-40AD-AACA-5EFAF3F84B31}" destId="{0B143E65-5A34-4ED2-BAF7-AC1268AE048C}" srcOrd="1" destOrd="0" presId="urn:microsoft.com/office/officeart/2008/layout/PictureStrips"/>
    <dgm:cxn modelId="{90132DF5-A749-4761-AB4B-2183A30C516E}" type="presParOf" srcId="{ECC42989-74F6-4BA9-8143-83722D52DDC0}" destId="{FDEAA1DA-6A00-4137-9F3A-749593A029C8}" srcOrd="1" destOrd="0" presId="urn:microsoft.com/office/officeart/2008/layout/PictureStrips"/>
    <dgm:cxn modelId="{CFE8DFD9-EE90-4304-8AD6-DEDE6331B067}" type="presParOf" srcId="{ECC42989-74F6-4BA9-8143-83722D52DDC0}" destId="{075EF2B0-7F43-4392-83C9-722126B24034}" srcOrd="2" destOrd="0" presId="urn:microsoft.com/office/officeart/2008/layout/PictureStrips"/>
    <dgm:cxn modelId="{B2983F0D-CE41-4597-B6ED-A5F0A83083F9}" type="presParOf" srcId="{075EF2B0-7F43-4392-83C9-722126B24034}" destId="{6B2E8214-29B0-4DE1-B18E-B8A821603BE6}" srcOrd="0" destOrd="0" presId="urn:microsoft.com/office/officeart/2008/layout/PictureStrips"/>
    <dgm:cxn modelId="{020096B9-2EBD-488F-A199-D81603BD0BFB}" type="presParOf" srcId="{075EF2B0-7F43-4392-83C9-722126B24034}" destId="{8FDF0384-CF65-48C3-8A7E-CFB43229029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62C81-5685-4081-A1F3-552E801E63AB}">
      <dsp:nvSpPr>
        <dsp:cNvPr id="0" name=""/>
        <dsp:cNvSpPr/>
      </dsp:nvSpPr>
      <dsp:spPr>
        <a:xfrm>
          <a:off x="764944" y="84048"/>
          <a:ext cx="6743999" cy="2107499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80" tIns="64770" rIns="64770" bIns="6477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LG 9/2016: Gesetz zur offenen Verwaltung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altLang="de-DE" sz="1700" kern="1200" dirty="0"/>
            <a:t>Digitalisierung der Verwaltungsverfahren</a:t>
          </a:r>
          <a:endParaRPr lang="de-DE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7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CAD (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Codice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</a:t>
          </a:r>
          <a:r>
            <a:rPr lang="de-DE" sz="22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Amministrazione</a:t>
          </a: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+mn-cs"/>
            </a:rPr>
            <a:t> Digitale)</a:t>
          </a:r>
          <a:endParaRPr lang="de-DE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DE" sz="1700" kern="1200" dirty="0"/>
            <a:t>Abschaffung </a:t>
          </a:r>
          <a:r>
            <a:rPr lang="de-DE" sz="1700" kern="1200" dirty="0" err="1"/>
            <a:t>eGov</a:t>
          </a:r>
          <a:r>
            <a:rPr lang="de-DE" sz="1700" kern="1200" dirty="0"/>
            <a:t>-Account (spät. 28.02.2018)</a:t>
          </a:r>
        </a:p>
      </dsp:txBody>
      <dsp:txXfrm>
        <a:off x="764944" y="84048"/>
        <a:ext cx="6743999" cy="2107499"/>
      </dsp:txXfrm>
    </dsp:sp>
    <dsp:sp modelId="{0B143E65-5A34-4ED2-BAF7-AC1268AE048C}">
      <dsp:nvSpPr>
        <dsp:cNvPr id="0" name=""/>
        <dsp:cNvSpPr/>
      </dsp:nvSpPr>
      <dsp:spPr>
        <a:xfrm>
          <a:off x="483944" y="322759"/>
          <a:ext cx="1475249" cy="112661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2E8214-29B0-4DE1-B18E-B8A821603BE6}">
      <dsp:nvSpPr>
        <dsp:cNvPr id="0" name=""/>
        <dsp:cNvSpPr/>
      </dsp:nvSpPr>
      <dsp:spPr>
        <a:xfrm>
          <a:off x="624444" y="2432739"/>
          <a:ext cx="6743999" cy="2107499"/>
        </a:xfrm>
        <a:prstGeom prst="rect">
          <a:avLst/>
        </a:prstGeom>
        <a:solidFill>
          <a:schemeClr val="accent2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8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2400" kern="1200" dirty="0">
              <a:latin typeface="Calibri" panose="020F0502020204030204" pitchFamily="34" charset="0"/>
            </a:rPr>
            <a:t>Weitere Quellen: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altLang="de-DE" sz="2400" kern="1200" dirty="0">
              <a:latin typeface="Calibri" panose="020F0502020204030204" pitchFamily="34" charset="0"/>
            </a:rPr>
            <a:t>Strategiepapier Südtirol Digital 2020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latin typeface="Calibri" panose="020F0502020204030204" pitchFamily="34" charset="0"/>
            </a:rPr>
            <a:t>IT-Dreijahresplan</a:t>
          </a:r>
        </a:p>
      </dsp:txBody>
      <dsp:txXfrm>
        <a:off x="624444" y="2432739"/>
        <a:ext cx="6743999" cy="2107499"/>
      </dsp:txXfrm>
    </dsp:sp>
    <dsp:sp modelId="{8FDF0384-CF65-48C3-8A7E-CFB43229029E}">
      <dsp:nvSpPr>
        <dsp:cNvPr id="0" name=""/>
        <dsp:cNvSpPr/>
      </dsp:nvSpPr>
      <dsp:spPr>
        <a:xfrm>
          <a:off x="792090" y="2824084"/>
          <a:ext cx="778828" cy="1168242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476" cy="511897"/>
          </a:xfrm>
          <a:prstGeom prst="rect">
            <a:avLst/>
          </a:prstGeom>
        </p:spPr>
        <p:txBody>
          <a:bodyPr vert="horz" lIns="96508" tIns="48253" rIns="96508" bIns="48253" rtlCol="0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29" y="1"/>
            <a:ext cx="3076476" cy="511897"/>
          </a:xfrm>
          <a:prstGeom prst="rect">
            <a:avLst/>
          </a:prstGeom>
        </p:spPr>
        <p:txBody>
          <a:bodyPr vert="horz" lIns="96508" tIns="48253" rIns="96508" bIns="48253" rtlCol="0"/>
          <a:lstStyle>
            <a:lvl1pPr algn="r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fld id="{85CEF3DD-C059-4494-B8B9-90154A7D0D39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056"/>
            <a:ext cx="3076476" cy="511897"/>
          </a:xfrm>
          <a:prstGeom prst="rect">
            <a:avLst/>
          </a:prstGeom>
        </p:spPr>
        <p:txBody>
          <a:bodyPr vert="horz" lIns="96508" tIns="48253" rIns="96508" bIns="48253" rtlCol="0" anchor="b"/>
          <a:lstStyle>
            <a:lvl1pPr algn="l" eaLnBrk="1" hangingPunct="1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29" y="9721056"/>
            <a:ext cx="3076476" cy="511897"/>
          </a:xfrm>
          <a:prstGeom prst="rect">
            <a:avLst/>
          </a:prstGeom>
        </p:spPr>
        <p:txBody>
          <a:bodyPr vert="horz" wrap="square" lIns="96508" tIns="48253" rIns="96508" bIns="482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20D7CD2D-048D-44EE-A1B2-BD2C1389A2A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476" cy="511897"/>
          </a:xfrm>
          <a:prstGeom prst="rect">
            <a:avLst/>
          </a:prstGeom>
        </p:spPr>
        <p:txBody>
          <a:bodyPr vert="horz" lIns="96508" tIns="48253" rIns="96508" bIns="4825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29" y="1"/>
            <a:ext cx="3076476" cy="511897"/>
          </a:xfrm>
          <a:prstGeom prst="rect">
            <a:avLst/>
          </a:prstGeom>
        </p:spPr>
        <p:txBody>
          <a:bodyPr vert="horz" lIns="96508" tIns="48253" rIns="96508" bIns="4825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E94182AA-E760-4182-A18B-EE3828D42615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08" tIns="48253" rIns="96508" bIns="48253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610" y="4861360"/>
            <a:ext cx="5678083" cy="4605409"/>
          </a:xfrm>
          <a:prstGeom prst="rect">
            <a:avLst/>
          </a:prstGeom>
        </p:spPr>
        <p:txBody>
          <a:bodyPr vert="horz" lIns="96508" tIns="48253" rIns="96508" bIns="48253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056"/>
            <a:ext cx="3076476" cy="511897"/>
          </a:xfrm>
          <a:prstGeom prst="rect">
            <a:avLst/>
          </a:prstGeom>
        </p:spPr>
        <p:txBody>
          <a:bodyPr vert="horz" lIns="96508" tIns="48253" rIns="96508" bIns="4825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29" y="9721056"/>
            <a:ext cx="3076476" cy="511897"/>
          </a:xfrm>
          <a:prstGeom prst="rect">
            <a:avLst/>
          </a:prstGeom>
        </p:spPr>
        <p:txBody>
          <a:bodyPr vert="horz" wrap="square" lIns="96508" tIns="48253" rIns="96508" bIns="482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C7127307-6FA1-4A37-89C7-34DEAA8997A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39921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46923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45433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19830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51208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24964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26730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59182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29682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33265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54947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708" indent="-180708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72870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127307-6FA1-4A37-89C7-34DEAA8997AA}" type="slidenum">
              <a:rPr lang="de-DE" altLang="de-DE" smtClean="0"/>
              <a:pPr>
                <a:defRPr/>
              </a:pPr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55056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9CA15-7F1C-4B11-8044-234204E9E2B4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702E7-EE3F-45C5-877A-73B7F83DA61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4040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85060-FADB-4A41-9991-599E9F769437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3CAA3-E91C-4024-B2CA-CCCC364B9B9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0052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BA022-01FA-4154-ABE7-F995AB40B616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B2A00-BC73-42C9-97C5-024C91ED38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543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1412875"/>
            <a:ext cx="9144000" cy="5445125"/>
          </a:xfrm>
        </p:spPr>
        <p:txBody>
          <a:bodyPr rtlCol="0">
            <a:normAutofit/>
          </a:bodyPr>
          <a:lstStyle/>
          <a:p>
            <a:pPr lvl="0"/>
            <a:endParaRPr lang="de-DE" noProof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425336"/>
          </a:xfrm>
          <a:solidFill>
            <a:srgbClr val="C20D20"/>
          </a:solidFill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445224"/>
            <a:ext cx="9143462" cy="864096"/>
          </a:xfrm>
          <a:solidFill>
            <a:srgbClr val="C20D20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62022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/>
          <p:cNvSpPr>
            <a:spLocks noChangeShapeType="1"/>
          </p:cNvSpPr>
          <p:nvPr userDrawn="1"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42"/>
          <p:cNvSpPr>
            <a:spLocks noChangeArrowheads="1"/>
          </p:cNvSpPr>
          <p:nvPr userDrawn="1"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solidFill>
                  <a:prstClr val="black"/>
                </a:solidFill>
                <a:latin typeface="Arial" charset="0"/>
                <a:cs typeface="Arial" charset="0"/>
              </a:rPr>
              <a:t>AUTONOME PROVINZ BOZEN - SÜDTIROL</a:t>
            </a:r>
          </a:p>
        </p:txBody>
      </p:sp>
      <p:sp>
        <p:nvSpPr>
          <p:cNvPr id="6" name="Rectangle 43"/>
          <p:cNvSpPr>
            <a:spLocks noChangeArrowheads="1"/>
          </p:cNvSpPr>
          <p:nvPr userDrawn="1"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solidFill>
                  <a:prstClr val="black"/>
                </a:solidFill>
                <a:latin typeface="Arial" charset="0"/>
                <a:cs typeface="Arial" charset="0"/>
              </a:rPr>
              <a:t>PROVINCIA AUTONOMA DI BOLZANO - ALTO ADIGE</a:t>
            </a:r>
          </a:p>
        </p:txBody>
      </p:sp>
      <p:sp>
        <p:nvSpPr>
          <p:cNvPr id="7" name="Text Box 44"/>
          <p:cNvSpPr txBox="1">
            <a:spLocks noChangeArrowheads="1"/>
          </p:cNvSpPr>
          <p:nvPr userDrawn="1"/>
        </p:nvSpPr>
        <p:spPr bwMode="auto">
          <a:xfrm>
            <a:off x="4832350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solidFill>
                  <a:prstClr val="black"/>
                </a:solidFill>
                <a:latin typeface="Arial" charset="0"/>
                <a:cs typeface="Arial" charset="0"/>
              </a:rPr>
              <a:t>Assessora Waltraud Deeg</a:t>
            </a: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957513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>
                <a:solidFill>
                  <a:prstClr val="black"/>
                </a:solidFill>
                <a:latin typeface="Arial" charset="0"/>
                <a:cs typeface="Arial" charset="0"/>
              </a:rPr>
              <a:t>Landesrätin Waltraud Deeg</a:t>
            </a:r>
            <a:endParaRPr lang="de-DE" altLang="de-DE" sz="70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Line 40"/>
          <p:cNvSpPr>
            <a:spLocks noChangeShapeType="1"/>
          </p:cNvSpPr>
          <p:nvPr userDrawn="1"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0" name="Picture 65" descr="LW_Adler_4C_16x2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128"/>
          </a:xfrm>
          <a:solidFill>
            <a:srgbClr val="C20D20"/>
          </a:solidFill>
        </p:spPr>
        <p:txBody>
          <a:bodyPr lIns="360000">
            <a:noAutofit/>
          </a:bodyPr>
          <a:lstStyle>
            <a:lvl1pPr algn="ctr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>
                <a:latin typeface="Franklin Gothic Book" panose="020B05030201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Franklin Gothic Book" panose="020B0503020102020204" pitchFamily="34" charset="0"/>
              </a:defRPr>
            </a:lvl2pPr>
            <a:lvl3pPr>
              <a:defRPr>
                <a:latin typeface="Franklin Gothic Book" panose="020B0503020102020204" pitchFamily="34" charset="0"/>
              </a:defRPr>
            </a:lvl3pPr>
            <a:lvl4pPr>
              <a:defRPr>
                <a:latin typeface="Franklin Gothic Book" panose="020B0503020102020204" pitchFamily="34" charset="0"/>
              </a:defRPr>
            </a:lvl4pPr>
            <a:lvl5pPr>
              <a:defRPr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70037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600">
              <a:solidFill>
                <a:srgbClr val="C00000"/>
              </a:solidFill>
              <a:latin typeface="Arial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8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0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1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752297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86375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/Agenda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 userDrawn="1"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600">
              <a:solidFill>
                <a:srgbClr val="C00000"/>
              </a:solidFill>
              <a:latin typeface="Arial" pitchFamily="34" charset="0"/>
            </a:endParaRPr>
          </a:p>
        </p:txBody>
      </p:sp>
      <p:grpSp>
        <p:nvGrpSpPr>
          <p:cNvPr id="6" name="Gruppieren 5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55576" y="990326"/>
            <a:ext cx="7560840" cy="76703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771409" y="681038"/>
            <a:ext cx="5215054" cy="303019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7937" indent="0">
              <a:buNone/>
              <a:defRPr lang="de-DE" sz="160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755576" y="1920875"/>
            <a:ext cx="7560840" cy="323631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7577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4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5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7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9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0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1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2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C899-BB6D-4C44-A2BE-7063D1AD61E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39458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9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0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160339" y="1572492"/>
            <a:ext cx="8715374" cy="45928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6F02F-6440-4564-A0C7-4A390865DB0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857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3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4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5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6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4592812"/>
          </a:xfrm>
          <a:ln>
            <a:solidFill>
              <a:srgbClr val="D6D7D7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4592812"/>
          </a:xfrm>
          <a:ln>
            <a:solidFill>
              <a:srgbClr val="D6D7D7"/>
            </a:solidFill>
          </a:ln>
        </p:spPr>
        <p:txBody>
          <a:bodyPr rtlCol="0"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7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EFB7-5423-4D80-9356-13272B7A44C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20260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160338" y="1573213"/>
            <a:ext cx="8823325" cy="45926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INOT-Regular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600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9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1668402" y="1988840"/>
            <a:ext cx="5807136" cy="3672408"/>
          </a:xfrm>
        </p:spPr>
        <p:txBody>
          <a:bodyPr lIns="0" tIns="0" rIns="0" bIns="0" rtlCol="0" anchor="ctr">
            <a:normAutofit/>
          </a:bodyPr>
          <a:lstStyle>
            <a:lvl1pPr marL="7937" indent="0">
              <a:buFontTx/>
              <a:buNone/>
              <a:defRPr lang="de-DE" sz="240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263525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2pPr>
            <a:lvl3pPr marL="609600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3pPr>
            <a:lvl4pPr marL="903288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4pPr>
            <a:lvl5pPr marL="1166812" indent="0">
              <a:buFontTx/>
              <a:buNone/>
              <a:defRPr lang="de-DE" sz="2200">
                <a:solidFill>
                  <a:schemeClr val="bg1"/>
                </a:solidFill>
                <a:latin typeface="DINOT-Medium" pitchFamily="50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DA378-E10A-41FF-A0DB-E2B6EC193A6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3707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7E9A5-000A-4F2C-A1E0-5E27FA955FE9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F4622-140C-4B65-B252-A564F710174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8082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3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AUTONOME PROVINZ BOZEN - SÜDTIROL</a:t>
              </a:r>
            </a:p>
          </p:txBody>
        </p:sp>
        <p:sp>
          <p:nvSpPr>
            <p:cNvPr id="5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PROVINCIA AUTONOMA DI BOLZANO - ALTO ADIGE</a:t>
              </a:r>
            </a:p>
          </p:txBody>
        </p:sp>
        <p:sp>
          <p:nvSpPr>
            <p:cNvPr id="6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7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  <a:cs typeface="Arial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  <a:cs typeface="Arial" charset="0"/>
              </a:endParaRPr>
            </a:p>
          </p:txBody>
        </p:sp>
        <p:sp>
          <p:nvSpPr>
            <p:cNvPr id="8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9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B20C7-3DFD-4508-9420-D1553D5CF2F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00796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192228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755576" y="4924681"/>
            <a:ext cx="756084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pc="1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2pPr>
            <a:lvl3pPr marL="9144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7491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260648"/>
            <a:ext cx="8823324" cy="694683"/>
          </a:xfrm>
        </p:spPr>
        <p:txBody>
          <a:bodyPr/>
          <a:lstStyle>
            <a:lvl1pPr>
              <a:defRPr>
                <a:solidFill>
                  <a:srgbClr val="0693C9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BCAA400-A5FF-4E69-9CA1-6F09DAEFDEC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84833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fld id="{06EDF1F5-7BD3-417C-8DC1-35AA3AC76B8A}" type="datetimeFigureOut">
              <a:rPr lang="en-US"/>
              <a:pPr>
                <a:defRPr/>
              </a:pPr>
              <a:t>10/4/2017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77197FB-2327-4C28-900F-1F36D204005B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987909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 sz="160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8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0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1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752297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2032457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/Agenda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>
            <a:spLocks noChangeArrowheads="1"/>
          </p:cNvSpPr>
          <p:nvPr userDrawn="1"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 sz="160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5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55576" y="990326"/>
            <a:ext cx="7560840" cy="76703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771409" y="681038"/>
            <a:ext cx="5215054" cy="303019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7937" indent="0">
              <a:buNone/>
              <a:defRPr lang="de-DE" sz="160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755576" y="1920875"/>
            <a:ext cx="7560840" cy="323631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919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4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5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7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9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2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086FE-36BD-4587-92CD-556AD2C8CA6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19323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9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0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160339" y="1572492"/>
            <a:ext cx="8715374" cy="45928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72040-F1B0-4BD6-B77D-7172FC70554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02778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3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6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4592812"/>
          </a:xfrm>
          <a:ln>
            <a:solidFill>
              <a:srgbClr val="D6D7D7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4592812"/>
          </a:xfrm>
          <a:ln>
            <a:solidFill>
              <a:srgbClr val="D6D7D7"/>
            </a:solidFill>
          </a:ln>
        </p:spPr>
        <p:txBody>
          <a:bodyPr rtlCol="0"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7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5832-B3A2-4E7A-86E8-3CFD16EBED9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88908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160338" y="1573213"/>
            <a:ext cx="8823325" cy="45926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 sz="1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9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1668402" y="1988840"/>
            <a:ext cx="5807136" cy="3672408"/>
          </a:xfrm>
        </p:spPr>
        <p:txBody>
          <a:bodyPr lIns="0" tIns="0" rIns="0" bIns="0" rtlCol="0" anchor="ctr">
            <a:normAutofit/>
          </a:bodyPr>
          <a:lstStyle>
            <a:lvl1pPr marL="7937" indent="0">
              <a:buFontTx/>
              <a:buNone/>
              <a:defRPr lang="de-DE" sz="240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263525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2pPr>
            <a:lvl3pPr marL="609600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3pPr>
            <a:lvl4pPr marL="903288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4pPr>
            <a:lvl5pPr marL="1166812" indent="0">
              <a:buFontTx/>
              <a:buNone/>
              <a:defRPr lang="de-DE" sz="2200">
                <a:solidFill>
                  <a:schemeClr val="bg1"/>
                </a:solidFill>
                <a:latin typeface="DINOT-Medium" pitchFamily="50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z="8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D6988D3-35CC-42E5-924C-424E0037D18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783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3368-45A0-46BD-994B-7E619BDB4BF1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264C8-C0C0-454D-8405-0698373BC15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714533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3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5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6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9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5F78C-F30C-4615-AC5D-97122147D19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0331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192228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755576" y="4924681"/>
            <a:ext cx="756084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pc="1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2pPr>
            <a:lvl3pPr marL="9144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7231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260648"/>
            <a:ext cx="8823324" cy="694683"/>
          </a:xfrm>
        </p:spPr>
        <p:txBody>
          <a:bodyPr/>
          <a:lstStyle>
            <a:lvl1pPr>
              <a:defRPr>
                <a:solidFill>
                  <a:srgbClr val="0693C9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921C0C3-CFB8-4E63-A9C7-C0D8E6DD7E8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045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E016492-325C-416A-B9BF-D0C1AD49A99D}" type="datetimeFigureOut">
              <a:rPr lang="en-US"/>
              <a:pPr>
                <a:defRPr/>
              </a:pPr>
              <a:t>10/4/2017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6AE3F89-3B7F-45C6-B052-8FE989EC1406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184232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5A1F9-7FC9-492F-B9B4-57EFC597A888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27474-340D-4998-9E8F-AB7C8C79E46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753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Line 39"/>
          <p:cNvSpPr>
            <a:spLocks noChangeShapeType="1"/>
          </p:cNvSpPr>
          <p:nvPr userDrawn="1"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2"/>
          <p:cNvSpPr>
            <a:spLocks noChangeArrowheads="1"/>
          </p:cNvSpPr>
          <p:nvPr userDrawn="1"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800">
                <a:latin typeface="Arial" charset="0"/>
                <a:cs typeface="+mn-cs"/>
              </a:rPr>
              <a:t>AUTONOME PROVINZ BOZEN - SÜDTIROL</a:t>
            </a:r>
          </a:p>
        </p:txBody>
      </p:sp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800">
                <a:latin typeface="Arial" charset="0"/>
                <a:cs typeface="+mn-cs"/>
              </a:rPr>
              <a:t>PROVINCIA AUTONOMA DI BOLZANO - ALTO ADIGE</a:t>
            </a:r>
          </a:p>
        </p:txBody>
      </p:sp>
      <p:sp>
        <p:nvSpPr>
          <p:cNvPr id="13" name="Text Box 44"/>
          <p:cNvSpPr txBox="1">
            <a:spLocks noChangeArrowheads="1"/>
          </p:cNvSpPr>
          <p:nvPr userDrawn="1"/>
        </p:nvSpPr>
        <p:spPr bwMode="auto">
          <a:xfrm>
            <a:off x="4832350" y="6484938"/>
            <a:ext cx="1290638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de-DE" sz="700" b="1">
                <a:latin typeface="Arial" charset="0"/>
                <a:cs typeface="+mn-cs"/>
              </a:rPr>
              <a:t>Assessora Waltraud Deeg</a:t>
            </a:r>
          </a:p>
        </p:txBody>
      </p:sp>
      <p:sp>
        <p:nvSpPr>
          <p:cNvPr id="14" name="Text Box 45"/>
          <p:cNvSpPr txBox="1">
            <a:spLocks noChangeArrowheads="1"/>
          </p:cNvSpPr>
          <p:nvPr userDrawn="1"/>
        </p:nvSpPr>
        <p:spPr bwMode="auto">
          <a:xfrm>
            <a:off x="2957513" y="6484938"/>
            <a:ext cx="13462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lnSpc>
                <a:spcPts val="13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700" b="1" dirty="0">
                <a:latin typeface="Arial" charset="0"/>
                <a:cs typeface="+mn-cs"/>
              </a:rPr>
              <a:t>Landesrätin Waltraud Deeg</a:t>
            </a:r>
            <a:endParaRPr lang="de-DE" altLang="de-DE" sz="700" dirty="0">
              <a:latin typeface="Arial" charset="0"/>
              <a:cs typeface="+mn-cs"/>
            </a:endParaRPr>
          </a:p>
        </p:txBody>
      </p:sp>
      <p:sp>
        <p:nvSpPr>
          <p:cNvPr id="15" name="Line 40"/>
          <p:cNvSpPr>
            <a:spLocks noChangeShapeType="1"/>
          </p:cNvSpPr>
          <p:nvPr userDrawn="1"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6" name="Picture 65" descr="LW_Adler_4C_16x2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128"/>
          </a:xfrm>
          <a:solidFill>
            <a:srgbClr val="C20D20"/>
          </a:solidFill>
        </p:spPr>
        <p:txBody>
          <a:bodyPr lIns="360000">
            <a:noAutofit/>
          </a:bodyPr>
          <a:lstStyle>
            <a:lvl1pPr algn="ctr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18942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784DF-A473-4CB3-9315-EE29EA831EC9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186B0-BA03-46EB-B061-F8AC4B24374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55911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1DF60-B7DF-4DE1-959B-E8B66B7C08EA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D0F86-2117-48D3-91BA-0DFDC71BA4B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4275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B3C42-EC94-4A37-9A85-FCD6C791C343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64AC1-DA79-44AE-9075-F17DE60C527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7109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BA44E-D6C9-4704-8450-D6A4BA12A995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D4C7A-269B-4AE7-BBD9-DA0F6F3738C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55124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A1B9D8-5422-4637-85CA-6088871D8753}" type="datetimeFigureOut">
              <a:rPr lang="de-DE"/>
              <a:pPr>
                <a:defRPr/>
              </a:pPr>
              <a:t>04.10.2017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D3B1947-AB31-448A-A54E-2438D7AD96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27" r:id="rId12"/>
    <p:sldLayoutId id="214748392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4"/>
          <p:cNvSpPr>
            <a:spLocks noGrp="1"/>
          </p:cNvSpPr>
          <p:nvPr>
            <p:ph type="title"/>
          </p:nvPr>
        </p:nvSpPr>
        <p:spPr bwMode="auto">
          <a:xfrm>
            <a:off x="173038" y="217488"/>
            <a:ext cx="7278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Folientitel</a:t>
            </a: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532813" y="6529388"/>
            <a:ext cx="342900" cy="179387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1B9EA1-3D39-4F7F-9B14-4DC83E648F0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2052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60338" y="1052513"/>
            <a:ext cx="8823325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 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9pPr>
    </p:titleStyle>
    <p:bodyStyle>
      <a:lvl1pPr marL="263525" indent="-255588" algn="l" rtl="0" eaLnBrk="0" fontAlgn="base" hangingPunct="0">
        <a:spcBef>
          <a:spcPct val="0"/>
        </a:spcBef>
        <a:spcAft>
          <a:spcPts val="70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38163" indent="-274638" algn="l" rtl="0" eaLnBrk="0" fontAlgn="base" hangingPunct="0">
        <a:spcBef>
          <a:spcPct val="0"/>
        </a:spcBef>
        <a:spcAft>
          <a:spcPts val="70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Arial" panose="020B0604020202020204" pitchFamily="34" charset="0"/>
        </a:defRPr>
      </a:lvl2pPr>
      <a:lvl3pPr marL="801688" indent="-192088" algn="l" rtl="0" eaLnBrk="0" fontAlgn="base" hangingPunct="0">
        <a:spcBef>
          <a:spcPct val="0"/>
        </a:spcBef>
        <a:spcAft>
          <a:spcPts val="700"/>
        </a:spcAft>
        <a:buFont typeface="Arial" panose="020B0604020202020204" pitchFamily="34" charset="0"/>
        <a:buChar char="•"/>
        <a:defRPr sz="1400">
          <a:solidFill>
            <a:schemeClr val="tx1"/>
          </a:solidFill>
          <a:latin typeface="Arial" panose="020B0604020202020204" pitchFamily="34" charset="0"/>
        </a:defRPr>
      </a:lvl3pPr>
      <a:lvl4pPr marL="1074738" indent="-171450" algn="l" defTabSz="1166813" rtl="0" eaLnBrk="0" fontAlgn="base" hangingPunct="0">
        <a:spcBef>
          <a:spcPct val="0"/>
        </a:spcBef>
        <a:spcAft>
          <a:spcPts val="700"/>
        </a:spcAft>
        <a:buFont typeface="Courier New" panose="02070309020205020404" pitchFamily="49" charset="0"/>
        <a:buChar char="o"/>
        <a:defRPr sz="1200">
          <a:solidFill>
            <a:schemeClr val="tx1"/>
          </a:solidFill>
          <a:latin typeface="Arial" panose="020B0604020202020204" pitchFamily="34" charset="0"/>
        </a:defRPr>
      </a:lvl4pPr>
      <a:lvl5pPr marL="1349375" indent="-182563" algn="l" rtl="0" eaLnBrk="0" fontAlgn="base" hangingPunct="0">
        <a:spcBef>
          <a:spcPct val="0"/>
        </a:spcBef>
        <a:spcAft>
          <a:spcPts val="700"/>
        </a:spcAft>
        <a:buFont typeface="Lucida Grande"/>
        <a:buChar char="»"/>
        <a:defRPr sz="1200">
          <a:solidFill>
            <a:schemeClr val="tx1"/>
          </a:solidFill>
          <a:latin typeface="Arial" panose="020B0604020202020204" pitchFamily="34" charset="0"/>
        </a:defRPr>
      </a:lvl5pPr>
      <a:lvl6pPr marL="825500" indent="-196850" algn="l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Arial"/>
        <a:buChar char="•"/>
        <a:defRPr sz="1400">
          <a:solidFill>
            <a:schemeClr val="tx1"/>
          </a:solidFill>
          <a:latin typeface="+mn-lt"/>
        </a:defRPr>
      </a:lvl6pPr>
      <a:lvl7pPr marL="990600" indent="-171450" algn="l" defTabSz="989013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Courier New"/>
        <a:buChar char="o"/>
        <a:defRPr sz="1200">
          <a:solidFill>
            <a:schemeClr val="tx1"/>
          </a:solidFill>
          <a:latin typeface="+mn-lt"/>
        </a:defRPr>
      </a:lvl7pPr>
      <a:lvl8pPr marL="1169988" indent="-171450" algn="l" defTabSz="898525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Lucida Grande"/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4"/>
          <p:cNvSpPr>
            <a:spLocks noGrp="1"/>
          </p:cNvSpPr>
          <p:nvPr>
            <p:ph type="title"/>
          </p:nvPr>
        </p:nvSpPr>
        <p:spPr bwMode="auto">
          <a:xfrm>
            <a:off x="173038" y="217488"/>
            <a:ext cx="7278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Folientitel</a:t>
            </a: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532813" y="6529388"/>
            <a:ext cx="342900" cy="179387"/>
          </a:xfrm>
          <a:prstGeom prst="rect">
            <a:avLst/>
          </a:prstGeom>
        </p:spPr>
        <p:txBody>
          <a:bodyPr lIns="0" tIns="0" rIns="0" bIns="0"/>
          <a:lstStyle>
            <a:lvl1pPr algn="r" eaLnBrk="1" hangingPunct="1">
              <a:defRPr sz="800">
                <a:solidFill>
                  <a:prstClr val="black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904C3D96-A548-4F81-8FAA-EC448EB3A0C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076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60338" y="1052513"/>
            <a:ext cx="8823325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 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9pPr>
    </p:titleStyle>
    <p:bodyStyle>
      <a:lvl1pPr marL="263525" indent="-255588" algn="l" rtl="0" eaLnBrk="0" fontAlgn="base" hangingPunct="0">
        <a:spcBef>
          <a:spcPct val="0"/>
        </a:spcBef>
        <a:spcAft>
          <a:spcPts val="70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38163" indent="-274638" algn="l" rtl="0" eaLnBrk="0" fontAlgn="base" hangingPunct="0">
        <a:spcBef>
          <a:spcPct val="0"/>
        </a:spcBef>
        <a:spcAft>
          <a:spcPts val="70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Arial" panose="020B0604020202020204" pitchFamily="34" charset="0"/>
        </a:defRPr>
      </a:lvl2pPr>
      <a:lvl3pPr marL="801688" indent="-192088" algn="l" rtl="0" eaLnBrk="0" fontAlgn="base" hangingPunct="0">
        <a:spcBef>
          <a:spcPct val="0"/>
        </a:spcBef>
        <a:spcAft>
          <a:spcPts val="700"/>
        </a:spcAft>
        <a:buFont typeface="Arial" panose="020B0604020202020204" pitchFamily="34" charset="0"/>
        <a:buChar char="•"/>
        <a:defRPr sz="1400">
          <a:solidFill>
            <a:schemeClr val="tx1"/>
          </a:solidFill>
          <a:latin typeface="Arial" panose="020B0604020202020204" pitchFamily="34" charset="0"/>
        </a:defRPr>
      </a:lvl3pPr>
      <a:lvl4pPr marL="1074738" indent="-171450" algn="l" defTabSz="1166813" rtl="0" eaLnBrk="0" fontAlgn="base" hangingPunct="0">
        <a:spcBef>
          <a:spcPct val="0"/>
        </a:spcBef>
        <a:spcAft>
          <a:spcPts val="700"/>
        </a:spcAft>
        <a:buFont typeface="Courier New" panose="02070309020205020404" pitchFamily="49" charset="0"/>
        <a:buChar char="o"/>
        <a:defRPr sz="1200">
          <a:solidFill>
            <a:schemeClr val="tx1"/>
          </a:solidFill>
          <a:latin typeface="Arial" panose="020B0604020202020204" pitchFamily="34" charset="0"/>
        </a:defRPr>
      </a:lvl4pPr>
      <a:lvl5pPr marL="1349375" indent="-182563" algn="l" rtl="0" eaLnBrk="0" fontAlgn="base" hangingPunct="0">
        <a:spcBef>
          <a:spcPct val="0"/>
        </a:spcBef>
        <a:spcAft>
          <a:spcPts val="700"/>
        </a:spcAft>
        <a:buFont typeface="Lucida Grande"/>
        <a:buChar char="»"/>
        <a:defRPr sz="1200">
          <a:solidFill>
            <a:schemeClr val="tx1"/>
          </a:solidFill>
          <a:latin typeface="Arial" panose="020B0604020202020204" pitchFamily="34" charset="0"/>
        </a:defRPr>
      </a:lvl5pPr>
      <a:lvl6pPr marL="825500" indent="-196850" algn="l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Arial"/>
        <a:buChar char="•"/>
        <a:defRPr sz="1400">
          <a:solidFill>
            <a:schemeClr val="tx1"/>
          </a:solidFill>
          <a:latin typeface="+mn-lt"/>
        </a:defRPr>
      </a:lvl6pPr>
      <a:lvl7pPr marL="990600" indent="-171450" algn="l" defTabSz="989013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Courier New"/>
        <a:buChar char="o"/>
        <a:defRPr sz="1200">
          <a:solidFill>
            <a:schemeClr val="tx1"/>
          </a:solidFill>
          <a:latin typeface="+mn-lt"/>
        </a:defRPr>
      </a:lvl7pPr>
      <a:lvl8pPr marL="1169988" indent="-171450" algn="l" defTabSz="898525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Lucida Grande"/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my.civis.bz.it/" TargetMode="Externa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my.civis.bz.it/" TargetMode="External"/><Relationship Id="rId4" Type="http://schemas.openxmlformats.org/officeDocument/2006/relationships/hyperlink" Target="http://www.buergernetz.bz.it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itel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55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DE" altLang="de-DE" dirty="0" err="1"/>
              <a:t>myCIVIS</a:t>
            </a:r>
            <a:endParaRPr lang="de-DE" altLang="de-DE" dirty="0"/>
          </a:p>
        </p:txBody>
      </p:sp>
      <p:sp>
        <p:nvSpPr>
          <p:cNvPr id="7" name="Untertitel 1"/>
          <p:cNvSpPr txBox="1">
            <a:spLocks/>
          </p:cNvSpPr>
          <p:nvPr/>
        </p:nvSpPr>
        <p:spPr bwMode="auto">
          <a:xfrm>
            <a:off x="0" y="5311413"/>
            <a:ext cx="9144000" cy="863600"/>
          </a:xfrm>
          <a:prstGeom prst="rect">
            <a:avLst/>
          </a:prstGeom>
          <a:solidFill>
            <a:srgbClr val="C20D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2500"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de-DE" dirty="0"/>
              <a:t>Bozen, 04.10.2017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de-DE" sz="2200" dirty="0"/>
              <a:t>Landesrätin Waltraud Deeg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39" y="6175013"/>
            <a:ext cx="2228850" cy="66675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46" y="1642035"/>
            <a:ext cx="3370209" cy="298639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95536" y="4582869"/>
            <a:ext cx="8923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neue persönliche Bereich im Bürgernetz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862513" y="1916113"/>
            <a:ext cx="408622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der Hilfe-Bereich enthält alle nützlichen Infos und Hinweise rund um den persönlichen Bereich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alle Antworten auf gängige Fragen sind als Schwerpunkte</a:t>
            </a:r>
          </a:p>
          <a:p>
            <a:pPr>
              <a:buFont typeface="Arial" panose="020B0604020202020204" pitchFamily="34" charset="0"/>
              <a:buChar char="•"/>
            </a:pPr>
            <a:endParaRPr lang="de-DE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der Hilfe-Bereich kann auch ohne Login eingesehen werden</a:t>
            </a:r>
          </a:p>
        </p:txBody>
      </p:sp>
      <p:pic>
        <p:nvPicPr>
          <p:cNvPr id="6148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28788"/>
            <a:ext cx="4554538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„Hilfe“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pic>
        <p:nvPicPr>
          <p:cNvPr id="6150" name="Grafi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124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862513" y="2133600"/>
            <a:ext cx="40862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unter „Meine Dienste“ befindet sich die persönliche Liste der Online-Dienste, die die Nutzer bisher angemeldet haben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auf diese Weise erhalten die Nutzer direkten Zugriff auf ihre Online-Dienste der öffentlichen Verwaltungen in Südtirol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der Zugriff auf "Meine Dienste" setzt eine Anmeldung voraus</a:t>
            </a:r>
            <a:endParaRPr lang="en-US" altLang="de-DE" sz="1800" b="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3" y="1700213"/>
            <a:ext cx="4545012" cy="38608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7173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„Meine Dienste“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pic>
        <p:nvPicPr>
          <p:cNvPr id="7174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6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862513" y="2446338"/>
            <a:ext cx="408622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alle Mitteilungen, die die öffentlichen Verwaltungen den Nutzern in Zusammenhang mit ihren genutzten Online-Diensten zustellen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somit stehen laufend Informationen über den Stand der Bearbeitung zur Verfügung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AT" altLang="de-DE" sz="1800" b="0" dirty="0">
                <a:latin typeface="+mn-lt"/>
              </a:rPr>
              <a:t>der Zugriff auf die "Mitteilungen" setzt eine Anmeldung voraus</a:t>
            </a:r>
            <a:endParaRPr lang="en-US" altLang="de-DE" sz="1800" b="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de-DE" sz="12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8" y="2446338"/>
            <a:ext cx="4183062" cy="214153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8197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„Mitteilungen“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pic>
        <p:nvPicPr>
          <p:cNvPr id="819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728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myCIVIS</a:t>
            </a:r>
            <a:endParaRPr lang="de-DE" dirty="0"/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46" y="1642035"/>
            <a:ext cx="3370209" cy="2986391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4395988"/>
            <a:ext cx="2417488" cy="833212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403648" y="5364505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hlinkClick r:id="rId5"/>
              </a:rPr>
              <a:t>https://my.civis.bz.it</a:t>
            </a:r>
            <a:r>
              <a:rPr lang="de-DE" sz="3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574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525"/>
          </a:xfrm>
        </p:spPr>
        <p:txBody>
          <a:bodyPr/>
          <a:lstStyle/>
          <a:p>
            <a:pPr eaLnBrk="1" hangingPunct="1"/>
            <a:r>
              <a:rPr lang="de-DE" altLang="de-DE" dirty="0"/>
              <a:t>(Rechtliche) Basis</a:t>
            </a:r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250115775"/>
              </p:ext>
            </p:extLst>
          </p:nvPr>
        </p:nvGraphicFramePr>
        <p:xfrm>
          <a:off x="683568" y="1397000"/>
          <a:ext cx="7992888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Online-Dienste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043608" y="1844824"/>
            <a:ext cx="7056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momentan bereits über 80 Dienste über </a:t>
            </a:r>
            <a:br>
              <a:rPr lang="de-DE" sz="2800" dirty="0"/>
            </a:br>
            <a:r>
              <a:rPr lang="de-DE" sz="2800" dirty="0"/>
              <a:t>e-</a:t>
            </a:r>
            <a:r>
              <a:rPr lang="de-DE" sz="2800" dirty="0" err="1"/>
              <a:t>Gov</a:t>
            </a:r>
            <a:r>
              <a:rPr lang="de-DE" sz="2800" dirty="0"/>
              <a:t>-Account &amp; Bürgerkarte online nutzbar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unter anderem folgende Dienste:</a:t>
            </a:r>
            <a:r>
              <a:rPr lang="de-DE" dirty="0"/>
              <a:t> 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/>
              <a:t>Landesfamiliengeld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/>
              <a:t>Landeskindergeld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/>
              <a:t>Anmeldung zur Zwei- und </a:t>
            </a:r>
            <a:r>
              <a:rPr lang="de-DE" dirty="0" err="1"/>
              <a:t>Dreisprachigkeitsprüfung</a:t>
            </a:r>
            <a:endParaRPr lang="de-DE" dirty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/>
              <a:t>Mensa für Schüler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/>
              <a:t>Grundbuch- und Katastereinsicht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weiterer, kontinuierlicher Ausbau geplant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545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811338"/>
            <a:ext cx="43656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1"/>
          <p:cNvSpPr>
            <a:spLocks noGrp="1"/>
          </p:cNvSpPr>
          <p:nvPr>
            <p:ph type="title"/>
          </p:nvPr>
        </p:nvSpPr>
        <p:spPr bwMode="auto">
          <a:xfrm>
            <a:off x="1249363" y="188913"/>
            <a:ext cx="7265987" cy="1027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2400" b="1" dirty="0" err="1">
                <a:cs typeface="Arial" panose="020B0604020202020204" pitchFamily="34" charset="0"/>
              </a:rPr>
              <a:t>MyCivis</a:t>
            </a:r>
            <a:r>
              <a:rPr lang="de-DE" altLang="de-DE" sz="2400" dirty="0">
                <a:cs typeface="Arial" panose="020B0604020202020204" pitchFamily="34" charset="0"/>
              </a:rPr>
              <a:t> ist die Weiterentwicklung</a:t>
            </a:r>
            <a:br>
              <a:rPr lang="de-DE" altLang="de-DE" sz="2400" dirty="0">
                <a:cs typeface="Arial" panose="020B0604020202020204" pitchFamily="34" charset="0"/>
              </a:rPr>
            </a:br>
            <a:r>
              <a:rPr lang="de-DE" altLang="de-DE" sz="2400" dirty="0">
                <a:cs typeface="Arial" panose="020B0604020202020204" pitchFamily="34" charset="0"/>
              </a:rPr>
              <a:t> </a:t>
            </a:r>
            <a:r>
              <a:rPr lang="de-DE" altLang="de-DE" sz="2400" b="1" dirty="0">
                <a:cs typeface="Arial" panose="020B0604020202020204" pitchFamily="34" charset="0"/>
              </a:rPr>
              <a:t>des persönlichen Bereiches </a:t>
            </a:r>
            <a:r>
              <a:rPr lang="de-DE" altLang="de-DE" sz="2400" dirty="0">
                <a:cs typeface="Arial" panose="020B0604020202020204" pitchFamily="34" charset="0"/>
              </a:rPr>
              <a:t>im Bürgernetz</a:t>
            </a:r>
          </a:p>
        </p:txBody>
      </p:sp>
      <p:sp>
        <p:nvSpPr>
          <p:cNvPr id="3" name="Arrow: Bent 2"/>
          <p:cNvSpPr/>
          <p:nvPr/>
        </p:nvSpPr>
        <p:spPr bwMode="auto">
          <a:xfrm rot="10800000" flipH="1">
            <a:off x="1865313" y="4953000"/>
            <a:ext cx="1698625" cy="708025"/>
          </a:xfrm>
          <a:prstGeom prst="bentArrow">
            <a:avLst>
              <a:gd name="adj1" fmla="val 25000"/>
              <a:gd name="adj2" fmla="val 24497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sz="4000" b="0" dirty="0">
              <a:ln w="0"/>
              <a:solidFill>
                <a:srgbClr val="00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5125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4484" y="1114806"/>
            <a:ext cx="5185166" cy="4976431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107375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xfrm>
            <a:off x="1547813" y="188913"/>
            <a:ext cx="7056437" cy="1325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2800" dirty="0">
                <a:cs typeface="Arial" panose="020B0604020202020204" pitchFamily="34" charset="0"/>
              </a:rPr>
              <a:t>Zugang zu </a:t>
            </a:r>
            <a:r>
              <a:rPr lang="de-DE" altLang="de-DE" sz="2800" dirty="0" err="1">
                <a:cs typeface="Arial" panose="020B0604020202020204" pitchFamily="34" charset="0"/>
              </a:rPr>
              <a:t>MyCivis</a:t>
            </a:r>
            <a:r>
              <a:rPr lang="de-DE" altLang="de-DE" sz="2800" dirty="0">
                <a:cs typeface="Arial" panose="020B0604020202020204" pitchFamily="34" charset="0"/>
              </a:rPr>
              <a:t> und zu den Online-Diensten über </a:t>
            </a:r>
            <a:r>
              <a:rPr lang="de-DE" altLang="de-DE" sz="2800" b="1" dirty="0">
                <a:cs typeface="Arial" panose="020B0604020202020204" pitchFamily="34" charset="0"/>
              </a:rPr>
              <a:t>drei „Schlüssel“,</a:t>
            </a:r>
            <a:r>
              <a:rPr lang="de-DE" altLang="de-DE" sz="2800" dirty="0">
                <a:cs typeface="Arial" panose="020B0604020202020204" pitchFamily="34" charset="0"/>
              </a:rPr>
              <a:t> </a:t>
            </a:r>
            <a:br>
              <a:rPr lang="de-DE" altLang="de-DE" sz="2800" dirty="0">
                <a:cs typeface="Arial" panose="020B0604020202020204" pitchFamily="34" charset="0"/>
              </a:rPr>
            </a:br>
            <a:r>
              <a:rPr lang="de-DE" altLang="de-DE" sz="2800" dirty="0">
                <a:cs typeface="Arial" panose="020B0604020202020204" pitchFamily="34" charset="0"/>
              </a:rPr>
              <a:t>von </a:t>
            </a:r>
            <a:r>
              <a:rPr lang="de-DE" altLang="de-DE" sz="2800" b="1" dirty="0">
                <a:cs typeface="Arial" panose="020B0604020202020204" pitchFamily="34" charset="0"/>
              </a:rPr>
              <a:t>Oktober 2017 </a:t>
            </a:r>
            <a:r>
              <a:rPr lang="de-DE" altLang="de-DE" sz="2800" dirty="0">
                <a:cs typeface="Arial" panose="020B0604020202020204" pitchFamily="34" charset="0"/>
              </a:rPr>
              <a:t>bis </a:t>
            </a:r>
            <a:r>
              <a:rPr lang="de-DE" altLang="de-DE" sz="2800" b="1" dirty="0">
                <a:cs typeface="Arial" panose="020B0604020202020204" pitchFamily="34" charset="0"/>
              </a:rPr>
              <a:t>Ende Februar2018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 bwMode="auto">
          <a:xfrm>
            <a:off x="4257675" y="2393950"/>
            <a:ext cx="3554413" cy="5524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r>
              <a:rPr lang="de-DE" altLang="de-DE" sz="2000" b="1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Digitale Identität Südtirol (eGov-Account)</a:t>
            </a:r>
            <a:br>
              <a:rPr lang="de-DE" altLang="de-DE" sz="20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de-DE" altLang="de-DE" sz="20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14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5" y="3440113"/>
            <a:ext cx="29083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2390775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4262438"/>
            <a:ext cx="1484312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811463"/>
            <a:ext cx="1119188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rrow: Right 1"/>
          <p:cNvSpPr/>
          <p:nvPr/>
        </p:nvSpPr>
        <p:spPr bwMode="auto">
          <a:xfrm>
            <a:off x="1908175" y="3313113"/>
            <a:ext cx="1079500" cy="458787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sz="900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437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xfrm>
            <a:off x="1398588" y="333375"/>
            <a:ext cx="7205662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2800" dirty="0">
                <a:cs typeface="Arial" panose="020B0604020202020204" pitchFamily="34" charset="0"/>
              </a:rPr>
              <a:t>Zugang zu </a:t>
            </a:r>
            <a:r>
              <a:rPr lang="de-DE" altLang="de-DE" sz="2800" dirty="0" err="1">
                <a:cs typeface="Arial" panose="020B0604020202020204" pitchFamily="34" charset="0"/>
              </a:rPr>
              <a:t>MyCivis</a:t>
            </a:r>
            <a:r>
              <a:rPr lang="de-DE" altLang="de-DE" sz="2800" dirty="0">
                <a:cs typeface="Arial" panose="020B0604020202020204" pitchFamily="34" charset="0"/>
              </a:rPr>
              <a:t> und zu den Online-Diensten über </a:t>
            </a:r>
            <a:r>
              <a:rPr lang="de-DE" altLang="de-DE" sz="2800" b="1" dirty="0">
                <a:cs typeface="Arial" panose="020B0604020202020204" pitchFamily="34" charset="0"/>
              </a:rPr>
              <a:t>zwei „Schlüssel“,</a:t>
            </a:r>
            <a:r>
              <a:rPr lang="de-DE" altLang="de-DE" sz="2800" dirty="0">
                <a:cs typeface="Arial" panose="020B0604020202020204" pitchFamily="34" charset="0"/>
              </a:rPr>
              <a:t> </a:t>
            </a:r>
            <a:br>
              <a:rPr lang="de-DE" altLang="de-DE" sz="2800" dirty="0">
                <a:cs typeface="Arial" panose="020B0604020202020204" pitchFamily="34" charset="0"/>
              </a:rPr>
            </a:br>
            <a:r>
              <a:rPr lang="de-DE" altLang="de-DE" sz="2800" b="1" dirty="0">
                <a:cs typeface="Arial" panose="020B0604020202020204" pitchFamily="34" charset="0"/>
              </a:rPr>
              <a:t>ab März 2018</a:t>
            </a:r>
          </a:p>
        </p:txBody>
      </p:sp>
      <p:pic>
        <p:nvPicPr>
          <p:cNvPr id="717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2606675"/>
            <a:ext cx="29083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3470275"/>
            <a:ext cx="1484313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2781300"/>
            <a:ext cx="16287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itle 1"/>
          <p:cNvSpPr txBox="1">
            <a:spLocks/>
          </p:cNvSpPr>
          <p:nvPr/>
        </p:nvSpPr>
        <p:spPr bwMode="auto">
          <a:xfrm>
            <a:off x="250825" y="4530725"/>
            <a:ext cx="864235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6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Vorgesehen vom Kodex der Digitalen Verwaltung und von den Richtlinien der </a:t>
            </a:r>
            <a:r>
              <a:rPr lang="de-DE" altLang="de-DE" sz="1600" b="0" dirty="0" err="1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AgID</a:t>
            </a:r>
            <a:endParaRPr lang="de-DE" altLang="de-DE" sz="1600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7175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rrow: Right 8"/>
          <p:cNvSpPr/>
          <p:nvPr/>
        </p:nvSpPr>
        <p:spPr bwMode="auto">
          <a:xfrm>
            <a:off x="2481263" y="3338513"/>
            <a:ext cx="1079500" cy="458787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sz="900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784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628650" y="260350"/>
            <a:ext cx="7886700" cy="493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3600" b="1" dirty="0">
                <a:cs typeface="Arial" panose="020B0604020202020204" pitchFamily="34" charset="0"/>
              </a:rPr>
              <a:t>Übergangsplan</a:t>
            </a:r>
          </a:p>
        </p:txBody>
      </p:sp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971550" y="2486025"/>
            <a:ext cx="11945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Bürgerkarte</a:t>
            </a: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971550" y="1987550"/>
            <a:ext cx="37551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Digitale Identität Südtirol (</a:t>
            </a:r>
            <a:r>
              <a:rPr lang="de-DE" altLang="de-DE" sz="1600" dirty="0" err="1">
                <a:latin typeface="+mn-lt"/>
              </a:rPr>
              <a:t>eGov</a:t>
            </a:r>
            <a:r>
              <a:rPr lang="de-DE" altLang="de-DE" sz="1600" dirty="0">
                <a:latin typeface="+mn-lt"/>
              </a:rPr>
              <a:t>-Account) </a:t>
            </a: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971550" y="2257425"/>
            <a:ext cx="5757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SPID</a:t>
            </a:r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684213" y="3871913"/>
            <a:ext cx="56880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200" b="0" dirty="0">
                <a:latin typeface="+mn-lt"/>
              </a:rPr>
              <a:t>Es werden keine neue </a:t>
            </a:r>
            <a:r>
              <a:rPr lang="de-DE" altLang="de-DE" sz="1200" b="0" dirty="0" err="1">
                <a:latin typeface="+mn-lt"/>
              </a:rPr>
              <a:t>eGov</a:t>
            </a:r>
            <a:r>
              <a:rPr lang="de-DE" altLang="de-DE" sz="1200" b="0" dirty="0">
                <a:latin typeface="+mn-lt"/>
              </a:rPr>
              <a:t>-Account erstellt</a:t>
            </a:r>
          </a:p>
        </p:txBody>
      </p:sp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6443663" y="2513013"/>
            <a:ext cx="11945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Bürgerkarte</a:t>
            </a:r>
          </a:p>
        </p:txBody>
      </p:sp>
      <p:sp>
        <p:nvSpPr>
          <p:cNvPr id="8200" name="TextBox 10"/>
          <p:cNvSpPr txBox="1">
            <a:spLocks noChangeArrowheads="1"/>
          </p:cNvSpPr>
          <p:nvPr/>
        </p:nvSpPr>
        <p:spPr bwMode="auto">
          <a:xfrm>
            <a:off x="6443663" y="2203450"/>
            <a:ext cx="16239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SPID (spid.gov.it)</a:t>
            </a:r>
          </a:p>
        </p:txBody>
      </p:sp>
      <p:sp>
        <p:nvSpPr>
          <p:cNvPr id="9225" name="Rectangle 11"/>
          <p:cNvSpPr>
            <a:spLocks noChangeArrowheads="1"/>
          </p:cNvSpPr>
          <p:nvPr/>
        </p:nvSpPr>
        <p:spPr bwMode="auto">
          <a:xfrm>
            <a:off x="395288" y="2940050"/>
            <a:ext cx="8326437" cy="254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e-DE" altLang="de-DE" sz="1050" b="0">
              <a:latin typeface="Times New Roman" panose="02020603050405020304" pitchFamily="18" charset="0"/>
            </a:endParaRPr>
          </a:p>
        </p:txBody>
      </p:sp>
      <p:sp>
        <p:nvSpPr>
          <p:cNvPr id="8202" name="TextBox 12"/>
          <p:cNvSpPr txBox="1">
            <a:spLocks noChangeArrowheads="1"/>
          </p:cNvSpPr>
          <p:nvPr/>
        </p:nvSpPr>
        <p:spPr bwMode="auto">
          <a:xfrm>
            <a:off x="493713" y="3201988"/>
            <a:ext cx="16176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03/10/2017</a:t>
            </a:r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>
            <a:off x="6589713" y="3211513"/>
            <a:ext cx="15827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1600" dirty="0">
                <a:latin typeface="+mn-lt"/>
              </a:rPr>
              <a:t>01/03/2018</a:t>
            </a:r>
          </a:p>
        </p:txBody>
      </p:sp>
      <p:sp>
        <p:nvSpPr>
          <p:cNvPr id="8204" name="TextBox 17"/>
          <p:cNvSpPr txBox="1">
            <a:spLocks noChangeArrowheads="1"/>
          </p:cNvSpPr>
          <p:nvPr/>
        </p:nvSpPr>
        <p:spPr bwMode="auto">
          <a:xfrm>
            <a:off x="6589713" y="3716338"/>
            <a:ext cx="25542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200" b="0" dirty="0">
                <a:latin typeface="+mn-lt"/>
              </a:rPr>
              <a:t>Anstelle des </a:t>
            </a:r>
            <a:r>
              <a:rPr lang="de-DE" altLang="de-DE" sz="1200" b="0" dirty="0" err="1">
                <a:latin typeface="+mn-lt"/>
              </a:rPr>
              <a:t>eGov</a:t>
            </a:r>
            <a:r>
              <a:rPr lang="de-DE" altLang="de-DE" sz="1200" b="0" dirty="0">
                <a:latin typeface="+mn-lt"/>
              </a:rPr>
              <a:t>-Accounts soll man sich einen SPID anlegen.</a:t>
            </a:r>
          </a:p>
        </p:txBody>
      </p:sp>
      <p:sp>
        <p:nvSpPr>
          <p:cNvPr id="8205" name="Arrow: Left-Right 18"/>
          <p:cNvSpPr>
            <a:spLocks noChangeArrowheads="1"/>
          </p:cNvSpPr>
          <p:nvPr/>
        </p:nvSpPr>
        <p:spPr bwMode="auto">
          <a:xfrm>
            <a:off x="566738" y="3582988"/>
            <a:ext cx="5949950" cy="244475"/>
          </a:xfrm>
          <a:prstGeom prst="leftRightArrow">
            <a:avLst>
              <a:gd name="adj1" fmla="val 50000"/>
              <a:gd name="adj2" fmla="val 49802"/>
            </a:avLst>
          </a:prstGeom>
          <a:solidFill>
            <a:srgbClr val="92D05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de-DE" altLang="de-DE" sz="200" b="0">
              <a:solidFill>
                <a:srgbClr val="92D05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20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2057400"/>
            <a:ext cx="625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1916113"/>
            <a:ext cx="9810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493713" y="2940050"/>
            <a:ext cx="0" cy="1423988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 bwMode="auto">
          <a:xfrm>
            <a:off x="6589713" y="2940050"/>
            <a:ext cx="0" cy="1423988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6925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1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5575"/>
            <a:ext cx="10160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635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Persönlicher Bereich im Bürgernetz</a:t>
            </a:r>
          </a:p>
        </p:txBody>
      </p:sp>
      <p:pic>
        <p:nvPicPr>
          <p:cNvPr id="2050" name="Grafik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500217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99592" y="5013176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hlinkClick r:id="rId4"/>
              </a:rPr>
              <a:t>http://www.buergernetz.bz.it</a:t>
            </a:r>
            <a:endParaRPr lang="de-DE" sz="3600" b="1" dirty="0"/>
          </a:p>
          <a:p>
            <a:r>
              <a:rPr lang="de-DE" sz="3600" b="1" dirty="0">
                <a:hlinkClick r:id="rId5"/>
              </a:rPr>
              <a:t>https://my.civis.bz.it</a:t>
            </a:r>
            <a:r>
              <a:rPr lang="de-DE" sz="3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6701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24563"/>
            <a:ext cx="25558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62513" y="1773238"/>
            <a:ext cx="4086225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de-AT" b="0" dirty="0"/>
              <a:t>myCIVIS präsentiert sich im neuen, modernen Layout</a:t>
            </a:r>
          </a:p>
          <a:p>
            <a:pPr>
              <a:defRPr/>
            </a:pPr>
            <a:r>
              <a:rPr lang="de-AT" b="0" dirty="0"/>
              <a:t> </a:t>
            </a:r>
            <a:endParaRPr lang="en-US" b="0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de-AT" b="0" dirty="0"/>
              <a:t>die statischen Infoseiten sind optimiert für mobile Geräte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b="0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de-AT" b="0" dirty="0"/>
              <a:t>in </a:t>
            </a:r>
            <a:r>
              <a:rPr lang="de-AT" b="0" dirty="0" err="1"/>
              <a:t>myCIVIS</a:t>
            </a:r>
            <a:r>
              <a:rPr lang="de-AT" b="0" dirty="0"/>
              <a:t> sind die Inhalte benutzerfreundlich aufbereitet und somit leichter zugänglich</a:t>
            </a:r>
          </a:p>
          <a:p>
            <a:pPr>
              <a:defRPr/>
            </a:pPr>
            <a:r>
              <a:rPr lang="de-AT" b="0" dirty="0"/>
              <a:t> </a:t>
            </a:r>
            <a:endParaRPr lang="en-US" b="0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de-AT" b="0" dirty="0"/>
              <a:t>die Dienste und Mitteilungen sind mit einem Klick erreichbar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b="0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de-AT" b="0" dirty="0"/>
              <a:t>die bewährten Funktionalitäten des bisherigen persönlichen Bereichs im Südtiroler Bürgernetz bleiben auch in der neuen Version erhalten</a:t>
            </a:r>
            <a:endParaRPr lang="en-US" b="0" dirty="0"/>
          </a:p>
        </p:txBody>
      </p:sp>
      <p:pic>
        <p:nvPicPr>
          <p:cNvPr id="5124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12888"/>
            <a:ext cx="4554538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itle 7"/>
          <p:cNvSpPr>
            <a:spLocks noGrp="1"/>
          </p:cNvSpPr>
          <p:nvPr>
            <p:ph type="title"/>
          </p:nvPr>
        </p:nvSpPr>
        <p:spPr bwMode="auto">
          <a:xfrm>
            <a:off x="1692275" y="365125"/>
            <a:ext cx="6823075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de-DE" sz="4000" b="1" dirty="0" err="1">
                <a:cs typeface="Arial" panose="020B0604020202020204" pitchFamily="34" charset="0"/>
              </a:rPr>
              <a:t>my</a:t>
            </a:r>
            <a:r>
              <a:rPr lang="de-DE" altLang="de-DE" sz="4000" b="1" dirty="0" err="1">
                <a:solidFill>
                  <a:srgbClr val="B4C420"/>
                </a:solidFill>
                <a:cs typeface="Arial" panose="020B0604020202020204" pitchFamily="34" charset="0"/>
              </a:rPr>
              <a:t>CIVIS</a:t>
            </a:r>
            <a:r>
              <a:rPr lang="de-DE" altLang="de-DE" sz="4000" dirty="0">
                <a:cs typeface="Arial" panose="020B0604020202020204" pitchFamily="34" charset="0"/>
              </a:rPr>
              <a:t> „Homepage“</a:t>
            </a:r>
            <a:endParaRPr lang="en-US" altLang="de-DE" sz="4000" dirty="0">
              <a:cs typeface="Arial" panose="020B0604020202020204" pitchFamily="34" charset="0"/>
            </a:endParaRPr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220663" y="5219700"/>
            <a:ext cx="2520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 sz="2800" b="0" dirty="0">
                <a:latin typeface="+mn-lt"/>
              </a:rPr>
              <a:t>my.civis.bz.it</a:t>
            </a:r>
            <a:endParaRPr lang="en-US" altLang="de-DE" sz="2800" b="0" dirty="0">
              <a:latin typeface="+mn-lt"/>
            </a:endParaRPr>
          </a:p>
        </p:txBody>
      </p:sp>
      <p:pic>
        <p:nvPicPr>
          <p:cNvPr id="5127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63500"/>
            <a:ext cx="1268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21945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NI_PPT_Master">
  <a:themeElements>
    <a:clrScheme name="Orangero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tandarddesign">
      <a:majorFont>
        <a:latin typeface="DINOT-Medium"/>
        <a:ea typeface=""/>
        <a:cs typeface=""/>
      </a:majorFont>
      <a:minorFont>
        <a:latin typeface="DINOT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mpd="sng">
          <a:noFill/>
          <a:miter lim="800000"/>
        </a:ln>
        <a:effectLst/>
        <a:extLst/>
      </a:spPr>
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noFill/>
        <a:ln w="1905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 anchor="t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BL_PPT_Master [Schreibgeschützt]" id="{425574D5-24AE-4402-9ECF-DF40B69C42F4}" vid="{7C340A06-283E-47A4-96D2-852195671505}"/>
    </a:ext>
  </a:extLst>
</a:theme>
</file>

<file path=ppt/theme/theme3.xml><?xml version="1.0" encoding="utf-8"?>
<a:theme xmlns:a="http://schemas.openxmlformats.org/drawingml/2006/main" name="3_DNI_PPT_Master">
  <a:themeElements>
    <a:clrScheme name="Orangero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tandarddesign">
      <a:majorFont>
        <a:latin typeface="DINOT-Medium"/>
        <a:ea typeface=""/>
        <a:cs typeface=""/>
      </a:majorFont>
      <a:minorFont>
        <a:latin typeface="DINOT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mpd="sng">
          <a:noFill/>
          <a:miter lim="800000"/>
        </a:ln>
        <a:effectLst/>
        <a:extLst/>
      </a:spPr>
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noFill/>
        <a:ln w="1905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 anchor="t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BL_PPT_Master [Schreibgeschützt]" id="{425574D5-24AE-4402-9ECF-DF40B69C42F4}" vid="{7C340A06-283E-47A4-96D2-852195671505}"/>
    </a:ext>
  </a:ext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Microsoft Office PowerPoint</Application>
  <PresentationFormat>Bildschirmpräsentation (4:3)</PresentationFormat>
  <Paragraphs>83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13</vt:i4>
      </vt:variant>
    </vt:vector>
  </HeadingPairs>
  <TitlesOfParts>
    <vt:vector size="25" baseType="lpstr">
      <vt:lpstr>Arial</vt:lpstr>
      <vt:lpstr>Calibri</vt:lpstr>
      <vt:lpstr>Courier New</vt:lpstr>
      <vt:lpstr>DINOT-Medium</vt:lpstr>
      <vt:lpstr>Franklin Gothic Book</vt:lpstr>
      <vt:lpstr>Lucida Grande</vt:lpstr>
      <vt:lpstr>Symbol</vt:lpstr>
      <vt:lpstr>Times New Roman</vt:lpstr>
      <vt:lpstr>Wingdings</vt:lpstr>
      <vt:lpstr>Larissa</vt:lpstr>
      <vt:lpstr>2_DNI_PPT_Master</vt:lpstr>
      <vt:lpstr>3_DNI_PPT_Master</vt:lpstr>
      <vt:lpstr>myCIVIS</vt:lpstr>
      <vt:lpstr>(Rechtliche) Basis</vt:lpstr>
      <vt:lpstr>Online-Dienste</vt:lpstr>
      <vt:lpstr>MyCivis ist die Weiterentwicklung  des persönlichen Bereiches im Bürgernetz</vt:lpstr>
      <vt:lpstr>Zugang zu MyCivis und zu den Online-Diensten über drei „Schlüssel“,  von Oktober 2017 bis Ende Februar2018</vt:lpstr>
      <vt:lpstr>Zugang zu MyCivis und zu den Online-Diensten über zwei „Schlüssel“,  ab März 2018</vt:lpstr>
      <vt:lpstr>Übergangsplan</vt:lpstr>
      <vt:lpstr>Persönlicher Bereich im Bürgernetz</vt:lpstr>
      <vt:lpstr>myCIVIS „Homepage“</vt:lpstr>
      <vt:lpstr>myCIVIS „Hilfe“</vt:lpstr>
      <vt:lpstr>myCIVIS „Meine Dienste“</vt:lpstr>
      <vt:lpstr>myCIVIS „Mitteilungen“</vt:lpstr>
      <vt:lpstr>myCIVIS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Breitbandausbau in Südtirol</dc:title>
  <dc:creator>Wisthaler, Hannes</dc:creator>
  <cp:lastModifiedBy>Mayr, Renate</cp:lastModifiedBy>
  <cp:revision>119</cp:revision>
  <cp:lastPrinted>2017-10-03T16:38:44Z</cp:lastPrinted>
  <dcterms:created xsi:type="dcterms:W3CDTF">2017-03-03T10:37:26Z</dcterms:created>
  <dcterms:modified xsi:type="dcterms:W3CDTF">2017-10-04T09:38:44Z</dcterms:modified>
</cp:coreProperties>
</file>