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12"/>
  </p:notesMasterIdLst>
  <p:sldIdLst>
    <p:sldId id="256" r:id="rId5"/>
    <p:sldId id="259" r:id="rId6"/>
    <p:sldId id="275" r:id="rId7"/>
    <p:sldId id="276" r:id="rId8"/>
    <p:sldId id="277" r:id="rId9"/>
    <p:sldId id="278" r:id="rId10"/>
    <p:sldId id="274" r:id="rId11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76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ramstrahler, Werner" initials="PW" lastIdx="1" clrIdx="0">
    <p:extLst>
      <p:ext uri="{19B8F6BF-5375-455C-9EA6-DF929625EA0E}">
        <p15:presenceInfo xmlns:p15="http://schemas.microsoft.com/office/powerpoint/2012/main" userId="S::pb16689@prov.bz::ccd6dd31-2de8-4e04-a5dc-17f9d39f97b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25" autoAdjust="0"/>
    <p:restoredTop sz="94665"/>
  </p:normalViewPr>
  <p:slideViewPr>
    <p:cSldViewPr snapToGrid="0">
      <p:cViewPr varScale="1">
        <p:scale>
          <a:sx n="60" d="100"/>
          <a:sy n="60" d="100"/>
        </p:scale>
        <p:origin x="168" y="42"/>
      </p:cViewPr>
      <p:guideLst>
        <p:guide orient="horz" pos="4320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488876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303588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185516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761701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19085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4833937" y="2303859"/>
            <a:ext cx="14716126" cy="4643438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833937" y="7090171"/>
            <a:ext cx="14716126" cy="1589486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200"/>
            </a:lvl1pPr>
            <a:lvl2pPr marL="0" indent="0" algn="ctr">
              <a:spcBef>
                <a:spcPts val="0"/>
              </a:spcBef>
              <a:buSzTx/>
              <a:buNone/>
              <a:defRPr sz="5200"/>
            </a:lvl2pPr>
            <a:lvl3pPr marL="0" indent="0" algn="ctr">
              <a:spcBef>
                <a:spcPts val="0"/>
              </a:spcBef>
              <a:buSzTx/>
              <a:buNone/>
              <a:defRPr sz="5200"/>
            </a:lvl3pPr>
            <a:lvl4pPr marL="0" indent="0" algn="ctr">
              <a:spcBef>
                <a:spcPts val="0"/>
              </a:spcBef>
              <a:buSzTx/>
              <a:buNone/>
              <a:defRPr sz="5200"/>
            </a:lvl4pPr>
            <a:lvl5pPr marL="0" indent="0" algn="ctr">
              <a:spcBef>
                <a:spcPts val="0"/>
              </a:spcBef>
              <a:buSzTx/>
              <a:buNone/>
              <a:defRPr sz="5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4833937" y="8947546"/>
            <a:ext cx="14716126" cy="64770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4833937" y="5997575"/>
            <a:ext cx="14716126" cy="8636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6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1712269" y="0"/>
            <a:ext cx="20959462" cy="1398389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sz="half" idx="13"/>
          </p:nvPr>
        </p:nvSpPr>
        <p:spPr>
          <a:xfrm>
            <a:off x="5329062" y="406546"/>
            <a:ext cx="13716003" cy="914876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4833937" y="9447609"/>
            <a:ext cx="14716126" cy="2000251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833937" y="11465718"/>
            <a:ext cx="14716126" cy="1589486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200"/>
            </a:lvl1pPr>
            <a:lvl2pPr marL="0" indent="0" algn="ctr">
              <a:spcBef>
                <a:spcPts val="0"/>
              </a:spcBef>
              <a:buSzTx/>
              <a:buNone/>
              <a:defRPr sz="5200"/>
            </a:lvl2pPr>
            <a:lvl3pPr marL="0" indent="0" algn="ctr">
              <a:spcBef>
                <a:spcPts val="0"/>
              </a:spcBef>
              <a:buSzTx/>
              <a:buNone/>
              <a:defRPr sz="5200"/>
            </a:lvl3pPr>
            <a:lvl4pPr marL="0" indent="0" algn="ctr">
              <a:spcBef>
                <a:spcPts val="0"/>
              </a:spcBef>
              <a:buSzTx/>
              <a:buNone/>
              <a:defRPr sz="5200"/>
            </a:lvl4pPr>
            <a:lvl5pPr marL="0" indent="0" algn="ctr">
              <a:spcBef>
                <a:spcPts val="0"/>
              </a:spcBef>
              <a:buSzTx/>
              <a:buNone/>
              <a:defRPr sz="5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ima e ulti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owerpoint-01.png" descr="powerpoint-01.png">
            <a:extLst>
              <a:ext uri="{FF2B5EF4-FFF2-40B4-BE49-F238E27FC236}">
                <a16:creationId xmlns:a16="http://schemas.microsoft.com/office/drawing/2014/main" id="{C7B62612-1248-44F8-9E57-841994DCD69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25518693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entra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owerpoint-03.png" descr="powerpoint-03.png">
            <a:extLst>
              <a:ext uri="{FF2B5EF4-FFF2-40B4-BE49-F238E27FC236}">
                <a16:creationId xmlns:a16="http://schemas.microsoft.com/office/drawing/2014/main" id="{5DFE9772-F6D3-4E11-AF0A-CE57EB77F5D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428"/>
            <a:ext cx="24384000" cy="1371257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idx="13"/>
          </p:nvPr>
        </p:nvSpPr>
        <p:spPr>
          <a:xfrm>
            <a:off x="6231433" y="863203"/>
            <a:ext cx="17439681" cy="1162645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4387453" y="892968"/>
            <a:ext cx="7500938" cy="5607845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387453" y="6643687"/>
            <a:ext cx="7500938" cy="5786438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200"/>
            </a:lvl1pPr>
            <a:lvl2pPr marL="0" indent="0" algn="ctr">
              <a:spcBef>
                <a:spcPts val="0"/>
              </a:spcBef>
              <a:buSzTx/>
              <a:buNone/>
              <a:defRPr sz="5200"/>
            </a:lvl2pPr>
            <a:lvl3pPr marL="0" indent="0" algn="ctr">
              <a:spcBef>
                <a:spcPts val="0"/>
              </a:spcBef>
              <a:buSzTx/>
              <a:buNone/>
              <a:defRPr sz="5200"/>
            </a:lvl3pPr>
            <a:lvl4pPr marL="0" indent="0" algn="ctr">
              <a:spcBef>
                <a:spcPts val="0"/>
              </a:spcBef>
              <a:buSzTx/>
              <a:buNone/>
              <a:defRPr sz="5200"/>
            </a:lvl4pPr>
            <a:lvl5pPr marL="0" indent="0" algn="ctr">
              <a:spcBef>
                <a:spcPts val="0"/>
              </a:spcBef>
              <a:buSzTx/>
              <a:buNone/>
              <a:defRPr sz="5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sz="half" idx="13"/>
          </p:nvPr>
        </p:nvSpPr>
        <p:spPr>
          <a:xfrm>
            <a:off x="8794253" y="3637358"/>
            <a:ext cx="13260587" cy="884039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387453" y="3643312"/>
            <a:ext cx="7500938" cy="8840392"/>
          </a:xfrm>
          <a:prstGeom prst="rect">
            <a:avLst/>
          </a:prstGeom>
        </p:spPr>
        <p:txBody>
          <a:bodyPr/>
          <a:lstStyle>
            <a:lvl1pPr marL="465364" indent="-465364">
              <a:spcBef>
                <a:spcPts val="4500"/>
              </a:spcBef>
              <a:defRPr sz="3800"/>
            </a:lvl1pPr>
            <a:lvl2pPr marL="808264" indent="-465364">
              <a:spcBef>
                <a:spcPts val="4500"/>
              </a:spcBef>
              <a:defRPr sz="3800"/>
            </a:lvl2pPr>
            <a:lvl3pPr marL="1151164" indent="-465364">
              <a:spcBef>
                <a:spcPts val="4500"/>
              </a:spcBef>
              <a:defRPr sz="3800"/>
            </a:lvl3pPr>
            <a:lvl4pPr marL="1494064" indent="-465364">
              <a:spcBef>
                <a:spcPts val="4500"/>
              </a:spcBef>
              <a:defRPr sz="3800"/>
            </a:lvl4pPr>
            <a:lvl5pPr marL="1836964" indent="-465364">
              <a:spcBef>
                <a:spcPts val="45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4103" y="13073062"/>
            <a:ext cx="466269" cy="473076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4387453" y="1785937"/>
            <a:ext cx="15609094" cy="10144126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12442031" y="7072312"/>
            <a:ext cx="8514489" cy="567928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12192000" y="1250156"/>
            <a:ext cx="8251032" cy="550068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idx="15"/>
          </p:nvPr>
        </p:nvSpPr>
        <p:spPr>
          <a:xfrm>
            <a:off x="-291704" y="1250156"/>
            <a:ext cx="16850321" cy="1123354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4387453" y="357187"/>
            <a:ext cx="15609094" cy="30360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1437" tIns="71437" rIns="71437" bIns="71437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4387453" y="3643312"/>
            <a:ext cx="15609094" cy="8840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1437" tIns="71437" rIns="71437" bIns="71437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4103" y="13073062"/>
            <a:ext cx="466269" cy="477671"/>
          </a:xfrm>
          <a:prstGeom prst="rect">
            <a:avLst/>
          </a:prstGeom>
          <a:ln w="12700">
            <a:miter lim="400000"/>
          </a:ln>
        </p:spPr>
        <p:txBody>
          <a:bodyPr wrap="none" lIns="71437" tIns="71437" rIns="71437" bIns="71437">
            <a:spAutoFit/>
          </a:bodyPr>
          <a:lstStyle>
            <a:lvl1pPr>
              <a:defRPr sz="22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51" r:id="rId4"/>
    <p:sldLayoutId id="2147483652" r:id="rId5"/>
    <p:sldLayoutId id="2147483653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11187" marR="0" indent="-611187" algn="l" defTabSz="821531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45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055687" marR="0" indent="-611187" algn="l" defTabSz="821531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45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500187" marR="0" indent="-611187" algn="l" defTabSz="821531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45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944687" marR="0" indent="-611187" algn="l" defTabSz="821531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45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389187" marR="0" indent="-611187" algn="l" defTabSz="821531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45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2833687" marR="0" indent="-611187" algn="l" defTabSz="821531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45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3278187" marR="0" indent="-611187" algn="l" defTabSz="821531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45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3722687" marR="0" indent="-611187" algn="l" defTabSz="821531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45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4167187" marR="0" indent="-611187" algn="l" defTabSz="821531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45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ovincia.bz.it/lavoro-economia/lavoro/statistiche/rapporti.asp" TargetMode="External"/><Relationship Id="rId2" Type="http://schemas.openxmlformats.org/officeDocument/2006/relationships/hyperlink" Target="http://www.provinz.bz.it/arbeit-wirtschaft/arbeit/statistik/arbeitsmarktberichte.asp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Wirtschafts- und…"/>
          <p:cNvSpPr txBox="1">
            <a:spLocks noGrp="1"/>
          </p:cNvSpPr>
          <p:nvPr>
            <p:ph type="ctrTitle" idx="4294967295"/>
          </p:nvPr>
        </p:nvSpPr>
        <p:spPr>
          <a:xfrm>
            <a:off x="400051" y="6991350"/>
            <a:ext cx="10420350" cy="5619750"/>
          </a:xfrm>
          <a:prstGeom prst="rect">
            <a:avLst/>
          </a:prstGeom>
        </p:spPr>
        <p:txBody>
          <a:bodyPr anchor="t">
            <a:noAutofit/>
          </a:bodyPr>
          <a:lstStyle/>
          <a:p>
            <a:pPr algn="l" defTabSz="457200">
              <a:lnSpc>
                <a:spcPct val="90000"/>
              </a:lnSpc>
              <a:defRPr sz="90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lang="de-DE" sz="6600" dirty="0"/>
              <a:t>Arbeitsmarktbericht</a:t>
            </a:r>
            <a:br>
              <a:rPr lang="de-DE" sz="6600" dirty="0"/>
            </a:br>
            <a:r>
              <a:rPr lang="de-DE" sz="6600" dirty="0"/>
              <a:t>Südtirol</a:t>
            </a:r>
            <a:br>
              <a:rPr lang="de-DE" sz="6600" dirty="0"/>
            </a:br>
            <a:br>
              <a:rPr lang="de-DE" sz="6600" dirty="0"/>
            </a:br>
            <a:r>
              <a:rPr lang="it-IT" sz="6600" b="1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Rapporto sul</a:t>
            </a:r>
            <a:br>
              <a:rPr lang="it-IT" sz="6600" b="1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it-IT" sz="6600" b="1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mercato del lavoro in provincia di Bolzano</a:t>
            </a:r>
            <a:br>
              <a:rPr lang="it-IT" sz="6600" b="1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endParaRPr sz="6600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354425FD-6AE4-4ADC-AC62-FDFBF77548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17217" y="5734050"/>
            <a:ext cx="4749565" cy="6516364"/>
          </a:xfrm>
          <a:prstGeom prst="rect">
            <a:avLst/>
          </a:prstGeom>
          <a:ln>
            <a:noFill/>
          </a:ln>
          <a:effectLst>
            <a:reflection blurRad="50800" stA="30000" endPos="30000" dist="190500" dir="5400000" sy="-100000" algn="bl" rotWithShape="0"/>
          </a:effectLst>
          <a:scene3d>
            <a:camera prst="perspectiveContrastingRightFacing" fov="1500000">
              <a:rot lat="300000" lon="19800000" rev="0"/>
            </a:camera>
            <a:lightRig rig="threePt" dir="t"/>
          </a:scene3d>
          <a:sp3d prstMaterial="matte">
            <a:bevelT w="12700" h="381000"/>
            <a:bevelB w="12700"/>
          </a:sp3d>
        </p:spPr>
      </p:pic>
      <p:cxnSp>
        <p:nvCxnSpPr>
          <p:cNvPr id="3" name="Connettore diritto 2">
            <a:extLst>
              <a:ext uri="{FF2B5EF4-FFF2-40B4-BE49-F238E27FC236}">
                <a16:creationId xmlns:a16="http://schemas.microsoft.com/office/drawing/2014/main" id="{168865FA-B8A5-4910-BB42-E25D452C070B}"/>
              </a:ext>
            </a:extLst>
          </p:cNvPr>
          <p:cNvCxnSpPr>
            <a:cxnSpLocks/>
          </p:cNvCxnSpPr>
          <p:nvPr/>
        </p:nvCxnSpPr>
        <p:spPr>
          <a:xfrm>
            <a:off x="495300" y="9258300"/>
            <a:ext cx="5076824" cy="0"/>
          </a:xfrm>
          <a:prstGeom prst="line">
            <a:avLst/>
          </a:prstGeom>
          <a:noFill/>
          <a:ln w="63500" cap="flat">
            <a:solidFill>
              <a:schemeClr val="bg1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32D1C59F-FEDE-419A-BE4D-A4D3C9EBE5D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1055" y="4559032"/>
            <a:ext cx="12540976" cy="7977898"/>
          </a:xfrm>
          <a:prstGeom prst="rect">
            <a:avLst/>
          </a:prstGeom>
          <a:ln>
            <a:noFill/>
          </a:ln>
          <a:effectLst>
            <a:outerShdw blurRad="1270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CasellaDiTesto 8">
            <a:extLst>
              <a:ext uri="{FF2B5EF4-FFF2-40B4-BE49-F238E27FC236}">
                <a16:creationId xmlns:a16="http://schemas.microsoft.com/office/drawing/2014/main" id="{ED31655B-6EF8-495B-9715-ED825FB960EE}"/>
              </a:ext>
            </a:extLst>
          </p:cNvPr>
          <p:cNvSpPr txBox="1"/>
          <p:nvPr/>
        </p:nvSpPr>
        <p:spPr>
          <a:xfrm>
            <a:off x="3146332" y="12536930"/>
            <a:ext cx="10110422" cy="584775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1600" dirty="0">
                <a:solidFill>
                  <a:schemeClr val="bg1">
                    <a:lumMod val="95000"/>
                  </a:schemeClr>
                </a:solidFill>
              </a:rPr>
              <a:t>ABTEILUNG ARBEIT – AMT FÜR ARBEITSMARKTBEOBACHTUNG</a:t>
            </a:r>
          </a:p>
          <a:p>
            <a:pPr algn="ctr"/>
            <a:r>
              <a:rPr lang="it-IT" sz="1600" dirty="0">
                <a:solidFill>
                  <a:schemeClr val="bg1">
                    <a:lumMod val="95000"/>
                  </a:schemeClr>
                </a:solidFill>
              </a:rPr>
              <a:t>RIPARTIZIONE LAVORO – UFFICIO OSSERVAZIONE MERCATO DEL LAVORO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091AC0C7-EDAD-4099-AA63-551781D36060}"/>
              </a:ext>
            </a:extLst>
          </p:cNvPr>
          <p:cNvSpPr txBox="1"/>
          <p:nvPr/>
        </p:nvSpPr>
        <p:spPr>
          <a:xfrm>
            <a:off x="-19471" y="4559032"/>
            <a:ext cx="5460149" cy="70788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it-IT" sz="4000" dirty="0">
                <a:solidFill>
                  <a:schemeClr val="bg1"/>
                </a:solidFill>
              </a:rPr>
              <a:t>Nov. 2019 – Apr. 2020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1">
            <a:extLst>
              <a:ext uri="{FF2B5EF4-FFF2-40B4-BE49-F238E27FC236}">
                <a16:creationId xmlns:a16="http://schemas.microsoft.com/office/drawing/2014/main" id="{0E047A56-6F77-4C39-84F1-A573C0F57120}"/>
              </a:ext>
            </a:extLst>
          </p:cNvPr>
          <p:cNvGrpSpPr/>
          <p:nvPr/>
        </p:nvGrpSpPr>
        <p:grpSpPr>
          <a:xfrm>
            <a:off x="402514" y="6596270"/>
            <a:ext cx="15169324" cy="4625721"/>
            <a:chOff x="688264" y="6234320"/>
            <a:chExt cx="15169324" cy="4625721"/>
          </a:xfrm>
        </p:grpSpPr>
        <p:pic>
          <p:nvPicPr>
            <p:cNvPr id="6" name="Grafik 5">
              <a:extLst>
                <a:ext uri="{FF2B5EF4-FFF2-40B4-BE49-F238E27FC236}">
                  <a16:creationId xmlns:a16="http://schemas.microsoft.com/office/drawing/2014/main" id="{56FAB891-A0D9-4C40-AD7B-30F6665D17D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8264" y="6234320"/>
              <a:ext cx="15169324" cy="4625721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A3696CFB-175E-42B2-8555-F7D6BA6D61E7}"/>
                </a:ext>
              </a:extLst>
            </p:cNvPr>
            <p:cNvSpPr/>
            <p:nvPr/>
          </p:nvSpPr>
          <p:spPr>
            <a:xfrm>
              <a:off x="3438401" y="8748374"/>
              <a:ext cx="781200" cy="779665"/>
            </a:xfrm>
            <a:prstGeom prst="ellipse">
              <a:avLst/>
            </a:prstGeom>
            <a:noFill/>
            <a:ln w="19050">
              <a:solidFill>
                <a:srgbClr val="C00000"/>
              </a:solidFill>
            </a:ln>
            <a:effectLst>
              <a:glow rad="63500">
                <a:srgbClr val="C00000">
                  <a:alpha val="4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ACCA12DE-AF54-41FD-A3BB-5679FDD5F11C}"/>
                </a:ext>
              </a:extLst>
            </p:cNvPr>
            <p:cNvSpPr/>
            <p:nvPr/>
          </p:nvSpPr>
          <p:spPr>
            <a:xfrm>
              <a:off x="12232121" y="8748374"/>
              <a:ext cx="781200" cy="779665"/>
            </a:xfrm>
            <a:prstGeom prst="ellipse">
              <a:avLst/>
            </a:prstGeom>
            <a:noFill/>
            <a:ln w="19050">
              <a:solidFill>
                <a:srgbClr val="C00000"/>
              </a:solidFill>
            </a:ln>
            <a:effectLst>
              <a:glow rad="63500">
                <a:srgbClr val="C00000">
                  <a:alpha val="4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</p:spTree>
    <p:extLst>
      <p:ext uri="{BB962C8B-B14F-4D97-AF65-F5344CB8AC3E}">
        <p14:creationId xmlns:p14="http://schemas.microsoft.com/office/powerpoint/2010/main" val="1730050595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CEC9F792-59D6-4862-8C8F-6BC376758CA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52" t="1104" r="852" b="1104"/>
          <a:stretch/>
        </p:blipFill>
        <p:spPr>
          <a:xfrm>
            <a:off x="720000" y="4795200"/>
            <a:ext cx="14616000" cy="84061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88961103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5EB05AB9-07CF-4150-A190-6DD52BCD12F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660"/>
          <a:stretch/>
        </p:blipFill>
        <p:spPr>
          <a:xfrm>
            <a:off x="728419" y="4711485"/>
            <a:ext cx="14847377" cy="86635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26748371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0F7812C0-C046-42E1-8710-687A1E7962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001" y="4717641"/>
            <a:ext cx="14817162" cy="867751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50787857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Wirtschafts- und…"/>
          <p:cNvSpPr txBox="1">
            <a:spLocks noGrp="1"/>
          </p:cNvSpPr>
          <p:nvPr>
            <p:ph type="ctrTitle" idx="4294967295"/>
          </p:nvPr>
        </p:nvSpPr>
        <p:spPr>
          <a:xfrm>
            <a:off x="0" y="5849938"/>
            <a:ext cx="14716125" cy="4643437"/>
          </a:xfrm>
          <a:prstGeom prst="rect">
            <a:avLst/>
          </a:prstGeom>
        </p:spPr>
        <p:txBody>
          <a:bodyPr>
            <a:noAutofit/>
          </a:bodyPr>
          <a:lstStyle/>
          <a:p>
            <a:pPr algn="l" defTabSz="457200">
              <a:lnSpc>
                <a:spcPct val="90000"/>
              </a:lnSpc>
              <a:defRPr sz="90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 lang="en-US" sz="7200" dirty="0"/>
          </a:p>
          <a:p>
            <a:pPr algn="l" defTabSz="457200">
              <a:lnSpc>
                <a:spcPct val="90000"/>
              </a:lnSpc>
              <a:defRPr sz="90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 dirty="0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67A9A67D-0D46-4138-B551-E98A7228EF41}"/>
              </a:ext>
            </a:extLst>
          </p:cNvPr>
          <p:cNvSpPr/>
          <p:nvPr/>
        </p:nvSpPr>
        <p:spPr>
          <a:xfrm>
            <a:off x="5565912" y="7260915"/>
            <a:ext cx="10320386" cy="36944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de-DE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http://www.provinz.bz.it/arbeit-wirtschaft/arbeit/</a:t>
            </a:r>
          </a:p>
          <a:p>
            <a:pPr>
              <a:lnSpc>
                <a:spcPct val="150000"/>
              </a:lnSpc>
            </a:pPr>
            <a:r>
              <a:rPr lang="de-DE" dirty="0" err="1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statistik</a:t>
            </a:r>
            <a:r>
              <a:rPr lang="de-DE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/arbeitsmarktberichte.asp</a:t>
            </a:r>
            <a:endParaRPr lang="de-DE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de-DE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de-DE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http://www.provincia.bz.it/lavoro-economia/lavoro/</a:t>
            </a:r>
          </a:p>
          <a:p>
            <a:pPr>
              <a:lnSpc>
                <a:spcPct val="150000"/>
              </a:lnSpc>
            </a:pPr>
            <a:r>
              <a:rPr lang="de-DE" dirty="0" err="1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statistiche</a:t>
            </a:r>
            <a:r>
              <a:rPr lang="de-DE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/rapporti.asp</a:t>
            </a:r>
            <a:r>
              <a:rPr lang="de-DE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6" name="Grafik 4">
            <a:extLst>
              <a:ext uri="{FF2B5EF4-FFF2-40B4-BE49-F238E27FC236}">
                <a16:creationId xmlns:a16="http://schemas.microsoft.com/office/drawing/2014/main" id="{5DE5D86B-8668-4262-8D15-EE7854B23C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0173" y="5849938"/>
            <a:ext cx="4749565" cy="6516364"/>
          </a:xfrm>
          <a:prstGeom prst="rect">
            <a:avLst/>
          </a:prstGeom>
          <a:ln>
            <a:noFill/>
          </a:ln>
          <a:effectLst>
            <a:reflection blurRad="50800" stA="68000" endPos="30000" dist="190500" dir="5400000" sy="-100000" algn="bl" rotWithShape="0"/>
          </a:effectLst>
          <a:scene3d>
            <a:camera prst="perspectiveContrastingRightFacing" fov="1500000">
              <a:rot lat="300000" lon="19800000" rev="0"/>
            </a:camera>
            <a:lightRig rig="threePt" dir="t"/>
          </a:scene3d>
          <a:sp3d prstMaterial="matte">
            <a:bevelT w="12700" h="381000"/>
            <a:bevelB w="12700"/>
          </a:sp3d>
        </p:spPr>
      </p:pic>
    </p:spTree>
    <p:extLst>
      <p:ext uri="{BB962C8B-B14F-4D97-AF65-F5344CB8AC3E}">
        <p14:creationId xmlns:p14="http://schemas.microsoft.com/office/powerpoint/2010/main" val="937692207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3A0F69A0F664C74F9AB8CC22E3EC1B49" ma:contentTypeVersion="7" ma:contentTypeDescription="Creare un nuovo documento." ma:contentTypeScope="" ma:versionID="5d644d3357c2b3baa4dc357581bcdeb2">
  <xsd:schema xmlns:xsd="http://www.w3.org/2001/XMLSchema" xmlns:xs="http://www.w3.org/2001/XMLSchema" xmlns:p="http://schemas.microsoft.com/office/2006/metadata/properties" xmlns:ns3="7d442b4c-7589-4bb9-936c-5aa516d17284" xmlns:ns4="9f7961f7-927b-4ed4-b1ee-769b8ac0d8dd" targetNamespace="http://schemas.microsoft.com/office/2006/metadata/properties" ma:root="true" ma:fieldsID="cd2ed219c78a8e4a3d7c9a466f31002e" ns3:_="" ns4:_="">
    <xsd:import namespace="7d442b4c-7589-4bb9-936c-5aa516d17284"/>
    <xsd:import namespace="9f7961f7-927b-4ed4-b1ee-769b8ac0d8d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442b4c-7589-4bb9-936c-5aa516d1728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7961f7-927b-4ed4-b1ee-769b8ac0d8dd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Hash suggerimento condivisione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486605C-4FB4-4252-9710-3AA107FA093E}">
  <ds:schemaRefs>
    <ds:schemaRef ds:uri="http://purl.org/dc/elements/1.1/"/>
    <ds:schemaRef ds:uri="http://schemas.microsoft.com/office/2006/metadata/properties"/>
    <ds:schemaRef ds:uri="http://purl.org/dc/terms/"/>
    <ds:schemaRef ds:uri="http://www.w3.org/XML/1998/namespace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9f7961f7-927b-4ed4-b1ee-769b8ac0d8dd"/>
    <ds:schemaRef ds:uri="7d442b4c-7589-4bb9-936c-5aa516d17284"/>
  </ds:schemaRefs>
</ds:datastoreItem>
</file>

<file path=customXml/itemProps2.xml><?xml version="1.0" encoding="utf-8"?>
<ds:datastoreItem xmlns:ds="http://schemas.openxmlformats.org/officeDocument/2006/customXml" ds:itemID="{2637970B-1807-4E0E-9BC7-A0347812657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02A1D3C-4FE9-420C-A845-43EEC39B7BE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442b4c-7589-4bb9-936c-5aa516d17284"/>
    <ds:schemaRef ds:uri="9f7961f7-927b-4ed4-b1ee-769b8ac0d8d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</Words>
  <Application>Microsoft Office PowerPoint</Application>
  <PresentationFormat>Benutzerdefiniert</PresentationFormat>
  <Paragraphs>9</Paragraphs>
  <Slides>7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3" baseType="lpstr">
      <vt:lpstr>Helvetica Light</vt:lpstr>
      <vt:lpstr>Helvetica Neue</vt:lpstr>
      <vt:lpstr>Helvetica Neue Light</vt:lpstr>
      <vt:lpstr>Helvetica Neue Medium</vt:lpstr>
      <vt:lpstr>Helvetica Neue Thin</vt:lpstr>
      <vt:lpstr>White</vt:lpstr>
      <vt:lpstr>Arbeitsmarktbericht Südtirol  Rapporto sul mercato del lavoro in provincia di Bolzano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Wirtschafts- und  Sozialpaket Südtirol</dc:title>
  <dc:creator>Niedermair, Walter</dc:creator>
  <cp:lastModifiedBy>Pramstrahler, Werner</cp:lastModifiedBy>
  <cp:revision>24</cp:revision>
  <dcterms:modified xsi:type="dcterms:W3CDTF">2020-06-04T17:30:06Z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0x0101003A0F69A0F664C74F9AB8CC22E3EC1B49</vt:lpwstr>
  </property>
</Properties>
</file>